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Lst>
  <p:notesMasterIdLst>
    <p:notesMasterId r:id="rId37"/>
  </p:notesMasterIdLst>
  <p:sldIdLst>
    <p:sldId id="271" r:id="rId4"/>
    <p:sldId id="260" r:id="rId5"/>
    <p:sldId id="262" r:id="rId6"/>
    <p:sldId id="267" r:id="rId7"/>
    <p:sldId id="300" r:id="rId8"/>
    <p:sldId id="301" r:id="rId9"/>
    <p:sldId id="258" r:id="rId10"/>
    <p:sldId id="275" r:id="rId11"/>
    <p:sldId id="302" r:id="rId12"/>
    <p:sldId id="278" r:id="rId13"/>
    <p:sldId id="259" r:id="rId14"/>
    <p:sldId id="279" r:id="rId15"/>
    <p:sldId id="276" r:id="rId16"/>
    <p:sldId id="280" r:id="rId17"/>
    <p:sldId id="281" r:id="rId18"/>
    <p:sldId id="282" r:id="rId19"/>
    <p:sldId id="284" r:id="rId20"/>
    <p:sldId id="285" r:id="rId21"/>
    <p:sldId id="286" r:id="rId22"/>
    <p:sldId id="287" r:id="rId23"/>
    <p:sldId id="288" r:id="rId24"/>
    <p:sldId id="289" r:id="rId25"/>
    <p:sldId id="290" r:id="rId26"/>
    <p:sldId id="291" r:id="rId27"/>
    <p:sldId id="292" r:id="rId28"/>
    <p:sldId id="293" r:id="rId29"/>
    <p:sldId id="294" r:id="rId30"/>
    <p:sldId id="296" r:id="rId31"/>
    <p:sldId id="295" r:id="rId32"/>
    <p:sldId id="297" r:id="rId33"/>
    <p:sldId id="298" r:id="rId34"/>
    <p:sldId id="299" r:id="rId35"/>
    <p:sldId id="261" r:id="rId36"/>
  </p:sldIdLst>
  <p:sldSz cx="18288000" cy="10287000"/>
  <p:notesSz cx="6858000" cy="9144000"/>
  <p:embeddedFontLst>
    <p:embeddedFont>
      <p:font typeface="Cambria Math" panose="02040503050406030204" pitchFamily="18" charset="0"/>
      <p:regular r:id="rId38"/>
    </p:embeddedFont>
    <p:embeddedFont>
      <p:font typeface="DM Sans" pitchFamily="2" charset="0"/>
      <p:regular r:id="rId39"/>
      <p:bold r:id="rId40"/>
      <p:italic r:id="rId41"/>
      <p:boldItalic r:id="rId42"/>
    </p:embeddedFont>
    <p:embeddedFont>
      <p:font typeface="DM Sans SemiBold" panose="020B0604020202020204" charset="0"/>
      <p:regular r:id="rId43"/>
      <p:bold r:id="rId44"/>
      <p:italic r:id="rId45"/>
      <p:boldItalic r:id="rId46"/>
    </p:embeddedFont>
    <p:embeddedFont>
      <p:font typeface="Lato" panose="020F0502020204030203" pitchFamily="34" charset="0"/>
      <p:regular r:id="rId47"/>
      <p:bold r:id="rId48"/>
      <p:italic r:id="rId49"/>
      <p:boldItalic r:id="rId50"/>
    </p:embeddedFont>
    <p:embeddedFont>
      <p:font typeface="Manrope" panose="020B0604020202020204" charset="0"/>
      <p:regular r:id="rId51"/>
      <p:bold r:id="rId52"/>
    </p:embeddedFont>
    <p:embeddedFont>
      <p:font typeface="Maven Pro" panose="020B0604020202020204" charset="0"/>
      <p:regular r:id="rId53"/>
      <p:bold r:id="rId54"/>
    </p:embeddedFont>
    <p:embeddedFont>
      <p:font typeface="Playfair Display" panose="00000500000000000000" pitchFamily="2"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F5B43"/>
    <a:srgbClr val="F2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66" y="-3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E33DB-27AD-4167-986D-3FE1C83E4ABA}" type="datetimeFigureOut">
              <a:rPr lang="en-US" smtClean="0"/>
              <a:t>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D4BD3-76FC-4BAC-AD55-0456E7FA53D2}" type="slidenum">
              <a:rPr lang="en-US" smtClean="0"/>
              <a:t>‹#›</a:t>
            </a:fld>
            <a:endParaRPr lang="en-US"/>
          </a:p>
        </p:txBody>
      </p:sp>
    </p:spTree>
    <p:extLst>
      <p:ext uri="{BB962C8B-B14F-4D97-AF65-F5344CB8AC3E}">
        <p14:creationId xmlns:p14="http://schemas.microsoft.com/office/powerpoint/2010/main" val="393756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4D4BD3-76FC-4BAC-AD55-0456E7FA53D2}" type="slidenum">
              <a:rPr lang="en-US" smtClean="0"/>
              <a:t>4</a:t>
            </a:fld>
            <a:endParaRPr lang="en-US"/>
          </a:p>
        </p:txBody>
      </p:sp>
    </p:spTree>
    <p:extLst>
      <p:ext uri="{BB962C8B-B14F-4D97-AF65-F5344CB8AC3E}">
        <p14:creationId xmlns:p14="http://schemas.microsoft.com/office/powerpoint/2010/main" val="3941253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80560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083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38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209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487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036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309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102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Tích</a:t>
            </a:r>
            <a:r>
              <a:rPr lang="en-US" baseline="0"/>
              <a:t> trực tiếp vào ô đáp án</a:t>
            </a:r>
            <a:endParaRPr lang="en-US"/>
          </a:p>
        </p:txBody>
      </p:sp>
    </p:spTree>
    <p:extLst>
      <p:ext uri="{BB962C8B-B14F-4D97-AF65-F5344CB8AC3E}">
        <p14:creationId xmlns:p14="http://schemas.microsoft.com/office/powerpoint/2010/main" val="3847808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29692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371264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409823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592913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60486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71130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3413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546621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21190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100354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54303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38766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60861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52894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Tree>
    <p:extLst>
      <p:ext uri="{BB962C8B-B14F-4D97-AF65-F5344CB8AC3E}">
        <p14:creationId xmlns:p14="http://schemas.microsoft.com/office/powerpoint/2010/main" val="1906616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04466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38859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4495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543151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169388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78264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027036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7586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87714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52344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58573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69352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86044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64463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85104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8523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33688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70375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4413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3965018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4245B0E-E96B-4570-A3E5-4D0466853797}" type="datetimeFigureOut">
              <a:rPr lang="en-US" smtClean="0">
                <a:solidFill>
                  <a:prstClr val="black">
                    <a:tint val="75000"/>
                  </a:prstClr>
                </a:solidFill>
                <a:cs typeface="Arial"/>
                <a:sym typeface="Arial"/>
              </a:rPr>
              <a:pPr defTabSz="1371600"/>
              <a:t>10/4/2026</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985902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0.png"/><Relationship Id="rId5" Type="http://schemas.microsoft.com/office/2007/relationships/hdphoto" Target="../media/hdphoto5.wdp"/><Relationship Id="rId10"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sv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gif"/><Relationship Id="rId7" Type="http://schemas.openxmlformats.org/officeDocument/2006/relationships/image" Target="../media/image42.jpe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38.xml"/><Relationship Id="rId6" Type="http://schemas.openxmlformats.org/officeDocument/2006/relationships/image" Target="../media/image41.jpeg"/><Relationship Id="rId11" Type="http://schemas.openxmlformats.org/officeDocument/2006/relationships/slide" Target="slide11.xml"/><Relationship Id="rId5" Type="http://schemas.microsoft.com/office/2007/relationships/hdphoto" Target="../media/hdphoto9.wdp"/><Relationship Id="rId10" Type="http://schemas.openxmlformats.org/officeDocument/2006/relationships/image" Target="../media/image47.jpeg"/><Relationship Id="rId4" Type="http://schemas.openxmlformats.org/officeDocument/2006/relationships/image" Target="../media/image40.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3.jpeg"/><Relationship Id="rId18" Type="http://schemas.openxmlformats.org/officeDocument/2006/relationships/image" Target="../media/image54.gif"/><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42.jpeg"/><Relationship Id="rId17" Type="http://schemas.openxmlformats.org/officeDocument/2006/relationships/image" Target="../media/image53.jpeg"/><Relationship Id="rId2" Type="http://schemas.openxmlformats.org/officeDocument/2006/relationships/notesSlide" Target="../notesSlides/notesSlide6.xml"/><Relationship Id="rId16" Type="http://schemas.openxmlformats.org/officeDocument/2006/relationships/image" Target="../media/image52.jpeg"/><Relationship Id="rId1" Type="http://schemas.openxmlformats.org/officeDocument/2006/relationships/slideLayout" Target="../slideLayouts/slideLayout38.xml"/><Relationship Id="rId6" Type="http://schemas.openxmlformats.org/officeDocument/2006/relationships/image" Target="../media/image49.gif"/><Relationship Id="rId11" Type="http://schemas.openxmlformats.org/officeDocument/2006/relationships/image" Target="../media/image41.jpeg"/><Relationship Id="rId5" Type="http://schemas.openxmlformats.org/officeDocument/2006/relationships/image" Target="../media/image38.png"/><Relationship Id="rId15" Type="http://schemas.openxmlformats.org/officeDocument/2006/relationships/image" Target="../media/image47.jpe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9.gif"/><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43.jpeg"/><Relationship Id="rId17" Type="http://schemas.openxmlformats.org/officeDocument/2006/relationships/image" Target="../media/image54.gif"/><Relationship Id="rId2" Type="http://schemas.openxmlformats.org/officeDocument/2006/relationships/notesSlide" Target="../notesSlides/notesSlide7.xml"/><Relationship Id="rId16" Type="http://schemas.openxmlformats.org/officeDocument/2006/relationships/image" Target="../media/image53.jpeg"/><Relationship Id="rId1" Type="http://schemas.openxmlformats.org/officeDocument/2006/relationships/slideLayout" Target="../slideLayouts/slideLayout38.xml"/><Relationship Id="rId6" Type="http://schemas.openxmlformats.org/officeDocument/2006/relationships/image" Target="../media/image55.gif"/><Relationship Id="rId11" Type="http://schemas.openxmlformats.org/officeDocument/2006/relationships/image" Target="../media/image41.jpeg"/><Relationship Id="rId5" Type="http://schemas.openxmlformats.org/officeDocument/2006/relationships/image" Target="../media/image38.png"/><Relationship Id="rId15" Type="http://schemas.openxmlformats.org/officeDocument/2006/relationships/image" Target="../media/image52.jpeg"/><Relationship Id="rId10" Type="http://schemas.microsoft.com/office/2007/relationships/hdphoto" Target="../media/hdphoto9.wdp"/><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53.jpeg"/><Relationship Id="rId3" Type="http://schemas.openxmlformats.org/officeDocument/2006/relationships/audio" Target="../media/audio1.wav"/><Relationship Id="rId7" Type="http://schemas.openxmlformats.org/officeDocument/2006/relationships/image" Target="../media/image56.gif"/><Relationship Id="rId12"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55.gif"/><Relationship Id="rId11" Type="http://schemas.openxmlformats.org/officeDocument/2006/relationships/image" Target="../media/image47.jpeg"/><Relationship Id="rId5" Type="http://schemas.openxmlformats.org/officeDocument/2006/relationships/image" Target="../media/image38.png"/><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43.jpeg"/><Relationship Id="rId14" Type="http://schemas.openxmlformats.org/officeDocument/2006/relationships/image" Target="../media/image54.gif"/></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54.gif"/><Relationship Id="rId3" Type="http://schemas.openxmlformats.org/officeDocument/2006/relationships/audio" Target="../media/audio1.wav"/><Relationship Id="rId7" Type="http://schemas.openxmlformats.org/officeDocument/2006/relationships/image" Target="../media/image57.gif"/><Relationship Id="rId12"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56.gif"/><Relationship Id="rId11" Type="http://schemas.openxmlformats.org/officeDocument/2006/relationships/image" Target="../media/image52.jpeg"/><Relationship Id="rId5" Type="http://schemas.openxmlformats.org/officeDocument/2006/relationships/image" Target="../media/image38.png"/><Relationship Id="rId10" Type="http://schemas.openxmlformats.org/officeDocument/2006/relationships/image" Target="../media/image47.jpeg"/><Relationship Id="rId4" Type="http://schemas.openxmlformats.org/officeDocument/2006/relationships/audio" Target="../media/audio2.wav"/><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52.jpeg"/><Relationship Id="rId3" Type="http://schemas.openxmlformats.org/officeDocument/2006/relationships/audio" Target="../media/audio1.wav"/><Relationship Id="rId7" Type="http://schemas.openxmlformats.org/officeDocument/2006/relationships/image" Target="../media/image57.gif"/><Relationship Id="rId12" Type="http://schemas.openxmlformats.org/officeDocument/2006/relationships/image" Target="../media/image39.gif"/><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38.png"/><Relationship Id="rId11" Type="http://schemas.openxmlformats.org/officeDocument/2006/relationships/image" Target="../media/image47.jpeg"/><Relationship Id="rId5" Type="http://schemas.openxmlformats.org/officeDocument/2006/relationships/audio" Target="../media/audio3.wav"/><Relationship Id="rId15" Type="http://schemas.openxmlformats.org/officeDocument/2006/relationships/image" Target="../media/image54.gif"/><Relationship Id="rId10" Type="http://schemas.openxmlformats.org/officeDocument/2006/relationships/image" Target="../media/image41.jpeg"/><Relationship Id="rId4" Type="http://schemas.openxmlformats.org/officeDocument/2006/relationships/audio" Target="../media/audio2.wav"/><Relationship Id="rId9" Type="http://schemas.openxmlformats.org/officeDocument/2006/relationships/image" Target="../media/image59.gif"/><Relationship Id="rId14" Type="http://schemas.openxmlformats.org/officeDocument/2006/relationships/image" Target="../media/image53.jpe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svg"/><Relationship Id="rId7" Type="http://schemas.microsoft.com/office/2007/relationships/hdphoto" Target="../media/hdphoto10.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8.png"/><Relationship Id="rId4" Type="http://schemas.openxmlformats.org/officeDocument/2006/relationships/image" Target="../media/image60.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6.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svg"/><Relationship Id="rId7"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8.png"/><Relationship Id="rId5" Type="http://schemas.microsoft.com/office/2007/relationships/hdphoto" Target="../media/hdphoto13.wdp"/><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67.png"/><Relationship Id="rId5" Type="http://schemas.microsoft.com/office/2007/relationships/hdphoto" Target="../media/hdphoto5.wdp"/><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0.png"/><Relationship Id="rId5" Type="http://schemas.microsoft.com/office/2007/relationships/hdphoto" Target="../media/hdphoto3.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png"/><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sp>
      <p:pic>
        <p:nvPicPr>
          <p:cNvPr id="8" name="Picture 7"/>
          <p:cNvPicPr>
            <a:picLocks noChangeAspect="1"/>
          </p:cNvPicPr>
          <p:nvPr/>
        </p:nvPicPr>
        <p:blipFill>
          <a:blip r:embed="rId6"/>
          <a:stretch>
            <a:fillRect/>
          </a:stretch>
        </p:blipFill>
        <p:spPr>
          <a:xfrm>
            <a:off x="0" y="457200"/>
            <a:ext cx="18022359" cy="9829800"/>
          </a:xfrm>
          <a:prstGeom prst="rect">
            <a:avLst/>
          </a:prstGeom>
        </p:spPr>
      </p:pic>
      <p:sp>
        <p:nvSpPr>
          <p:cNvPr id="9" name="Google Shape;911;p39"/>
          <p:cNvSpPr txBox="1">
            <a:spLocks/>
          </p:cNvSpPr>
          <p:nvPr/>
        </p:nvSpPr>
        <p:spPr>
          <a:xfrm>
            <a:off x="1426500" y="1201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p:sp>
        <p:nvSpPr>
          <p:cNvPr id="10" name="Rectangle 9"/>
          <p:cNvSpPr/>
          <p:nvPr/>
        </p:nvSpPr>
        <p:spPr>
          <a:xfrm>
            <a:off x="1066800" y="2673016"/>
            <a:ext cx="16078200" cy="1846659"/>
          </a:xfrm>
          <a:prstGeom prst="rect">
            <a:avLst/>
          </a:prstGeom>
        </p:spPr>
        <p:txBody>
          <a:bodyPr wrap="square">
            <a:spAutoFit/>
          </a:bodyPr>
          <a:lstStyle/>
          <a:p>
            <a:pPr algn="just" defTabSz="1828800">
              <a:lnSpc>
                <a:spcPct val="150000"/>
              </a:lnSpc>
              <a:buClr>
                <a:srgbClr val="000000"/>
              </a:buClr>
            </a:pPr>
            <a:r>
              <a:rPr lang="vi-VN" sz="3900" kern="100" dirty="0">
                <a:solidFill>
                  <a:srgbClr val="000000"/>
                </a:solidFill>
                <a:ea typeface="Calibri" panose="020F0502020204030204" pitchFamily="34" charset="0"/>
                <a:cs typeface="Times New Roman" panose="02020603050405020304" pitchFamily="18" charset="0"/>
                <a:sym typeface="Arial"/>
              </a:rPr>
              <a:t>Kim tự tháp Kheops ở Ai Cập được xây dựng v</a:t>
            </a:r>
            <a:r>
              <a:rPr lang="en-US" sz="3900" kern="10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ào</a:t>
            </a:r>
            <a:r>
              <a:rPr lang="vi-VN" sz="3900" kern="100" dirty="0">
                <a:solidFill>
                  <a:srgbClr val="000000"/>
                </a:solidFill>
                <a:ea typeface="Calibri" panose="020F0502020204030204" pitchFamily="34" charset="0"/>
                <a:cs typeface="Times New Roman" panose="02020603050405020304" pitchFamily="18" charset="0"/>
                <a:sym typeface="Arial"/>
              </a:rPr>
              <a:t> khoảng 2500 </a:t>
            </a:r>
            <a:r>
              <a:rPr lang="en-US" sz="3900" kern="10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năm</a:t>
            </a:r>
            <a:r>
              <a:rPr lang="en-US" sz="3900" kern="100" dirty="0">
                <a:solidFill>
                  <a:srgbClr val="000000"/>
                </a:solidFill>
                <a:ea typeface="Calibri" panose="020F0502020204030204" pitchFamily="34" charset="0"/>
                <a:cs typeface="Times New Roman" panose="02020603050405020304" pitchFamily="18" charset="0"/>
                <a:sym typeface="Arial"/>
              </a:rPr>
              <a:t> </a:t>
            </a:r>
            <a:r>
              <a:rPr lang="vi-VN" sz="3900" kern="100" dirty="0">
                <a:solidFill>
                  <a:srgbClr val="000000"/>
                </a:solidFill>
                <a:ea typeface="Calibri" panose="020F0502020204030204" pitchFamily="34" charset="0"/>
                <a:cs typeface="Times New Roman" panose="02020603050405020304" pitchFamily="18" charset="0"/>
                <a:sym typeface="Arial"/>
              </a:rPr>
              <a:t>trước Công nguyên là một trong những công trình cổ nhất và duy nhất</a:t>
            </a:r>
            <a:endParaRPr lang="en-US" sz="3900" kern="10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1410950" y="4719278"/>
            <a:ext cx="5657850" cy="4188845"/>
          </a:xfrm>
          <a:prstGeom prst="rect">
            <a:avLst/>
          </a:prstGeom>
        </p:spPr>
      </p:pic>
      <p:sp>
        <p:nvSpPr>
          <p:cNvPr id="15" name="Rectangle 14"/>
          <p:cNvSpPr/>
          <p:nvPr/>
        </p:nvSpPr>
        <p:spPr>
          <a:xfrm>
            <a:off x="1062789" y="4480251"/>
            <a:ext cx="9833812" cy="4593565"/>
          </a:xfrm>
          <a:prstGeom prst="rect">
            <a:avLst/>
          </a:prstGeom>
        </p:spPr>
        <p:txBody>
          <a:bodyPr wrap="square">
            <a:spAutoFit/>
          </a:bodyPr>
          <a:lstStyle/>
          <a:p>
            <a:pPr lvl="0" algn="just" defTabSz="1828800">
              <a:lnSpc>
                <a:spcPct val="150000"/>
              </a:lnSpc>
              <a:buClr>
                <a:srgbClr val="000000"/>
              </a:buClr>
            </a:pPr>
            <a:r>
              <a:rPr lang="vi-VN" sz="3900" kern="100" dirty="0">
                <a:solidFill>
                  <a:srgbClr val="000000"/>
                </a:solidFill>
                <a:ea typeface="Calibri" panose="020F0502020204030204" pitchFamily="34" charset="0"/>
                <a:cs typeface="Times New Roman" panose="02020603050405020304" pitchFamily="18" charset="0"/>
                <a:sym typeface="Arial"/>
              </a:rPr>
              <a:t>còn t</a:t>
            </a:r>
            <a:r>
              <a:rPr lang="en-US" sz="3900" kern="10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ồ</a:t>
            </a:r>
            <a:r>
              <a:rPr lang="vi-VN" sz="3900" kern="100" dirty="0">
                <a:solidFill>
                  <a:srgbClr val="000000"/>
                </a:solidFill>
                <a:ea typeface="Calibri" panose="020F0502020204030204" pitchFamily="34" charset="0"/>
                <a:cs typeface="Times New Roman" panose="02020603050405020304" pitchFamily="18" charset="0"/>
                <a:sym typeface="Arial"/>
              </a:rPr>
              <a:t>n </a:t>
            </a:r>
            <a:r>
              <a:rPr lang="en-US" sz="3900" kern="10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tại</a:t>
            </a:r>
            <a:r>
              <a:rPr lang="vi-VN" sz="3900" kern="100" dirty="0">
                <a:solidFill>
                  <a:srgbClr val="000000"/>
                </a:solidFill>
                <a:ea typeface="Calibri" panose="020F0502020204030204" pitchFamily="34" charset="0"/>
                <a:cs typeface="Times New Roman" panose="02020603050405020304" pitchFamily="18" charset="0"/>
                <a:sym typeface="Arial"/>
              </a:rPr>
              <a:t> trong số bảy kì quan thế giới</a:t>
            </a:r>
            <a:r>
              <a:rPr lang="en-US" sz="3900" kern="100" dirty="0">
                <a:solidFill>
                  <a:srgbClr val="000000"/>
                </a:solidFill>
                <a:ea typeface="Calibri" panose="020F0502020204030204" pitchFamily="34" charset="0"/>
                <a:cs typeface="Times New Roman" panose="02020603050405020304" pitchFamily="18" charset="0"/>
                <a:sym typeface="Arial"/>
              </a:rPr>
              <a:t>       </a:t>
            </a:r>
            <a:r>
              <a:rPr lang="vi-VN" sz="3900" kern="100" dirty="0">
                <a:solidFill>
                  <a:srgbClr val="000000"/>
                </a:solidFill>
                <a:ea typeface="Calibri" panose="020F0502020204030204" pitchFamily="34" charset="0"/>
                <a:cs typeface="Times New Roman" panose="02020603050405020304" pitchFamily="18" charset="0"/>
                <a:sym typeface="Arial"/>
              </a:rPr>
              <a:t> cổ đại. Kim tự tháp này có dạng hình chóp tứ giác đều cao 147 m, cạnh đáy dài 230</a:t>
            </a:r>
            <a:r>
              <a:rPr lang="en-US" sz="3900" kern="100" dirty="0">
                <a:solidFill>
                  <a:srgbClr val="000000"/>
                </a:solidFill>
                <a:ea typeface="Calibri" panose="020F0502020204030204" pitchFamily="34" charset="0"/>
                <a:cs typeface="Times New Roman" panose="02020603050405020304" pitchFamily="18" charset="0"/>
                <a:sym typeface="Arial"/>
              </a:rPr>
              <a:t> </a:t>
            </a:r>
            <a:r>
              <a:rPr lang="vi-VN" sz="3900" kern="100" dirty="0">
                <a:solidFill>
                  <a:srgbClr val="000000"/>
                </a:solidFill>
                <a:ea typeface="Calibri" panose="020F0502020204030204" pitchFamily="34" charset="0"/>
                <a:cs typeface="Times New Roman" panose="02020603050405020304" pitchFamily="18" charset="0"/>
                <a:sym typeface="Arial"/>
              </a:rPr>
              <a:t>m (hình 10.17). Kim tự tháp Kheops có thể tích bằng bao nhiêu?</a:t>
            </a:r>
            <a:endParaRPr lang="en-US" sz="3900" kern="10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3" name="luvvoice.com-20260410-XQWiuZ">
            <a:hlinkClick r:id="" action="ppaction://media"/>
            <a:extLst>
              <a:ext uri="{FF2B5EF4-FFF2-40B4-BE49-F238E27FC236}">
                <a16:creationId xmlns:a16="http://schemas.microsoft.com/office/drawing/2014/main" id="{8E47B68A-44E8-0A4E-11D4-AA9A170B6C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545080" y="8987961"/>
            <a:ext cx="609600" cy="609600"/>
          </a:xfrm>
          <a:prstGeom prst="rect">
            <a:avLst/>
          </a:prstGeom>
        </p:spPr>
      </p:pic>
    </p:spTree>
    <p:extLst>
      <p:ext uri="{BB962C8B-B14F-4D97-AF65-F5344CB8AC3E}">
        <p14:creationId xmlns:p14="http://schemas.microsoft.com/office/powerpoint/2010/main" val="1395578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1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9" grpId="0"/>
      <p:bldP spid="10"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Freeform 3"/>
          <p:cNvSpPr/>
          <p:nvPr/>
        </p:nvSpPr>
        <p:spPr>
          <a:xfrm>
            <a:off x="1462443" y="1104900"/>
            <a:ext cx="15301557" cy="8669521"/>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a:blipFill>
        </p:spPr>
      </p:sp>
      <p:sp>
        <p:nvSpPr>
          <p:cNvPr id="4" name="TextBox 4"/>
          <p:cNvSpPr txBox="1"/>
          <p:nvPr/>
        </p:nvSpPr>
        <p:spPr>
          <a:xfrm>
            <a:off x="1979046" y="2476500"/>
            <a:ext cx="13413354" cy="5193729"/>
          </a:xfrm>
          <a:prstGeom prst="rect">
            <a:avLst/>
          </a:prstGeom>
        </p:spPr>
        <p:txBody>
          <a:bodyPr wrap="square" lIns="0" tIns="0" rIns="0" bIns="0" rtlCol="0" anchor="t">
            <a:spAutoFit/>
          </a:bodyPr>
          <a:lstStyle/>
          <a:p>
            <a:pPr lvl="0" algn="ctr">
              <a:lnSpc>
                <a:spcPct val="150000"/>
              </a:lnSpc>
            </a:pPr>
            <a:r>
              <a:rPr lang="en-US" sz="7500" b="1">
                <a:solidFill>
                  <a:srgbClr val="8F5B43"/>
                </a:solidFill>
                <a:latin typeface="Arial" panose="020B0604020202020204" pitchFamily="34" charset="0"/>
                <a:cs typeface="Arial" panose="020B0604020202020204" pitchFamily="34" charset="0"/>
              </a:rPr>
              <a:t>2. DIỆN TÍCH XUNG QUANH VÀ THỂ TÍCH CỦA HÌNH CHÓP TỨ GIÁC ĐỀU</a:t>
            </a:r>
          </a:p>
        </p:txBody>
      </p:sp>
    </p:spTree>
    <p:extLst>
      <p:ext uri="{BB962C8B-B14F-4D97-AF65-F5344CB8AC3E}">
        <p14:creationId xmlns:p14="http://schemas.microsoft.com/office/powerpoint/2010/main" val="34105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28697" y="447174"/>
            <a:ext cx="16430607" cy="9372600"/>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cap="rnd">
              <a:solidFill>
                <a:srgbClr val="F4DCB6"/>
              </a:solidFill>
              <a:prstDash val="solid"/>
              <a:round/>
            </a:ln>
          </p:spPr>
        </p:sp>
        <p:sp>
          <p:nvSpPr>
            <p:cNvPr id="5" name="TextBox 5"/>
            <p:cNvSpPr txBox="1"/>
            <p:nvPr/>
          </p:nvSpPr>
          <p:spPr>
            <a:xfrm>
              <a:off x="0" y="-57150"/>
              <a:ext cx="4327403" cy="2392569"/>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881715">
            <a:off x="44444" y="815050"/>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199551">
            <a:off x="15323676" y="829306"/>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25" name="Rectangle 24"/>
              <p:cNvSpPr/>
              <p:nvPr/>
            </p:nvSpPr>
            <p:spPr>
              <a:xfrm>
                <a:off x="1808549" y="544061"/>
                <a:ext cx="9298657" cy="53188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800">
                    <a:solidFill>
                      <a:schemeClr val="tx1"/>
                    </a:solidFill>
                    <a:ea typeface="Arial" panose="020B0604020202020204" pitchFamily="34" charset="0"/>
                    <a:cs typeface="Times New Roman" panose="02020603050405020304" pitchFamily="18" charset="0"/>
                  </a:rPr>
                  <a:t>Diện tích xung quanh bằng tích của nửa chu vi đáy với trung đoạn.</a:t>
                </a:r>
                <a:endParaRPr lang="en-US" sz="3800">
                  <a:solidFill>
                    <a:schemeClr val="tx1"/>
                  </a:solidFill>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38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sSubPr>
                        <m:e>
                          <m:r>
                            <a:rPr lang="vi-VN" sz="3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𝑆</m:t>
                          </m:r>
                        </m:e>
                        <m:sub>
                          <m:r>
                            <a:rPr lang="vi-VN" sz="3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𝑥𝑞</m:t>
                          </m:r>
                        </m:sub>
                      </m:sSub>
                      <m:r>
                        <a:rPr lang="vi-VN" sz="38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f>
                        <m:fPr>
                          <m:ctrlPr>
                            <a:rPr lang="vi-VN" sz="3800" i="1" smtClean="0">
                              <a:solidFill>
                                <a:schemeClr val="tx1"/>
                              </a:solidFill>
                              <a:latin typeface="Cambria Math" panose="02040503050406030204" pitchFamily="18" charset="0"/>
                              <a:cs typeface="Times New Roman" panose="02020603050405020304" pitchFamily="18" charset="0"/>
                            </a:rPr>
                          </m:ctrlPr>
                        </m:fPr>
                        <m:num>
                          <m:r>
                            <a:rPr lang="en-US" sz="3800" b="0" i="1" smtClean="0">
                              <a:solidFill>
                                <a:schemeClr val="tx1"/>
                              </a:solidFill>
                              <a:latin typeface="Cambria Math" panose="02040503050406030204" pitchFamily="18" charset="0"/>
                              <a:cs typeface="Times New Roman" panose="02020603050405020304" pitchFamily="18" charset="0"/>
                            </a:rPr>
                            <m:t>𝐶</m:t>
                          </m:r>
                        </m:num>
                        <m:den>
                          <m:r>
                            <a:rPr lang="en-US" sz="3800" b="0" i="1" smtClean="0">
                              <a:solidFill>
                                <a:schemeClr val="tx1"/>
                              </a:solidFill>
                              <a:latin typeface="Cambria Math" panose="02040503050406030204" pitchFamily="18" charset="0"/>
                              <a:cs typeface="Times New Roman" panose="02020603050405020304" pitchFamily="18" charset="0"/>
                            </a:rPr>
                            <m:t>2</m:t>
                          </m:r>
                        </m:den>
                      </m:f>
                      <m:r>
                        <a:rPr lang="en-US" sz="3800" b="0" i="1" smtClean="0">
                          <a:solidFill>
                            <a:schemeClr val="tx1"/>
                          </a:solidFill>
                          <a:latin typeface="Cambria Math" panose="02040503050406030204" pitchFamily="18" charset="0"/>
                          <a:cs typeface="Times New Roman" panose="02020603050405020304" pitchFamily="18" charset="0"/>
                        </a:rPr>
                        <m:t>.</m:t>
                      </m:r>
                      <m:r>
                        <a:rPr lang="en-US" sz="3800" b="0" i="1" smtClean="0">
                          <a:solidFill>
                            <a:schemeClr val="tx1"/>
                          </a:solidFill>
                          <a:latin typeface="Cambria Math" panose="02040503050406030204" pitchFamily="18" charset="0"/>
                          <a:cs typeface="Times New Roman" panose="02020603050405020304" pitchFamily="18" charset="0"/>
                        </a:rPr>
                        <m:t>𝑑</m:t>
                      </m:r>
                      <m:r>
                        <a:rPr lang="en-US" sz="3800" b="0" i="1" smtClean="0">
                          <a:solidFill>
                            <a:schemeClr val="tx1"/>
                          </a:solidFill>
                          <a:latin typeface="Cambria Math" panose="02040503050406030204" pitchFamily="18" charset="0"/>
                          <a:cs typeface="Times New Roman" panose="02020603050405020304" pitchFamily="18" charset="0"/>
                        </a:rPr>
                        <m:t>=</m:t>
                      </m:r>
                      <m:r>
                        <a:rPr lang="vi-VN" sz="3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𝑝</m:t>
                      </m:r>
                      <m:r>
                        <a:rPr lang="vi-VN" sz="3800" i="1">
                          <a:solidFill>
                            <a:schemeClr val="tx1"/>
                          </a:solidFill>
                          <a:latin typeface="Cambria Math" panose="02040503050406030204" pitchFamily="18" charset="0"/>
                          <a:ea typeface="Arial" panose="020B0604020202020204" pitchFamily="34" charset="0"/>
                          <a:cs typeface="Times New Roman" panose="02020603050405020304" pitchFamily="18" charset="0"/>
                        </a:rPr>
                        <m:t> . </m:t>
                      </m:r>
                      <m:r>
                        <a:rPr lang="vi-VN" sz="3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𝑑</m:t>
                      </m:r>
                    </m:oMath>
                  </m:oMathPara>
                </a14:m>
                <a:endParaRPr lang="en-US" sz="3800">
                  <a:solidFill>
                    <a:schemeClr val="tx1"/>
                  </a:solidFill>
                  <a:ea typeface="Arial" panose="020B0604020202020204" pitchFamily="34" charset="0"/>
                  <a:cs typeface="Times New Roman" panose="02020603050405020304" pitchFamily="18" charset="0"/>
                </a:endParaRPr>
              </a:p>
              <a:p>
                <a:pPr algn="just">
                  <a:lnSpc>
                    <a:spcPct val="150000"/>
                  </a:lnSpc>
                </a:pPr>
                <a:r>
                  <a:rPr lang="vi-VN" sz="3800">
                    <a:solidFill>
                      <a:schemeClr val="tx1"/>
                    </a:solidFill>
                    <a:ea typeface="Arial" panose="020B0604020202020204" pitchFamily="34" charset="0"/>
                    <a:cs typeface="Times New Roman" panose="02020603050405020304" pitchFamily="18" charset="0"/>
                  </a:rPr>
                  <a:t>Trong đó </a:t>
                </a:r>
                <a14:m>
                  <m:oMath xmlns:m="http://schemas.openxmlformats.org/officeDocument/2006/math">
                    <m:r>
                      <a:rPr lang="en-US" sz="3800" b="0" i="1" smtClean="0">
                        <a:latin typeface="Cambria Math" panose="02040503050406030204" pitchFamily="18" charset="0"/>
                        <a:ea typeface="Arial" panose="020B0604020202020204" pitchFamily="34" charset="0"/>
                        <a:cs typeface="Times New Roman" panose="02020603050405020304" pitchFamily="18" charset="0"/>
                      </a:rPr>
                      <m:t>𝐶</m:t>
                    </m:r>
                  </m:oMath>
                </a14:m>
                <a:r>
                  <a:rPr lang="vi-VN" sz="3800">
                    <a:ea typeface="Dotum" panose="020B0600000101010101" pitchFamily="34" charset="-127"/>
                    <a:cs typeface="Times New Roman" panose="02020603050405020304" pitchFamily="18" charset="0"/>
                  </a:rPr>
                  <a:t> là chu vi đáy, </a:t>
                </a:r>
                <a:endParaRPr lang="en-US" sz="3800">
                  <a:ea typeface="Dotum" panose="020B0600000101010101" pitchFamily="34" charset="-127"/>
                  <a:cs typeface="Times New Roman" panose="02020603050405020304" pitchFamily="18" charset="0"/>
                </a:endParaRPr>
              </a:p>
              <a:p>
                <a:pPr algn="just">
                  <a:lnSpc>
                    <a:spcPct val="150000"/>
                  </a:lnSpc>
                </a:pPr>
                <a14:m>
                  <m:oMath xmlns:m="http://schemas.openxmlformats.org/officeDocument/2006/math">
                    <m:r>
                      <a:rPr lang="vi-VN" sz="3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𝑝</m:t>
                    </m:r>
                  </m:oMath>
                </a14:m>
                <a:r>
                  <a:rPr lang="vi-VN" sz="3800">
                    <a:solidFill>
                      <a:schemeClr val="tx1"/>
                    </a:solidFill>
                    <a:ea typeface="Dotum" panose="020B0600000101010101" pitchFamily="34" charset="-127"/>
                    <a:cs typeface="Times New Roman" panose="02020603050405020304" pitchFamily="18" charset="0"/>
                  </a:rPr>
                  <a:t> là nửa chu vi đáy, </a:t>
                </a:r>
                <a14:m>
                  <m:oMath xmlns:m="http://schemas.openxmlformats.org/officeDocument/2006/math">
                    <m:r>
                      <a:rPr lang="vi-VN" sz="3800" i="1">
                        <a:solidFill>
                          <a:schemeClr val="tx1"/>
                        </a:solidFill>
                        <a:latin typeface="Cambria Math" panose="02040503050406030204" pitchFamily="18" charset="0"/>
                        <a:ea typeface="Dotum" panose="020B0600000101010101" pitchFamily="34" charset="-127"/>
                        <a:cs typeface="Times New Roman" panose="02020603050405020304" pitchFamily="18" charset="0"/>
                      </a:rPr>
                      <m:t>𝑑</m:t>
                    </m:r>
                  </m:oMath>
                </a14:m>
                <a:r>
                  <a:rPr lang="vi-VN" sz="3800">
                    <a:solidFill>
                      <a:schemeClr val="tx1"/>
                    </a:solidFill>
                    <a:ea typeface="Dotum" panose="020B0600000101010101" pitchFamily="34" charset="-127"/>
                    <a:cs typeface="Times New Roman" panose="02020603050405020304" pitchFamily="18" charset="0"/>
                  </a:rPr>
                  <a:t> là trung đoạn.</a:t>
                </a:r>
                <a:endParaRPr lang="en-US" sz="3800">
                  <a:solidFill>
                    <a:schemeClr val="tx1"/>
                  </a:solidFill>
                  <a:ea typeface="Arial" panose="020B0604020202020204" pitchFamily="34" charset="0"/>
                  <a:cs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808549" y="544061"/>
                <a:ext cx="9298657" cy="5318892"/>
              </a:xfrm>
              <a:prstGeom prst="rect">
                <a:avLst/>
              </a:prstGeom>
              <a:blipFill rotWithShape="0">
                <a:blip r:embed="rId6"/>
                <a:stretch>
                  <a:fillRect l="-2164" r="-2164" b="-229"/>
                </a:stretch>
              </a:blipFill>
            </p:spPr>
            <p:txBody>
              <a:bodyPr/>
              <a:lstStyle/>
              <a:p>
                <a:r>
                  <a:rPr lang="en-US">
                    <a:noFill/>
                  </a:rPr>
                  <a:t> </a:t>
                </a:r>
              </a:p>
            </p:txBody>
          </p:sp>
        </mc:Fallback>
      </mc:AlternateContent>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3572" y="1383560"/>
            <a:ext cx="5017028" cy="4795315"/>
          </a:xfrm>
          <a:prstGeom prst="rect">
            <a:avLst/>
          </a:prstGeom>
        </p:spPr>
      </p:pic>
      <mc:AlternateContent xmlns:mc="http://schemas.openxmlformats.org/markup-compatibility/2006" xmlns:a14="http://schemas.microsoft.com/office/drawing/2010/main">
        <mc:Choice Requires="a14">
          <p:sp>
            <p:nvSpPr>
              <p:cNvPr id="28" name="Rectangle 27"/>
              <p:cNvSpPr/>
              <p:nvPr/>
            </p:nvSpPr>
            <p:spPr>
              <a:xfrm>
                <a:off x="1988781" y="5955267"/>
                <a:ext cx="14416804" cy="3520900"/>
              </a:xfrm>
              <a:prstGeom prst="rect">
                <a:avLst/>
              </a:prstGeom>
            </p:spPr>
            <p:txBody>
              <a:bodyPr wrap="square">
                <a:spAutoFit/>
              </a:bodyPr>
              <a:lstStyle/>
              <a:p>
                <a:pPr marL="571500" lvl="0" indent="-571500">
                  <a:lnSpc>
                    <a:spcPct val="150000"/>
                  </a:lnSpc>
                  <a:buFont typeface="Arial" panose="020B0604020202020204" pitchFamily="34" charset="0"/>
                  <a:buChar char="•"/>
                </a:pPr>
                <a:r>
                  <a:rPr lang="vi-VN" sz="3800">
                    <a:solidFill>
                      <a:prstClr val="black"/>
                    </a:solidFill>
                    <a:ea typeface="Arial" panose="020B0604020202020204" pitchFamily="34" charset="0"/>
                    <a:cs typeface="Times New Roman" panose="02020603050405020304" pitchFamily="18" charset="0"/>
                  </a:rPr>
                  <a:t>Thể tích bằng </a:t>
                </a:r>
                <a14:m>
                  <m:oMath xmlns:m="http://schemas.openxmlformats.org/officeDocument/2006/math">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oMath>
                </a14:m>
                <a:r>
                  <a:rPr lang="vi-VN" sz="3800">
                    <a:solidFill>
                      <a:prstClr val="black"/>
                    </a:solidFill>
                    <a:ea typeface="Dotum" panose="020B0600000101010101" pitchFamily="34" charset="-127"/>
                    <a:cs typeface="Times New Roman" panose="02020603050405020304" pitchFamily="18" charset="0"/>
                  </a:rPr>
                  <a:t> </a:t>
                </a:r>
                <a:r>
                  <a:rPr lang="en-US" sz="3800">
                    <a:solidFill>
                      <a:prstClr val="black"/>
                    </a:solidFill>
                    <a:ea typeface="Dotum" panose="020B0600000101010101" pitchFamily="34" charset="-127"/>
                    <a:cs typeface="Times New Roman" panose="02020603050405020304" pitchFamily="18" charset="0"/>
                  </a:rPr>
                  <a:t> </a:t>
                </a:r>
                <a:r>
                  <a:rPr lang="vi-VN" sz="3800">
                    <a:solidFill>
                      <a:prstClr val="black"/>
                    </a:solidFill>
                    <a:ea typeface="Dotum" panose="020B0600000101010101" pitchFamily="34" charset="-127"/>
                    <a:cs typeface="Times New Roman" panose="02020603050405020304" pitchFamily="18" charset="0"/>
                  </a:rPr>
                  <a:t>tích của diện tích đáy với chiều cao của nó.</a:t>
                </a:r>
                <a:endParaRPr lang="en-US" sz="3800">
                  <a:solidFill>
                    <a:prstClr val="black"/>
                  </a:solidFill>
                  <a:ea typeface="Arial" panose="020B0604020202020204" pitchFamily="34" charset="0"/>
                  <a:cs typeface="Times New Roman" panose="02020603050405020304" pitchFamily="18" charset="0"/>
                </a:endParaRPr>
              </a:p>
              <a:p>
                <a:pPr lvl="0" algn="ctr">
                  <a:lnSpc>
                    <a:spcPct val="150000"/>
                  </a:lnSpc>
                </a:pPr>
                <a14:m>
                  <m:oMath xmlns:m="http://schemas.openxmlformats.org/officeDocument/2006/math">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𝑉</m:t>
                    </m:r>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𝑆</m:t>
                    </m:r>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h</m:t>
                    </m:r>
                  </m:oMath>
                </a14:m>
                <a:r>
                  <a:rPr lang="en-US" sz="3800">
                    <a:solidFill>
                      <a:prstClr val="black"/>
                    </a:solidFill>
                    <a:ea typeface="Arial" panose="020B0604020202020204" pitchFamily="34" charset="0"/>
                    <a:cs typeface="Times New Roman" panose="02020603050405020304" pitchFamily="18" charset="0"/>
                  </a:rPr>
                  <a:t> </a:t>
                </a:r>
              </a:p>
              <a:p>
                <a:pPr lvl="0">
                  <a:lnSpc>
                    <a:spcPct val="150000"/>
                  </a:lnSpc>
                </a:pPr>
                <a:r>
                  <a:rPr lang="vi-VN" sz="3800">
                    <a:solidFill>
                      <a:prstClr val="black"/>
                    </a:solidFill>
                    <a:ea typeface="Arial" panose="020B0604020202020204" pitchFamily="34" charset="0"/>
                    <a:cs typeface="Times New Roman" panose="02020603050405020304" pitchFamily="18" charset="0"/>
                  </a:rPr>
                  <a:t>Trong đó</a:t>
                </a:r>
                <a:r>
                  <a:rPr lang="en-US" sz="3800">
                    <a:solidFill>
                      <a:prstClr val="black"/>
                    </a:solidFill>
                    <a:ea typeface="Arial" panose="020B0604020202020204" pitchFamily="34" charset="0"/>
                    <a:cs typeface="Times New Roman" panose="02020603050405020304" pitchFamily="18" charset="0"/>
                  </a:rPr>
                  <a:t> </a:t>
                </a:r>
                <a14:m>
                  <m:oMath xmlns:m="http://schemas.openxmlformats.org/officeDocument/2006/math">
                    <m:r>
                      <a:rPr lang="vi-VN"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𝑆</m:t>
                    </m:r>
                  </m:oMath>
                </a14:m>
                <a:r>
                  <a:rPr lang="en-US" sz="3800">
                    <a:solidFill>
                      <a:prstClr val="black"/>
                    </a:solidFill>
                    <a:ea typeface="Dotum" panose="020B0600000101010101" pitchFamily="34" charset="-127"/>
                    <a:cs typeface="Times New Roman" panose="02020603050405020304" pitchFamily="18" charset="0"/>
                  </a:rPr>
                  <a:t> </a:t>
                </a:r>
                <a:r>
                  <a:rPr lang="vi-VN" sz="3800">
                    <a:solidFill>
                      <a:prstClr val="black"/>
                    </a:solidFill>
                    <a:ea typeface="Dotum" panose="020B0600000101010101" pitchFamily="34" charset="-127"/>
                    <a:cs typeface="Times New Roman" panose="02020603050405020304" pitchFamily="18" charset="0"/>
                  </a:rPr>
                  <a:t>là </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diện tích </a:t>
                </a:r>
                <a:r>
                  <a:rPr lang="vi-VN" sz="3800">
                    <a:solidFill>
                      <a:prstClr val="black"/>
                    </a:solidFill>
                    <a:ea typeface="Dotum" panose="020B0600000101010101" pitchFamily="34" charset="-127"/>
                    <a:cs typeface="Times New Roman" panose="02020603050405020304" pitchFamily="18" charset="0"/>
                  </a:rPr>
                  <a:t>đáy, </a:t>
                </a:r>
                <a14:m>
                  <m:oMath xmlns:m="http://schemas.openxmlformats.org/officeDocument/2006/math">
                    <m:r>
                      <a:rPr lang="en-US" sz="38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h</m:t>
                    </m:r>
                  </m:oMath>
                </a14:m>
                <a:r>
                  <a:rPr lang="vi-VN" sz="3800">
                    <a:solidFill>
                      <a:prstClr val="black"/>
                    </a:solidFill>
                    <a:ea typeface="Dotum" panose="020B0600000101010101" pitchFamily="34" charset="-127"/>
                    <a:cs typeface="Times New Roman" panose="02020603050405020304" pitchFamily="18" charset="0"/>
                  </a:rPr>
                  <a:t> là </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chiều cao của hình chóp</a:t>
                </a:r>
                <a:r>
                  <a:rPr lang="vi-VN" sz="38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988781" y="5955267"/>
                <a:ext cx="14416804" cy="3520900"/>
              </a:xfrm>
              <a:prstGeom prst="rect">
                <a:avLst/>
              </a:prstGeom>
              <a:blipFill rotWithShape="0">
                <a:blip r:embed="rId8"/>
                <a:stretch>
                  <a:fillRect l="-1395" b="-2946"/>
                </a:stretch>
              </a:blipFill>
            </p:spPr>
            <p:txBody>
              <a:bodyPr/>
              <a:lstStyle/>
              <a:p>
                <a:r>
                  <a:rPr lang="en-US">
                    <a:noFill/>
                  </a:rPr>
                  <a:t> </a:t>
                </a:r>
              </a:p>
            </p:txBody>
          </p:sp>
        </mc:Fallback>
      </mc:AlternateContent>
      <p:pic>
        <p:nvPicPr>
          <p:cNvPr id="29" name="Picture 28"/>
          <p:cNvPicPr>
            <a:picLocks noChangeAspect="1"/>
          </p:cNvPicPr>
          <p:nvPr/>
        </p:nvPicPr>
        <p:blipFill>
          <a:blip r:embed="rId9"/>
          <a:stretch>
            <a:fillRect/>
          </a:stretch>
        </p:blipFill>
        <p:spPr>
          <a:xfrm>
            <a:off x="16045539" y="8488279"/>
            <a:ext cx="1420130" cy="14238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792883" y="494437"/>
                <a:ext cx="16718011" cy="1754326"/>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600" b="1" i="0" u="none" strike="noStrike" kern="0" cap="none" spc="0" normalizeH="0" baseline="0" noProof="0">
                    <a:ln>
                      <a:noFill/>
                    </a:ln>
                    <a:solidFill>
                      <a:srgbClr val="FFFFFF"/>
                    </a:solidFill>
                    <a:effectLst/>
                    <a:highlight>
                      <a:srgbClr val="CE4D8E"/>
                    </a:highlight>
                    <a:uLnTx/>
                    <a:uFillTx/>
                    <a:cs typeface="Arial"/>
                    <a:sym typeface="Arial"/>
                  </a:rPr>
                  <a:t>Ví dụ 2:</a:t>
                </a:r>
                <a:r>
                  <a:rPr kumimoji="0" lang="en-US" sz="3600" b="0" i="0" u="none" strike="noStrike" kern="1200" cap="none" spc="0" normalizeH="0" baseline="0" noProof="0">
                    <a:ln>
                      <a:noFill/>
                    </a:ln>
                    <a:solidFill>
                      <a:sysClr val="windowText" lastClr="000000"/>
                    </a:solidFill>
                    <a:effectLst/>
                    <a:uLnTx/>
                    <a:uFillTx/>
                    <a:cs typeface="Arial" panose="020B0604020202020204" pitchFamily="34" charset="0"/>
                    <a:sym typeface="Arial"/>
                  </a:rPr>
                  <a:t> </a:t>
                </a:r>
                <a:r>
                  <a:rPr lang="vi-VN" sz="3600">
                    <a:solidFill>
                      <a:sysClr val="windowText" lastClr="000000"/>
                    </a:solidFill>
                    <a:cs typeface="Arial" panose="020B0604020202020204" pitchFamily="34" charset="0"/>
                    <a:sym typeface="Arial"/>
                  </a:rPr>
                  <a:t>Tính diện tích xung quanh và thể tích của hình chóp tứ giác đều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𝑆</m:t>
                    </m:r>
                    <m:r>
                      <a:rPr lang="vi-VN" sz="3600" i="1" smtClean="0">
                        <a:solidFill>
                          <a:sysClr val="windowText" lastClr="000000"/>
                        </a:solidFill>
                        <a:latin typeface="Cambria Math" panose="02040503050406030204" pitchFamily="18" charset="0"/>
                        <a:cs typeface="Arial" panose="020B0604020202020204" pitchFamily="34" charset="0"/>
                        <a:sym typeface="Arial"/>
                      </a:rPr>
                      <m:t>.</m:t>
                    </m:r>
                    <m:r>
                      <a:rPr lang="vi-VN" sz="3600" i="1" smtClean="0">
                        <a:solidFill>
                          <a:sysClr val="windowText" lastClr="000000"/>
                        </a:solidFill>
                        <a:latin typeface="Cambria Math" panose="02040503050406030204" pitchFamily="18" charset="0"/>
                        <a:cs typeface="Arial" panose="020B0604020202020204" pitchFamily="34" charset="0"/>
                        <a:sym typeface="Arial"/>
                      </a:rPr>
                      <m:t>𝐴𝐵𝐶𝐷</m:t>
                    </m:r>
                    <m:r>
                      <a:rPr lang="vi-VN" sz="360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600">
                    <a:solidFill>
                      <a:sysClr val="windowText" lastClr="000000"/>
                    </a:solidFill>
                    <a:cs typeface="Arial" panose="020B0604020202020204" pitchFamily="34" charset="0"/>
                    <a:sym typeface="Arial"/>
                  </a:rPr>
                  <a:t> </a:t>
                </a:r>
                <a:r>
                  <a:rPr lang="vi-VN" sz="3600">
                    <a:solidFill>
                      <a:sysClr val="windowText" lastClr="000000"/>
                    </a:solidFill>
                    <a:cs typeface="Arial" panose="020B0604020202020204" pitchFamily="34" charset="0"/>
                    <a:sym typeface="Arial"/>
                  </a:rPr>
                  <a:t>biết độ dài cạnh đáy bằng 6 cm, chiều cao bằng 4 cm và trung đoạn bằng 5 cm.</a:t>
                </a:r>
              </a:p>
            </p:txBody>
          </p:sp>
        </mc:Choice>
        <mc:Fallback xmlns="">
          <p:sp>
            <p:nvSpPr>
              <p:cNvPr id="11" name="TextBox 10"/>
              <p:cNvSpPr txBox="1">
                <a:spLocks noRot="1" noChangeAspect="1" noMove="1" noResize="1" noEditPoints="1" noAdjustHandles="1" noChangeArrowheads="1" noChangeShapeType="1" noTextEdit="1"/>
              </p:cNvSpPr>
              <p:nvPr/>
            </p:nvSpPr>
            <p:spPr>
              <a:xfrm>
                <a:off x="792883" y="494437"/>
                <a:ext cx="16718011" cy="1754326"/>
              </a:xfrm>
              <a:prstGeom prst="rect">
                <a:avLst/>
              </a:prstGeom>
              <a:blipFill>
                <a:blip r:embed="rId6"/>
                <a:stretch>
                  <a:fillRect l="-1094" b="-6250"/>
                </a:stretch>
              </a:blipFill>
            </p:spPr>
            <p:txBody>
              <a:bodyPr/>
              <a:lstStyle/>
              <a:p>
                <a:r>
                  <a:rPr lang="en-US">
                    <a:noFill/>
                  </a:rPr>
                  <a:t> </a:t>
                </a:r>
              </a:p>
            </p:txBody>
          </p:sp>
        </mc:Fallback>
      </mc:AlternateContent>
      <p:sp>
        <p:nvSpPr>
          <p:cNvPr id="12" name="Rectangle 11"/>
          <p:cNvSpPr/>
          <p:nvPr/>
        </p:nvSpPr>
        <p:spPr>
          <a:xfrm>
            <a:off x="8623539" y="2384258"/>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952740" y="4540247"/>
            <a:ext cx="5743575" cy="5135844"/>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957671" y="3162300"/>
                <a:ext cx="11263458" cy="6657592"/>
              </a:xfrm>
              <a:prstGeom prst="rect">
                <a:avLst/>
              </a:prstGeom>
            </p:spPr>
            <p:txBody>
              <a:bodyPr wrap="square">
                <a:spAutoFit/>
              </a:bodyPr>
              <a:lstStyle/>
              <a:p>
                <a:pPr algn="just">
                  <a:lnSpc>
                    <a:spcPct val="150000"/>
                  </a:lnSpc>
                  <a:spcAft>
                    <a:spcPts val="500"/>
                  </a:spcAft>
                </a:pPr>
                <a:r>
                  <a:rPr lang="en-US" sz="3600">
                    <a:solidFill>
                      <a:schemeClr val="bg1">
                        <a:lumMod val="10000"/>
                      </a:schemeClr>
                    </a:solidFill>
                  </a:rPr>
                  <a:t>Nửa chu vi của đáy </a:t>
                </a:r>
                <a14:m>
                  <m:oMath xmlns:m="http://schemas.openxmlformats.org/officeDocument/2006/math">
                    <m:r>
                      <a:rPr lang="en-US" sz="3600" i="1" smtClean="0">
                        <a:solidFill>
                          <a:schemeClr val="bg1">
                            <a:lumMod val="10000"/>
                          </a:schemeClr>
                        </a:solidFill>
                        <a:latin typeface="Cambria Math" panose="02040503050406030204" pitchFamily="18" charset="0"/>
                      </a:rPr>
                      <m:t>𝐴𝐵𝐶𝐷</m:t>
                    </m:r>
                  </m:oMath>
                </a14:m>
                <a:r>
                  <a:rPr lang="en-US" sz="3600">
                    <a:solidFill>
                      <a:schemeClr val="bg1">
                        <a:lumMod val="10000"/>
                      </a:schemeClr>
                    </a:solidFill>
                  </a:rPr>
                  <a:t> là: </a:t>
                </a:r>
                <a14:m>
                  <m:oMath xmlns:m="http://schemas.openxmlformats.org/officeDocument/2006/math">
                    <m:r>
                      <a:rPr lang="en-US" sz="3600" i="1" smtClean="0">
                        <a:solidFill>
                          <a:schemeClr val="bg1">
                            <a:lumMod val="10000"/>
                          </a:schemeClr>
                        </a:solidFill>
                        <a:latin typeface="Cambria Math" panose="02040503050406030204" pitchFamily="18" charset="0"/>
                      </a:rPr>
                      <m:t>𝑝</m:t>
                    </m:r>
                    <m:r>
                      <a:rPr lang="en-US" sz="3600" i="1" smtClean="0">
                        <a:solidFill>
                          <a:schemeClr val="bg1">
                            <a:lumMod val="10000"/>
                          </a:schemeClr>
                        </a:solidFill>
                        <a:latin typeface="Cambria Math" panose="02040503050406030204" pitchFamily="18" charset="0"/>
                      </a:rPr>
                      <m:t>=(4 . 6):2=12 (</m:t>
                    </m:r>
                    <m:r>
                      <a:rPr lang="en-US" sz="3600" i="1">
                        <a:solidFill>
                          <a:schemeClr val="bg1">
                            <a:lumMod val="10000"/>
                          </a:schemeClr>
                        </a:solidFill>
                        <a:latin typeface="Cambria Math" panose="02040503050406030204" pitchFamily="18" charset="0"/>
                      </a:rPr>
                      <m:t>𝑐𝑚</m:t>
                    </m:r>
                    <m:r>
                      <a:rPr lang="en-US" sz="3600" i="1">
                        <a:solidFill>
                          <a:schemeClr val="bg1">
                            <a:lumMod val="10000"/>
                          </a:schemeClr>
                        </a:solidFill>
                        <a:latin typeface="Cambria Math" panose="02040503050406030204" pitchFamily="18" charset="0"/>
                      </a:rPr>
                      <m:t>).</m:t>
                    </m:r>
                  </m:oMath>
                </a14:m>
                <a:endParaRPr lang="en-US" sz="3600">
                  <a:solidFill>
                    <a:schemeClr val="bg1">
                      <a:lumMod val="10000"/>
                    </a:schemeClr>
                  </a:solidFill>
                </a:endParaRPr>
              </a:p>
              <a:p>
                <a:pPr algn="just">
                  <a:lnSpc>
                    <a:spcPct val="150000"/>
                  </a:lnSpc>
                  <a:spcAft>
                    <a:spcPts val="500"/>
                  </a:spcAft>
                </a:pPr>
                <a:r>
                  <a:rPr lang="en-US" sz="3600">
                    <a:solidFill>
                      <a:schemeClr val="bg1">
                        <a:lumMod val="10000"/>
                      </a:schemeClr>
                    </a:solidFill>
                  </a:rPr>
                  <a:t>Diện tích xung quanh của hình chóp tứ giác đều </a:t>
                </a:r>
                <a14:m>
                  <m:oMath xmlns:m="http://schemas.openxmlformats.org/officeDocument/2006/math">
                    <m:r>
                      <a:rPr lang="en-US" sz="3600" i="1" smtClean="0">
                        <a:solidFill>
                          <a:schemeClr val="bg1">
                            <a:lumMod val="10000"/>
                          </a:schemeClr>
                        </a:solidFill>
                        <a:latin typeface="Cambria Math" panose="02040503050406030204" pitchFamily="18" charset="0"/>
                      </a:rPr>
                      <m:t>𝑆</m:t>
                    </m:r>
                    <m:r>
                      <a:rPr lang="en-US" sz="3600" i="1" smtClean="0">
                        <a:solidFill>
                          <a:schemeClr val="bg1">
                            <a:lumMod val="10000"/>
                          </a:schemeClr>
                        </a:solidFill>
                        <a:latin typeface="Cambria Math" panose="02040503050406030204" pitchFamily="18" charset="0"/>
                      </a:rPr>
                      <m:t>.</m:t>
                    </m:r>
                    <m:r>
                      <a:rPr lang="en-US" sz="3600" i="1" smtClean="0">
                        <a:solidFill>
                          <a:schemeClr val="bg1">
                            <a:lumMod val="10000"/>
                          </a:schemeClr>
                        </a:solidFill>
                        <a:latin typeface="Cambria Math" panose="02040503050406030204" pitchFamily="18" charset="0"/>
                      </a:rPr>
                      <m:t>𝐴𝐵𝐶𝐷</m:t>
                    </m:r>
                  </m:oMath>
                </a14:m>
                <a:r>
                  <a:rPr lang="en-US" sz="3600">
                    <a:solidFill>
                      <a:schemeClr val="bg1">
                        <a:lumMod val="10000"/>
                      </a:schemeClr>
                    </a:solidFill>
                  </a:rPr>
                  <a:t> là: </a:t>
                </a:r>
              </a:p>
              <a:p>
                <a:pPr algn="just">
                  <a:lnSpc>
                    <a:spcPct val="150000"/>
                  </a:lnSpc>
                  <a:spcAft>
                    <a:spcPts val="500"/>
                  </a:spcAft>
                </a:pPr>
                <a14:m>
                  <m:oMathPara xmlns:m="http://schemas.openxmlformats.org/officeDocument/2006/math">
                    <m:oMathParaPr>
                      <m:jc m:val="centerGroup"/>
                    </m:oMathParaPr>
                    <m:oMath xmlns:m="http://schemas.openxmlformats.org/officeDocument/2006/math">
                      <m:sSub>
                        <m:sSubPr>
                          <m:ctrlPr>
                            <a:rPr lang="en-US" sz="3600" i="1" smtClean="0">
                              <a:solidFill>
                                <a:schemeClr val="bg1">
                                  <a:lumMod val="10000"/>
                                </a:schemeClr>
                              </a:solidFill>
                              <a:latin typeface="Cambria Math" panose="02040503050406030204" pitchFamily="18" charset="0"/>
                            </a:rPr>
                          </m:ctrlPr>
                        </m:sSubPr>
                        <m:e>
                          <m:r>
                            <a:rPr lang="en-US" sz="3600" i="1">
                              <a:solidFill>
                                <a:schemeClr val="bg1">
                                  <a:lumMod val="10000"/>
                                </a:schemeClr>
                              </a:solidFill>
                              <a:latin typeface="Cambria Math" panose="02040503050406030204" pitchFamily="18" charset="0"/>
                            </a:rPr>
                            <m:t>𝑆</m:t>
                          </m:r>
                        </m:e>
                        <m:sub>
                          <m:r>
                            <a:rPr lang="en-US" sz="3600" i="1">
                              <a:solidFill>
                                <a:schemeClr val="bg1">
                                  <a:lumMod val="10000"/>
                                </a:schemeClr>
                              </a:solidFill>
                              <a:latin typeface="Cambria Math" panose="02040503050406030204" pitchFamily="18" charset="0"/>
                            </a:rPr>
                            <m:t>𝑥</m:t>
                          </m:r>
                          <m:r>
                            <a:rPr lang="en-US" sz="3600" b="0" i="1" smtClean="0">
                              <a:solidFill>
                                <a:schemeClr val="bg1">
                                  <a:lumMod val="10000"/>
                                </a:schemeClr>
                              </a:solidFill>
                              <a:latin typeface="Cambria Math" panose="02040503050406030204" pitchFamily="18" charset="0"/>
                            </a:rPr>
                            <m:t>𝑞</m:t>
                          </m:r>
                        </m:sub>
                      </m:sSub>
                      <m:r>
                        <a:rPr lang="en-US" sz="3600" i="1" smtClean="0">
                          <a:solidFill>
                            <a:schemeClr val="bg1">
                              <a:lumMod val="10000"/>
                            </a:schemeClr>
                          </a:solidFill>
                          <a:latin typeface="Cambria Math" panose="02040503050406030204" pitchFamily="18" charset="0"/>
                        </a:rPr>
                        <m:t>=</m:t>
                      </m:r>
                      <m:r>
                        <a:rPr lang="en-US" sz="3600" b="0" i="1" smtClean="0">
                          <a:solidFill>
                            <a:schemeClr val="bg1">
                              <a:lumMod val="10000"/>
                            </a:schemeClr>
                          </a:solidFill>
                          <a:latin typeface="Cambria Math" panose="02040503050406030204" pitchFamily="18" charset="0"/>
                        </a:rPr>
                        <m:t>𝑝</m:t>
                      </m:r>
                      <m:r>
                        <a:rPr lang="en-US" sz="3600" b="0" i="1" smtClean="0">
                          <a:solidFill>
                            <a:schemeClr val="bg1">
                              <a:lumMod val="10000"/>
                            </a:schemeClr>
                          </a:solidFill>
                          <a:latin typeface="Cambria Math" panose="02040503050406030204" pitchFamily="18" charset="0"/>
                        </a:rPr>
                        <m:t>.</m:t>
                      </m:r>
                      <m:r>
                        <a:rPr lang="en-US" sz="3600" b="0" i="1" smtClean="0">
                          <a:solidFill>
                            <a:schemeClr val="bg1">
                              <a:lumMod val="10000"/>
                            </a:schemeClr>
                          </a:solidFill>
                          <a:latin typeface="Cambria Math" panose="02040503050406030204" pitchFamily="18" charset="0"/>
                        </a:rPr>
                        <m:t>𝑑</m:t>
                      </m:r>
                      <m:r>
                        <a:rPr lang="en-US" sz="3600" b="0" i="1" smtClean="0">
                          <a:solidFill>
                            <a:schemeClr val="bg1">
                              <a:lumMod val="10000"/>
                            </a:schemeClr>
                          </a:solidFill>
                          <a:latin typeface="Cambria Math" panose="02040503050406030204" pitchFamily="18" charset="0"/>
                        </a:rPr>
                        <m:t>=12.5= 60 (</m:t>
                      </m:r>
                      <m:sSup>
                        <m:sSupPr>
                          <m:ctrlPr>
                            <a:rPr lang="en-US" sz="3600" i="1" smtClean="0">
                              <a:solidFill>
                                <a:schemeClr val="bg1">
                                  <a:lumMod val="10000"/>
                                </a:schemeClr>
                              </a:solidFill>
                              <a:latin typeface="Cambria Math" panose="02040503050406030204" pitchFamily="18" charset="0"/>
                            </a:rPr>
                          </m:ctrlPr>
                        </m:sSupPr>
                        <m:e>
                          <m:r>
                            <a:rPr lang="en-US" sz="3600" b="0" i="1" smtClean="0">
                              <a:solidFill>
                                <a:schemeClr val="bg1">
                                  <a:lumMod val="10000"/>
                                </a:schemeClr>
                              </a:solidFill>
                              <a:latin typeface="Cambria Math" panose="02040503050406030204" pitchFamily="18" charset="0"/>
                            </a:rPr>
                            <m:t>𝑐𝑚</m:t>
                          </m:r>
                        </m:e>
                        <m:sup>
                          <m:r>
                            <a:rPr lang="en-US" sz="3600" b="0" i="1" smtClean="0">
                              <a:solidFill>
                                <a:schemeClr val="bg1">
                                  <a:lumMod val="10000"/>
                                </a:schemeClr>
                              </a:solidFill>
                              <a:latin typeface="Cambria Math" panose="02040503050406030204" pitchFamily="18" charset="0"/>
                            </a:rPr>
                            <m:t>2</m:t>
                          </m:r>
                        </m:sup>
                      </m:sSup>
                      <m:r>
                        <a:rPr lang="en-US" sz="3600" i="1" smtClean="0">
                          <a:solidFill>
                            <a:schemeClr val="bg1">
                              <a:lumMod val="10000"/>
                            </a:schemeClr>
                          </a:solidFill>
                          <a:latin typeface="Cambria Math" panose="02040503050406030204" pitchFamily="18" charset="0"/>
                        </a:rPr>
                        <m:t>).</m:t>
                      </m:r>
                    </m:oMath>
                  </m:oMathPara>
                </a14:m>
                <a:endParaRPr lang="en-US" sz="3600">
                  <a:solidFill>
                    <a:schemeClr val="bg1">
                      <a:lumMod val="10000"/>
                    </a:schemeClr>
                  </a:solidFill>
                </a:endParaRPr>
              </a:p>
              <a:p>
                <a:pPr algn="just">
                  <a:lnSpc>
                    <a:spcPct val="150000"/>
                  </a:lnSpc>
                  <a:spcAft>
                    <a:spcPts val="500"/>
                  </a:spcAft>
                </a:pPr>
                <a:r>
                  <a:rPr lang="en-US" sz="3600">
                    <a:solidFill>
                      <a:schemeClr val="bg1">
                        <a:lumMod val="10000"/>
                      </a:schemeClr>
                    </a:solidFill>
                  </a:rPr>
                  <a:t>Diện tích đáy </a:t>
                </a:r>
                <a14:m>
                  <m:oMath xmlns:m="http://schemas.openxmlformats.org/officeDocument/2006/math">
                    <m:r>
                      <a:rPr lang="en-US" sz="3600" i="1" smtClean="0">
                        <a:solidFill>
                          <a:schemeClr val="bg1">
                            <a:lumMod val="10000"/>
                          </a:schemeClr>
                        </a:solidFill>
                        <a:latin typeface="Cambria Math" panose="02040503050406030204" pitchFamily="18" charset="0"/>
                      </a:rPr>
                      <m:t>𝐴𝐵𝐶𝐷</m:t>
                    </m:r>
                  </m:oMath>
                </a14:m>
                <a:r>
                  <a:rPr lang="en-US" sz="3600">
                    <a:solidFill>
                      <a:schemeClr val="bg1">
                        <a:lumMod val="10000"/>
                      </a:schemeClr>
                    </a:solidFill>
                  </a:rPr>
                  <a:t> là: </a:t>
                </a:r>
                <a14:m>
                  <m:oMath xmlns:m="http://schemas.openxmlformats.org/officeDocument/2006/math">
                    <m:r>
                      <a:rPr lang="en-US" sz="3600" i="1" smtClean="0">
                        <a:solidFill>
                          <a:schemeClr val="bg1">
                            <a:lumMod val="10000"/>
                          </a:schemeClr>
                        </a:solidFill>
                        <a:latin typeface="Cambria Math" panose="02040503050406030204" pitchFamily="18" charset="0"/>
                      </a:rPr>
                      <m:t>𝑆</m:t>
                    </m:r>
                    <m:r>
                      <a:rPr lang="en-US" sz="3600" i="1" smtClean="0">
                        <a:solidFill>
                          <a:schemeClr val="bg1">
                            <a:lumMod val="10000"/>
                          </a:schemeClr>
                        </a:solidFill>
                        <a:latin typeface="Cambria Math" panose="02040503050406030204" pitchFamily="18" charset="0"/>
                      </a:rPr>
                      <m:t>=</m:t>
                    </m:r>
                    <m:sSup>
                      <m:sSupPr>
                        <m:ctrlPr>
                          <a:rPr lang="en-US" sz="3600" i="1" smtClean="0">
                            <a:solidFill>
                              <a:schemeClr val="bg1">
                                <a:lumMod val="10000"/>
                              </a:schemeClr>
                            </a:solidFill>
                            <a:latin typeface="Cambria Math" panose="02040503050406030204" pitchFamily="18" charset="0"/>
                          </a:rPr>
                        </m:ctrlPr>
                      </m:sSupPr>
                      <m:e>
                        <m:r>
                          <a:rPr lang="en-US" sz="3600" b="0" i="1" smtClean="0">
                            <a:solidFill>
                              <a:schemeClr val="bg1">
                                <a:lumMod val="10000"/>
                              </a:schemeClr>
                            </a:solidFill>
                            <a:latin typeface="Cambria Math" panose="02040503050406030204" pitchFamily="18" charset="0"/>
                          </a:rPr>
                          <m:t>6</m:t>
                        </m:r>
                      </m:e>
                      <m:sup>
                        <m:r>
                          <a:rPr lang="en-US" sz="3600" b="0" i="1" smtClean="0">
                            <a:solidFill>
                              <a:schemeClr val="bg1">
                                <a:lumMod val="10000"/>
                              </a:schemeClr>
                            </a:solidFill>
                            <a:latin typeface="Cambria Math" panose="02040503050406030204" pitchFamily="18" charset="0"/>
                          </a:rPr>
                          <m:t>2</m:t>
                        </m:r>
                      </m:sup>
                    </m:sSup>
                    <m:r>
                      <a:rPr lang="en-US" sz="3600" i="1" smtClean="0">
                        <a:solidFill>
                          <a:schemeClr val="bg1">
                            <a:lumMod val="10000"/>
                          </a:schemeClr>
                        </a:solidFill>
                        <a:latin typeface="Cambria Math" panose="02040503050406030204" pitchFamily="18" charset="0"/>
                      </a:rPr>
                      <m:t>=36 (</m:t>
                    </m:r>
                    <m:sSup>
                      <m:sSupPr>
                        <m:ctrlPr>
                          <a:rPr lang="en-US" sz="3600" i="1">
                            <a:solidFill>
                              <a:schemeClr val="bg1">
                                <a:lumMod val="10000"/>
                              </a:schemeClr>
                            </a:solidFill>
                            <a:latin typeface="Cambria Math" panose="02040503050406030204" pitchFamily="18" charset="0"/>
                          </a:rPr>
                        </m:ctrlPr>
                      </m:sSupPr>
                      <m:e>
                        <m:r>
                          <a:rPr lang="en-US" sz="3600" i="1">
                            <a:solidFill>
                              <a:schemeClr val="bg1">
                                <a:lumMod val="10000"/>
                              </a:schemeClr>
                            </a:solidFill>
                            <a:latin typeface="Cambria Math" panose="02040503050406030204" pitchFamily="18" charset="0"/>
                          </a:rPr>
                          <m:t>𝑐𝑚</m:t>
                        </m:r>
                      </m:e>
                      <m:sup>
                        <m:r>
                          <a:rPr lang="en-US" sz="3600" i="1">
                            <a:solidFill>
                              <a:schemeClr val="bg1">
                                <a:lumMod val="10000"/>
                              </a:schemeClr>
                            </a:solidFill>
                            <a:latin typeface="Cambria Math" panose="02040503050406030204" pitchFamily="18" charset="0"/>
                          </a:rPr>
                          <m:t>2</m:t>
                        </m:r>
                      </m:sup>
                    </m:sSup>
                    <m:r>
                      <a:rPr lang="en-US" sz="3600" i="1" smtClean="0">
                        <a:solidFill>
                          <a:schemeClr val="bg1">
                            <a:lumMod val="10000"/>
                          </a:schemeClr>
                        </a:solidFill>
                        <a:latin typeface="Cambria Math" panose="02040503050406030204" pitchFamily="18" charset="0"/>
                      </a:rPr>
                      <m:t>).</m:t>
                    </m:r>
                  </m:oMath>
                </a14:m>
                <a:endParaRPr lang="en-US" sz="3600">
                  <a:solidFill>
                    <a:schemeClr val="bg1">
                      <a:lumMod val="10000"/>
                    </a:schemeClr>
                  </a:solidFill>
                </a:endParaRPr>
              </a:p>
              <a:p>
                <a:pPr algn="just">
                  <a:lnSpc>
                    <a:spcPct val="150000"/>
                  </a:lnSpc>
                  <a:spcAft>
                    <a:spcPts val="500"/>
                  </a:spcAft>
                </a:pPr>
                <a:r>
                  <a:rPr lang="en-US" sz="3600">
                    <a:solidFill>
                      <a:schemeClr val="bg1">
                        <a:lumMod val="10000"/>
                      </a:schemeClr>
                    </a:solidFill>
                  </a:rPr>
                  <a:t>Thể tích của hình chóp tứ giác đều </a:t>
                </a:r>
                <a14:m>
                  <m:oMath xmlns:m="http://schemas.openxmlformats.org/officeDocument/2006/math">
                    <m:r>
                      <a:rPr lang="en-US" sz="3600" i="1" smtClean="0">
                        <a:solidFill>
                          <a:schemeClr val="bg1">
                            <a:lumMod val="10000"/>
                          </a:schemeClr>
                        </a:solidFill>
                        <a:latin typeface="Cambria Math" panose="02040503050406030204" pitchFamily="18" charset="0"/>
                      </a:rPr>
                      <m:t>𝑆</m:t>
                    </m:r>
                    <m:r>
                      <a:rPr lang="en-US" sz="3600" i="1" smtClean="0">
                        <a:solidFill>
                          <a:schemeClr val="bg1">
                            <a:lumMod val="10000"/>
                          </a:schemeClr>
                        </a:solidFill>
                        <a:latin typeface="Cambria Math" panose="02040503050406030204" pitchFamily="18" charset="0"/>
                      </a:rPr>
                      <m:t>.</m:t>
                    </m:r>
                    <m:r>
                      <a:rPr lang="en-US" sz="3600" i="1" smtClean="0">
                        <a:solidFill>
                          <a:schemeClr val="bg1">
                            <a:lumMod val="10000"/>
                          </a:schemeClr>
                        </a:solidFill>
                        <a:latin typeface="Cambria Math" panose="02040503050406030204" pitchFamily="18" charset="0"/>
                      </a:rPr>
                      <m:t>𝐴𝐵𝐶𝐷</m:t>
                    </m:r>
                  </m:oMath>
                </a14:m>
                <a:r>
                  <a:rPr lang="en-US" sz="3600">
                    <a:solidFill>
                      <a:schemeClr val="bg1">
                        <a:lumMod val="10000"/>
                      </a:schemeClr>
                    </a:solidFill>
                  </a:rPr>
                  <a:t> là:</a:t>
                </a:r>
              </a:p>
              <a:p>
                <a:pPr lvl="0" algn="ctr">
                  <a:lnSpc>
                    <a:spcPct val="150000"/>
                  </a:lnSpc>
                </a:pPr>
                <a14:m>
                  <m:oMath xmlns:m="http://schemas.openxmlformats.org/officeDocument/2006/math">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𝑉</m:t>
                    </m:r>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𝑆</m:t>
                    </m:r>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h</m:t>
                    </m:r>
                    <m:r>
                      <a:rPr lang="en-US" sz="36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.36.4=48 </m:t>
                    </m:r>
                    <m:r>
                      <a:rPr lang="en-US" sz="3600" i="1">
                        <a:solidFill>
                          <a:schemeClr val="bg1">
                            <a:lumMod val="10000"/>
                          </a:schemeClr>
                        </a:solidFill>
                        <a:latin typeface="Cambria Math" panose="02040503050406030204" pitchFamily="18" charset="0"/>
                      </a:rPr>
                      <m:t>(</m:t>
                    </m:r>
                    <m:sSup>
                      <m:sSupPr>
                        <m:ctrlPr>
                          <a:rPr lang="en-US" sz="3600" i="1">
                            <a:solidFill>
                              <a:schemeClr val="bg1">
                                <a:lumMod val="10000"/>
                              </a:schemeClr>
                            </a:solidFill>
                            <a:latin typeface="Cambria Math" panose="02040503050406030204" pitchFamily="18" charset="0"/>
                          </a:rPr>
                        </m:ctrlPr>
                      </m:sSupPr>
                      <m:e>
                        <m:r>
                          <a:rPr lang="en-US" sz="3600" i="1">
                            <a:solidFill>
                              <a:schemeClr val="bg1">
                                <a:lumMod val="10000"/>
                              </a:schemeClr>
                            </a:solidFill>
                            <a:latin typeface="Cambria Math" panose="02040503050406030204" pitchFamily="18" charset="0"/>
                          </a:rPr>
                          <m:t>𝑐𝑚</m:t>
                        </m:r>
                      </m:e>
                      <m:sup>
                        <m:r>
                          <a:rPr lang="en-US" sz="3600" b="0" i="1" smtClean="0">
                            <a:solidFill>
                              <a:schemeClr val="bg1">
                                <a:lumMod val="10000"/>
                              </a:schemeClr>
                            </a:solidFill>
                            <a:latin typeface="Cambria Math" panose="02040503050406030204" pitchFamily="18" charset="0"/>
                          </a:rPr>
                          <m:t>3</m:t>
                        </m:r>
                      </m:sup>
                    </m:sSup>
                    <m:r>
                      <a:rPr lang="en-US" sz="3600" i="1">
                        <a:solidFill>
                          <a:schemeClr val="bg1">
                            <a:lumMod val="10000"/>
                          </a:schemeClr>
                        </a:solidFill>
                        <a:latin typeface="Cambria Math" panose="02040503050406030204" pitchFamily="18" charset="0"/>
                      </a:rPr>
                      <m:t>).</m:t>
                    </m:r>
                  </m:oMath>
                </a14:m>
                <a:r>
                  <a:rPr lang="en-US" sz="3600">
                    <a:solidFill>
                      <a:prstClr val="black"/>
                    </a:solidFill>
                    <a:latin typeface="Calibri"/>
                    <a:ea typeface="Arial" panose="020B0604020202020204" pitchFamily="34" charset="0"/>
                    <a:cs typeface="Times New Roman" panose="02020603050405020304" pitchFamily="18" charset="0"/>
                  </a:rPr>
                  <a:t> </a:t>
                </a:r>
              </a:p>
            </p:txBody>
          </p:sp>
        </mc:Choice>
        <mc:Fallback xmlns="">
          <p:sp>
            <p:nvSpPr>
              <p:cNvPr id="15" name="Rectangle 14"/>
              <p:cNvSpPr>
                <a:spLocks noRot="1" noChangeAspect="1" noMove="1" noResize="1" noEditPoints="1" noAdjustHandles="1" noChangeArrowheads="1" noChangeShapeType="1" noTextEdit="1"/>
              </p:cNvSpPr>
              <p:nvPr/>
            </p:nvSpPr>
            <p:spPr>
              <a:xfrm>
                <a:off x="957671" y="3162300"/>
                <a:ext cx="11263458" cy="6657592"/>
              </a:xfrm>
              <a:prstGeom prst="rect">
                <a:avLst/>
              </a:prstGeom>
              <a:blipFill rotWithShape="0">
                <a:blip r:embed="rId9"/>
                <a:stretch>
                  <a:fillRect l="-1623" r="-1623"/>
                </a:stretch>
              </a:blipFill>
            </p:spPr>
            <p:txBody>
              <a:bodyPr/>
              <a:lstStyle/>
              <a:p>
                <a:r>
                  <a:rPr lang="en-US">
                    <a:noFill/>
                  </a:rPr>
                  <a:t> </a:t>
                </a:r>
              </a:p>
            </p:txBody>
          </p:sp>
        </mc:Fallback>
      </mc:AlternateContent>
      <p:pic>
        <p:nvPicPr>
          <p:cNvPr id="10" name="Picture 9"/>
          <p:cNvPicPr>
            <a:picLocks noChangeAspect="1"/>
          </p:cNvPicPr>
          <p:nvPr/>
        </p:nvPicPr>
        <p:blipFill>
          <a:blip r:embed="rId10"/>
          <a:stretch>
            <a:fillRect/>
          </a:stretch>
        </p:blipFill>
        <p:spPr>
          <a:xfrm>
            <a:off x="16512580" y="2873160"/>
            <a:ext cx="965795" cy="1387047"/>
          </a:xfrm>
          <a:prstGeom prst="rect">
            <a:avLst/>
          </a:prstGeom>
        </p:spPr>
      </p:pic>
    </p:spTree>
    <p:extLst>
      <p:ext uri="{BB962C8B-B14F-4D97-AF65-F5344CB8AC3E}">
        <p14:creationId xmlns:p14="http://schemas.microsoft.com/office/powerpoint/2010/main" val="261635847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fade">
                                      <p:cBhvr>
                                        <p:cTn id="27" dur="500"/>
                                        <p:tgtEl>
                                          <p:spTgt spid="1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2" end="2"/>
                                            </p:txEl>
                                          </p:spTgt>
                                        </p:tgtEl>
                                        <p:attrNameLst>
                                          <p:attrName>style.visibility</p:attrName>
                                        </p:attrNameLst>
                                      </p:cBhvr>
                                      <p:to>
                                        <p:strVal val="visible"/>
                                      </p:to>
                                    </p:set>
                                    <p:animEffect transition="in" filter="fade">
                                      <p:cBhvr>
                                        <p:cTn id="32" dur="500"/>
                                        <p:tgtEl>
                                          <p:spTgt spid="1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animEffect transition="in" filter="fade">
                                      <p:cBhvr>
                                        <p:cTn id="37" dur="500"/>
                                        <p:tgtEl>
                                          <p:spTgt spid="1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xEl>
                                              <p:pRg st="4" end="4"/>
                                            </p:txEl>
                                          </p:spTgt>
                                        </p:tgtEl>
                                        <p:attrNameLst>
                                          <p:attrName>style.visibility</p:attrName>
                                        </p:attrNameLst>
                                      </p:cBhvr>
                                      <p:to>
                                        <p:strVal val="visible"/>
                                      </p:to>
                                    </p:set>
                                    <p:animEffect transition="in" filter="fade">
                                      <p:cBhvr>
                                        <p:cTn id="42" dur="500"/>
                                        <p:tgtEl>
                                          <p:spTgt spid="1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xEl>
                                              <p:pRg st="5" end="5"/>
                                            </p:txEl>
                                          </p:spTgt>
                                        </p:tgtEl>
                                        <p:attrNameLst>
                                          <p:attrName>style.visibility</p:attrName>
                                        </p:attrNameLst>
                                      </p:cBhvr>
                                      <p:to>
                                        <p:strVal val="visible"/>
                                      </p:to>
                                    </p:set>
                                    <p:animEffect transition="in" filter="fade">
                                      <p:cBhvr>
                                        <p:cTn id="47"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13" name="TextBox 12"/>
          <p:cNvSpPr txBox="1"/>
          <p:nvPr/>
        </p:nvSpPr>
        <p:spPr>
          <a:xfrm>
            <a:off x="2362200" y="1848788"/>
            <a:ext cx="3733800"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dirty="0">
                <a:ln>
                  <a:noFill/>
                </a:ln>
                <a:solidFill>
                  <a:srgbClr val="070185"/>
                </a:solidFill>
                <a:effectLst/>
                <a:uLnTx/>
                <a:uFillTx/>
                <a:latin typeface="Arial"/>
                <a:ea typeface="+mn-ea"/>
                <a:cs typeface="Arial" panose="020B0604020202020204" pitchFamily="34" charset="0"/>
                <a:sym typeface="Arial"/>
              </a:rPr>
              <a:t> </a:t>
            </a:r>
            <a:r>
              <a:rPr kumimoji="0" lang="en-US" sz="4300" b="1" i="0" u="none" strike="noStrike" kern="1200" cap="none" spc="0" normalizeH="0" noProof="0" dirty="0" err="1">
                <a:ln>
                  <a:noFill/>
                </a:ln>
                <a:solidFill>
                  <a:srgbClr val="070185"/>
                </a:solidFill>
                <a:effectLst/>
                <a:uLnTx/>
                <a:uFillTx/>
                <a:latin typeface="Arial"/>
                <a:ea typeface="+mn-ea"/>
                <a:cs typeface="Arial" panose="020B0604020202020204" pitchFamily="34" charset="0"/>
                <a:sym typeface="Arial"/>
              </a:rPr>
              <a:t>tập</a:t>
            </a:r>
            <a:r>
              <a:rPr kumimoji="0" lang="en-US" sz="4300" b="1" i="0" u="none" strike="noStrike" kern="1200" cap="none" spc="0" normalizeH="0" noProof="0" dirty="0">
                <a:ln>
                  <a:noFill/>
                </a:ln>
                <a:solidFill>
                  <a:srgbClr val="070185"/>
                </a:solidFill>
                <a:effectLst/>
                <a:uLnTx/>
                <a:uFillTx/>
                <a:latin typeface="Arial"/>
                <a:ea typeface="+mn-ea"/>
                <a:cs typeface="Arial" panose="020B0604020202020204" pitchFamily="34" charset="0"/>
                <a:sym typeface="Arial"/>
              </a:rPr>
              <a:t> 1</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4" name="Rectangle 1"/>
          <p:cNvSpPr>
            <a:spLocks noChangeArrowheads="1"/>
          </p:cNvSpPr>
          <p:nvPr/>
        </p:nvSpPr>
        <p:spPr bwMode="auto">
          <a:xfrm>
            <a:off x="2209800" y="3086100"/>
            <a:ext cx="13639800" cy="446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vi-VN" sz="3800" kern="0">
                <a:solidFill>
                  <a:srgbClr val="000000"/>
                </a:solidFill>
                <a:latin typeface="Arial"/>
                <a:cs typeface="Arial"/>
                <a:sym typeface="Arial"/>
              </a:rPr>
              <a:t>Bác Khôi làm một chiếc hộp gỗ có dạng hình chóp tứ giác đều với độ dài cạnh đáy của hình chóp là 2 m, trung đoạn của hình chóp là 3 m. Bác Khôi muốn sơn bốn mặt xung quanh của hộp gỗ. Cứ mỗi mét vuông sơn cần trả 30 000 đồng (tiền sơn và tiền công). Hỏi bác Khôi phải trả chi phí là bao nhiêu?</a:t>
            </a:r>
            <a:endParaRPr kumimoji="0" lang="en-US" altLang="en-US" sz="3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930118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8" name="Rectangle 7"/>
          <p:cNvSpPr/>
          <p:nvPr/>
        </p:nvSpPr>
        <p:spPr>
          <a:xfrm>
            <a:off x="2262757" y="199262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4" name="Picture 3"/>
          <p:cNvPicPr>
            <a:picLocks noChangeAspect="1"/>
          </p:cNvPicPr>
          <p:nvPr/>
        </p:nvPicPr>
        <p:blipFill>
          <a:blip r:embed="rId4"/>
          <a:stretch>
            <a:fillRect/>
          </a:stretch>
        </p:blipFill>
        <p:spPr>
          <a:xfrm>
            <a:off x="990601" y="2669728"/>
            <a:ext cx="5410200" cy="512379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781888" y="2493479"/>
                <a:ext cx="10667911" cy="5300041"/>
              </a:xfrm>
              <a:prstGeom prst="rect">
                <a:avLst/>
              </a:prstGeom>
            </p:spPr>
            <p:txBody>
              <a:bodyPr wrap="square">
                <a:spAutoFit/>
              </a:bodyPr>
              <a:lstStyle/>
              <a:p>
                <a:pPr algn="just">
                  <a:lnSpc>
                    <a:spcPct val="150000"/>
                  </a:lnSpc>
                  <a:spcBef>
                    <a:spcPts val="300"/>
                  </a:spcBef>
                  <a:spcAft>
                    <a:spcPts val="300"/>
                  </a:spcAft>
                </a:pPr>
                <a:r>
                  <a:rPr lang="vi-VN" sz="3700">
                    <a:ea typeface="Arial" panose="020B0604020202020204" pitchFamily="34" charset="0"/>
                    <a:cs typeface="Times New Roman" panose="02020603050405020304" pitchFamily="18" charset="0"/>
                  </a:rPr>
                  <a:t>Diện tích xung quanh bốn mặt khối gỗ là: </a:t>
                </a:r>
                <a:endParaRPr lang="en-US" sz="3700">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vi-VN" sz="37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vi-VN" sz="3700" i="1">
                              <a:effectLst/>
                              <a:latin typeface="Cambria Math" panose="02040503050406030204" pitchFamily="18" charset="0"/>
                              <a:ea typeface="Dotum" panose="020B0600000101010101" pitchFamily="34" charset="-127"/>
                              <a:cs typeface="Times New Roman" panose="02020603050405020304" pitchFamily="18" charset="0"/>
                            </a:rPr>
                            <m:t>𝑥𝑞</m:t>
                          </m:r>
                        </m:sub>
                      </m:sSub>
                      <m:r>
                        <a:rPr lang="vi-VN" sz="3700" i="1">
                          <a:effectLst/>
                          <a:latin typeface="Cambria Math" panose="02040503050406030204" pitchFamily="18" charset="0"/>
                          <a:ea typeface="Dotum" panose="020B0600000101010101" pitchFamily="34" charset="-127"/>
                          <a:cs typeface="Times New Roman" panose="02020603050405020304" pitchFamily="18" charset="0"/>
                        </a:rPr>
                        <m:t>=</m:t>
                      </m:r>
                      <m:r>
                        <a:rPr lang="vi-VN" sz="3700" i="1">
                          <a:effectLst/>
                          <a:latin typeface="Cambria Math" panose="02040503050406030204" pitchFamily="18" charset="0"/>
                          <a:ea typeface="Dotum" panose="020B0600000101010101" pitchFamily="34" charset="-127"/>
                          <a:cs typeface="Times New Roman" panose="02020603050405020304" pitchFamily="18" charset="0"/>
                        </a:rPr>
                        <m:t>𝑝</m:t>
                      </m:r>
                      <m:r>
                        <a:rPr lang="vi-VN" sz="3700" i="1">
                          <a:effectLst/>
                          <a:latin typeface="Cambria Math" panose="02040503050406030204" pitchFamily="18" charset="0"/>
                          <a:ea typeface="Dotum" panose="020B0600000101010101" pitchFamily="34" charset="-127"/>
                          <a:cs typeface="Times New Roman" panose="02020603050405020304" pitchFamily="18" charset="0"/>
                        </a:rPr>
                        <m:t>.</m:t>
                      </m:r>
                      <m:r>
                        <a:rPr lang="vi-VN" sz="37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7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vi-VN"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700" i="1">
                              <a:effectLst/>
                              <a:latin typeface="Cambria Math" panose="02040503050406030204" pitchFamily="18" charset="0"/>
                              <a:ea typeface="Dotum" panose="020B0600000101010101" pitchFamily="34" charset="-127"/>
                              <a:cs typeface="Times New Roman" panose="02020603050405020304" pitchFamily="18" charset="0"/>
                            </a:rPr>
                            <m:t>2.4</m:t>
                          </m:r>
                        </m:e>
                      </m:d>
                      <m:r>
                        <a:rPr lang="vi-VN"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7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7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700" i="1">
                          <a:effectLst/>
                          <a:latin typeface="Cambria Math" panose="02040503050406030204" pitchFamily="18" charset="0"/>
                          <a:ea typeface="Dotum" panose="020B0600000101010101" pitchFamily="34" charset="-127"/>
                          <a:cs typeface="Times New Roman" panose="02020603050405020304" pitchFamily="18" charset="0"/>
                        </a:rPr>
                        <m:t>.3=1</m:t>
                      </m:r>
                      <m:r>
                        <a:rPr lang="vi-VN" sz="3700" i="1" smtClean="0">
                          <a:effectLst/>
                          <a:latin typeface="Cambria Math" panose="02040503050406030204" pitchFamily="18" charset="0"/>
                          <a:ea typeface="Dotum" panose="020B0600000101010101" pitchFamily="34" charset="-127"/>
                          <a:cs typeface="Times New Roman" panose="02020603050405020304" pitchFamily="18" charset="0"/>
                        </a:rPr>
                        <m:t>2</m:t>
                      </m:r>
                      <m:r>
                        <a:rPr lang="en-US" sz="3700" b="0" i="1" smtClean="0">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700" i="1">
                              <a:effectLst/>
                              <a:latin typeface="Cambria Math" panose="02040503050406030204" pitchFamily="18" charset="0"/>
                              <a:ea typeface="Arial" panose="020B0604020202020204" pitchFamily="34" charset="0"/>
                              <a:cs typeface="Times New Roman" panose="02020603050405020304" pitchFamily="18" charset="0"/>
                            </a:rPr>
                            <m:t>𝑐𝑚</m:t>
                          </m:r>
                        </m:e>
                        <m:sup>
                          <m:r>
                            <a:rPr lang="vi-VN" sz="37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Arial" panose="020B0604020202020204" pitchFamily="34" charset="0"/>
                    <a:cs typeface="Times New Roman" panose="02020603050405020304" pitchFamily="18" charset="0"/>
                  </a:rPr>
                  <a:t>Số tiền bác Khôi phải trả để sơn 4 mặt xung quanh là: </a:t>
                </a:r>
                <a:endParaRPr lang="en-US" sz="37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vi-VN" sz="3700" i="1">
                        <a:effectLst/>
                        <a:latin typeface="Cambria Math" panose="02040503050406030204" pitchFamily="18" charset="0"/>
                        <a:ea typeface="Arial" panose="020B0604020202020204" pitchFamily="34" charset="0"/>
                        <a:cs typeface="Times New Roman" panose="02020603050405020304" pitchFamily="18" charset="0"/>
                      </a:rPr>
                      <m:t>12 . 30 000=360 000</m:t>
                    </m:r>
                  </m:oMath>
                </a14:m>
                <a:r>
                  <a:rPr lang="vi-VN" sz="3700">
                    <a:effectLst/>
                    <a:ea typeface="Arial" panose="020B0604020202020204" pitchFamily="34" charset="0"/>
                    <a:cs typeface="Times New Roman" panose="02020603050405020304" pitchFamily="18" charset="0"/>
                  </a:rPr>
                  <a:t> (đồng)</a:t>
                </a:r>
                <a:endParaRPr lang="en-US" sz="37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781888" y="2493479"/>
                <a:ext cx="10667911" cy="5300041"/>
              </a:xfrm>
              <a:prstGeom prst="rect">
                <a:avLst/>
              </a:prstGeom>
              <a:blipFill rotWithShape="0">
                <a:blip r:embed="rId8"/>
                <a:stretch>
                  <a:fillRect l="-1830" r="-1830" b="-1496"/>
                </a:stretch>
              </a:blipFill>
            </p:spPr>
            <p:txBody>
              <a:bodyPr/>
              <a:lstStyle/>
              <a:p>
                <a:r>
                  <a:rPr lang="en-US">
                    <a:noFill/>
                  </a:rPr>
                  <a:t> </a:t>
                </a:r>
              </a:p>
            </p:txBody>
          </p:sp>
        </mc:Fallback>
      </mc:AlternateContent>
      <p:sp>
        <p:nvSpPr>
          <p:cNvPr id="9" name="TextBox 8"/>
          <p:cNvSpPr txBox="1"/>
          <p:nvPr/>
        </p:nvSpPr>
        <p:spPr>
          <a:xfrm>
            <a:off x="7277100" y="1034096"/>
            <a:ext cx="3733800"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dirty="0">
                <a:ln>
                  <a:noFill/>
                </a:ln>
                <a:solidFill>
                  <a:srgbClr val="070185"/>
                </a:solidFill>
                <a:effectLst/>
                <a:uLnTx/>
                <a:uFillTx/>
                <a:latin typeface="Arial"/>
                <a:ea typeface="+mn-ea"/>
                <a:cs typeface="Arial" panose="020B0604020202020204" pitchFamily="34" charset="0"/>
                <a:sym typeface="Arial"/>
              </a:rPr>
              <a:t> </a:t>
            </a:r>
            <a:r>
              <a:rPr kumimoji="0" lang="en-US" sz="4300" b="1" i="0" u="none" strike="noStrike" kern="1200" cap="none" spc="0" normalizeH="0" noProof="0" dirty="0" err="1">
                <a:ln>
                  <a:noFill/>
                </a:ln>
                <a:solidFill>
                  <a:srgbClr val="070185"/>
                </a:solidFill>
                <a:effectLst/>
                <a:uLnTx/>
                <a:uFillTx/>
                <a:latin typeface="Arial"/>
                <a:ea typeface="+mn-ea"/>
                <a:cs typeface="Arial" panose="020B0604020202020204" pitchFamily="34" charset="0"/>
                <a:sym typeface="Arial"/>
              </a:rPr>
              <a:t>tập</a:t>
            </a:r>
            <a:r>
              <a:rPr kumimoji="0" lang="en-US" sz="4300" b="1" i="0" u="none" strike="noStrike" kern="1200" cap="none" spc="0" normalizeH="0" noProof="0" dirty="0">
                <a:ln>
                  <a:noFill/>
                </a:ln>
                <a:solidFill>
                  <a:srgbClr val="070185"/>
                </a:solidFill>
                <a:effectLst/>
                <a:uLnTx/>
                <a:uFillTx/>
                <a:latin typeface="Arial"/>
                <a:ea typeface="+mn-ea"/>
                <a:cs typeface="Arial" panose="020B0604020202020204" pitchFamily="34" charset="0"/>
                <a:sym typeface="Arial"/>
              </a:rPr>
              <a:t> 1</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342965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5" dur="500"/>
                                        <p:tgtEl>
                                          <p:spTgt spid="5">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719904"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2" name="TextBox 11"/>
          <p:cNvSpPr txBox="1"/>
          <p:nvPr/>
        </p:nvSpPr>
        <p:spPr>
          <a:xfrm>
            <a:off x="7245016" y="723900"/>
            <a:ext cx="3797968"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dirty="0">
                <a:ln>
                  <a:noFill/>
                </a:ln>
                <a:solidFill>
                  <a:srgbClr val="070185"/>
                </a:solidFill>
                <a:effectLst/>
                <a:uLnTx/>
                <a:uFillTx/>
                <a:latin typeface="Arial"/>
                <a:ea typeface="+mn-ea"/>
                <a:cs typeface="Arial" panose="020B0604020202020204" pitchFamily="34" charset="0"/>
                <a:sym typeface="Arial"/>
              </a:rPr>
              <a:t> </a:t>
            </a:r>
            <a:r>
              <a:rPr kumimoji="0" lang="en-US" sz="4300" b="1" i="0" u="none" strike="noStrike" kern="1200" cap="none" spc="0" normalizeH="0" noProof="0" dirty="0" err="1">
                <a:ln>
                  <a:noFill/>
                </a:ln>
                <a:solidFill>
                  <a:srgbClr val="070185"/>
                </a:solidFill>
                <a:effectLst/>
                <a:uLnTx/>
                <a:uFillTx/>
                <a:latin typeface="Arial"/>
                <a:ea typeface="+mn-ea"/>
                <a:cs typeface="Arial" panose="020B0604020202020204" pitchFamily="34" charset="0"/>
                <a:sym typeface="Arial"/>
              </a:rPr>
              <a:t>tập</a:t>
            </a:r>
            <a:r>
              <a:rPr kumimoji="0" lang="en-US" sz="4300" b="1" i="0" u="none" strike="noStrike" kern="1200" cap="none" spc="0" normalizeH="0" noProof="0" dirty="0">
                <a:ln>
                  <a:noFill/>
                </a:ln>
                <a:solidFill>
                  <a:srgbClr val="070185"/>
                </a:solidFill>
                <a:effectLst/>
                <a:uLnTx/>
                <a:uFillTx/>
                <a:latin typeface="Arial"/>
                <a:ea typeface="+mn-ea"/>
                <a:cs typeface="Arial" panose="020B0604020202020204" pitchFamily="34" charset="0"/>
                <a:sym typeface="Arial"/>
              </a:rPr>
              <a:t> 2</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697669" y="4877299"/>
            <a:ext cx="9904531" cy="4533401"/>
          </a:xfrm>
          <a:prstGeom prst="rect">
            <a:avLst/>
          </a:prstGeom>
        </p:spPr>
      </p:pic>
      <p:grpSp>
        <p:nvGrpSpPr>
          <p:cNvPr id="6" name="Group 5"/>
          <p:cNvGrpSpPr/>
          <p:nvPr/>
        </p:nvGrpSpPr>
        <p:grpSpPr>
          <a:xfrm>
            <a:off x="1316449" y="1714500"/>
            <a:ext cx="16285751" cy="7852306"/>
            <a:chOff x="1066800" y="1939394"/>
            <a:chExt cx="16285751" cy="7852306"/>
          </a:xfrm>
        </p:grpSpPr>
        <p:sp>
          <p:nvSpPr>
            <p:cNvPr id="13" name="Rectangle 1"/>
            <p:cNvSpPr>
              <a:spLocks noChangeArrowheads="1"/>
            </p:cNvSpPr>
            <p:nvPr/>
          </p:nvSpPr>
          <p:spPr bwMode="auto">
            <a:xfrm>
              <a:off x="1066800" y="1939394"/>
              <a:ext cx="15849600" cy="274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vi-VN" sz="3700" kern="0">
                  <a:solidFill>
                    <a:srgbClr val="000000"/>
                  </a:solidFill>
                  <a:latin typeface="Arial"/>
                  <a:cs typeface="Arial"/>
                  <a:sym typeface="Arial"/>
                </a:rPr>
                <a:t>Một chiếc lều có dạng hình chóp tứ giác đều, cạnh đáy bằng 2 m, chiều cao bằng 2 m (H.10.23).</a:t>
              </a:r>
              <a:endParaRPr lang="en-US" sz="3700" kern="0">
                <a:solidFill>
                  <a:srgbClr val="000000"/>
                </a:solidFill>
                <a:latin typeface="Arial"/>
                <a:cs typeface="Arial"/>
                <a:sym typeface="Arial"/>
              </a:endParaRPr>
            </a:p>
            <a:p>
              <a:pPr lvl="0" algn="just" defTabSz="1828800">
                <a:lnSpc>
                  <a:spcPct val="150000"/>
                </a:lnSpc>
                <a:spcBef>
                  <a:spcPts val="0"/>
                </a:spcBef>
                <a:spcAft>
                  <a:spcPts val="0"/>
                </a:spcAft>
                <a:defRPr/>
              </a:pPr>
              <a:r>
                <a:rPr lang="vi-VN" altLang="en-US" sz="3700" kern="0">
                  <a:solidFill>
                    <a:srgbClr val="000000"/>
                  </a:solidFill>
                  <a:latin typeface="Arial"/>
                  <a:cs typeface="Arial"/>
                  <a:sym typeface="Arial"/>
                </a:rPr>
                <a:t>a) Thể tích không khí trong lều là bao nhiêu?</a:t>
              </a:r>
            </a:p>
          </p:txBody>
        </p:sp>
        <p:sp>
          <p:nvSpPr>
            <p:cNvPr id="4" name="Rectangle 3"/>
            <p:cNvSpPr/>
            <p:nvPr/>
          </p:nvSpPr>
          <p:spPr>
            <a:xfrm>
              <a:off x="1143000" y="4578087"/>
              <a:ext cx="16209551" cy="946413"/>
            </a:xfrm>
            <a:prstGeom prst="rect">
              <a:avLst/>
            </a:prstGeom>
          </p:spPr>
          <p:txBody>
            <a:bodyPr wrap="square">
              <a:spAutoFit/>
            </a:bodyPr>
            <a:lstStyle/>
            <a:p>
              <a:pPr lvl="0" algn="just" defTabSz="1828800">
                <a:lnSpc>
                  <a:spcPct val="150000"/>
                </a:lnSpc>
                <a:defRPr/>
              </a:pPr>
              <a:r>
                <a:rPr lang="vi-VN" altLang="en-US" sz="3700" kern="0">
                  <a:solidFill>
                    <a:srgbClr val="000000"/>
                  </a:solidFill>
                  <a:latin typeface="Arial"/>
                  <a:cs typeface="Arial"/>
                  <a:sym typeface="Arial"/>
                </a:rPr>
                <a:t>b) Biết lều</a:t>
              </a:r>
              <a:r>
                <a:rPr lang="en-US" altLang="en-US" sz="3700" kern="0">
                  <a:solidFill>
                    <a:srgbClr val="000000"/>
                  </a:solidFill>
                  <a:latin typeface="Arial"/>
                  <a:cs typeface="Arial"/>
                  <a:sym typeface="Arial"/>
                </a:rPr>
                <a:t> được </a:t>
              </a:r>
              <a:r>
                <a:rPr lang="vi-VN" altLang="en-US" sz="3700" kern="0">
                  <a:solidFill>
                    <a:srgbClr val="000000"/>
                  </a:solidFill>
                  <a:latin typeface="Arial"/>
                  <a:cs typeface="Arial"/>
                  <a:sym typeface="Arial"/>
                </a:rPr>
                <a:t>phủ vải bốn phía và cả mặt tiếp đất. Tính diện tích vải bạt</a:t>
              </a:r>
              <a:endParaRPr lang="en-US" altLang="en-US" sz="3700" kern="0" dirty="0">
                <a:solidFill>
                  <a:srgbClr val="000000"/>
                </a:solidFill>
                <a:latin typeface="Arial"/>
                <a:cs typeface="Arial"/>
                <a:sym typeface="Arial"/>
              </a:endParaRPr>
            </a:p>
          </p:txBody>
        </p:sp>
        <p:sp>
          <p:nvSpPr>
            <p:cNvPr id="5" name="Rectangle 4"/>
            <p:cNvSpPr/>
            <p:nvPr/>
          </p:nvSpPr>
          <p:spPr>
            <a:xfrm>
              <a:off x="1179430" y="5428967"/>
              <a:ext cx="6230029" cy="4362733"/>
            </a:xfrm>
            <a:prstGeom prst="rect">
              <a:avLst/>
            </a:prstGeom>
          </p:spPr>
          <p:txBody>
            <a:bodyPr wrap="square">
              <a:spAutoFit/>
            </a:bodyPr>
            <a:lstStyle/>
            <a:p>
              <a:pPr lvl="0" algn="just" defTabSz="1828800">
                <a:lnSpc>
                  <a:spcPct val="150000"/>
                </a:lnSpc>
                <a:defRPr/>
              </a:pPr>
              <a:r>
                <a:rPr lang="vi-VN" altLang="en-US" sz="3700" kern="0">
                  <a:solidFill>
                    <a:srgbClr val="000000"/>
                  </a:solidFill>
                  <a:latin typeface="Arial"/>
                  <a:cs typeface="Arial"/>
                  <a:sym typeface="Arial"/>
                </a:rPr>
                <a:t>cần dùng (coi mép nối không đáng kể), biết rằng người ta đo được chiều cao của mỗi mặt bên xuất phát từ đỉnh của chiếc lều là 2,24 m.</a:t>
              </a:r>
              <a:endParaRPr lang="en-US" altLang="en-US" sz="3700" kern="0" dirty="0">
                <a:solidFill>
                  <a:srgbClr val="000000"/>
                </a:solidFill>
                <a:latin typeface="Arial"/>
                <a:cs typeface="Arial"/>
                <a:sym typeface="Arial"/>
              </a:endParaRPr>
            </a:p>
          </p:txBody>
        </p:sp>
      </p:grpSp>
      <p:pic>
        <p:nvPicPr>
          <p:cNvPr id="8" name="Picture 7"/>
          <p:cNvPicPr>
            <a:picLocks noChangeAspect="1"/>
          </p:cNvPicPr>
          <p:nvPr/>
        </p:nvPicPr>
        <p:blipFill>
          <a:blip r:embed="rId6"/>
          <a:stretch>
            <a:fillRect/>
          </a:stretch>
        </p:blipFill>
        <p:spPr>
          <a:xfrm>
            <a:off x="15976306" y="188096"/>
            <a:ext cx="1990490" cy="1979692"/>
          </a:xfrm>
          <a:prstGeom prst="rect">
            <a:avLst/>
          </a:prstGeom>
        </p:spPr>
      </p:pic>
      <p:pic>
        <p:nvPicPr>
          <p:cNvPr id="14" name="Picture 13"/>
          <p:cNvPicPr>
            <a:picLocks noChangeAspect="1"/>
          </p:cNvPicPr>
          <p:nvPr/>
        </p:nvPicPr>
        <p:blipFill>
          <a:blip r:embed="rId7"/>
          <a:stretch>
            <a:fillRect/>
          </a:stretch>
        </p:blipFill>
        <p:spPr>
          <a:xfrm rot="19550114">
            <a:off x="90505" y="7791607"/>
            <a:ext cx="1692432" cy="1954147"/>
          </a:xfrm>
          <a:prstGeom prst="rect">
            <a:avLst/>
          </a:prstGeom>
        </p:spPr>
      </p:pic>
    </p:spTree>
    <p:extLst>
      <p:ext uri="{BB962C8B-B14F-4D97-AF65-F5344CB8AC3E}">
        <p14:creationId xmlns:p14="http://schemas.microsoft.com/office/powerpoint/2010/main" val="10676443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719904"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a:off x="15976306" y="188096"/>
            <a:ext cx="1990490" cy="1979692"/>
          </a:xfrm>
          <a:prstGeom prst="rect">
            <a:avLst/>
          </a:prstGeom>
        </p:spPr>
      </p:pic>
      <p:pic>
        <p:nvPicPr>
          <p:cNvPr id="14" name="Picture 13"/>
          <p:cNvPicPr>
            <a:picLocks noChangeAspect="1"/>
          </p:cNvPicPr>
          <p:nvPr/>
        </p:nvPicPr>
        <p:blipFill>
          <a:blip r:embed="rId5"/>
          <a:stretch>
            <a:fillRect/>
          </a:stretch>
        </p:blipFill>
        <p:spPr>
          <a:xfrm rot="19550114">
            <a:off x="90505" y="7791607"/>
            <a:ext cx="1692432" cy="1954147"/>
          </a:xfrm>
          <a:prstGeom prst="rect">
            <a:avLst/>
          </a:prstGeom>
        </p:spPr>
      </p:pic>
      <p:sp>
        <p:nvSpPr>
          <p:cNvPr id="15" name="Rectangle 14"/>
          <p:cNvSpPr/>
          <p:nvPr/>
        </p:nvSpPr>
        <p:spPr>
          <a:xfrm>
            <a:off x="1371600" y="1156517"/>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9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9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8502316" y="2186983"/>
                <a:ext cx="8534400" cy="6233117"/>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a) Diện tích mặt đáy của lều là: </a:t>
                </a:r>
              </a:p>
              <a:p>
                <a:pPr algn="just">
                  <a:lnSpc>
                    <a:spcPct val="150000"/>
                  </a:lnSpc>
                </a:pPr>
                <a14:m>
                  <m:oMathPara xmlns:m="http://schemas.openxmlformats.org/officeDocument/2006/math">
                    <m:oMathParaPr>
                      <m:jc m:val="centerGroup"/>
                    </m:oMathParaPr>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𝑆</m:t>
                      </m:r>
                      <m:r>
                        <a:rPr lang="en-US" sz="3800" i="1" baseline="-25000" smtClean="0">
                          <a:solidFill>
                            <a:srgbClr val="000000"/>
                          </a:solidFill>
                          <a:latin typeface="Cambria Math" panose="02040503050406030204" pitchFamily="18" charset="0"/>
                          <a:cs typeface="Arial" panose="020B0604020202020204" pitchFamily="34" charset="0"/>
                        </a:rPr>
                        <m:t>đ</m:t>
                      </m:r>
                      <m:r>
                        <a:rPr lang="en-US" sz="3800" i="1">
                          <a:solidFill>
                            <a:srgbClr val="000000"/>
                          </a:solidFill>
                          <a:latin typeface="Cambria Math" panose="02040503050406030204" pitchFamily="18" charset="0"/>
                          <a:cs typeface="Arial" panose="020B0604020202020204" pitchFamily="34" charset="0"/>
                        </a:rPr>
                        <m:t>=2 . 2=4 (</m:t>
                      </m:r>
                      <m:r>
                        <a:rPr lang="en-US" sz="3800" i="1">
                          <a:solidFill>
                            <a:srgbClr val="000000"/>
                          </a:solidFill>
                          <a:latin typeface="Cambria Math" panose="02040503050406030204" pitchFamily="18" charset="0"/>
                          <a:cs typeface="Arial" panose="020B0604020202020204" pitchFamily="34" charset="0"/>
                        </a:rPr>
                        <m:t>𝑚</m:t>
                      </m:r>
                      <m:r>
                        <a:rPr lang="en-US" sz="3800" i="1" baseline="30000">
                          <a:solidFill>
                            <a:srgbClr val="000000"/>
                          </a:solidFill>
                          <a:latin typeface="Cambria Math" panose="02040503050406030204" pitchFamily="18" charset="0"/>
                          <a:cs typeface="Arial" panose="020B0604020202020204" pitchFamily="34" charset="0"/>
                        </a:rPr>
                        <m:t>2</m:t>
                      </m:r>
                      <m:r>
                        <a:rPr lang="en-US" sz="3800" i="1">
                          <a:solidFill>
                            <a:srgbClr val="000000"/>
                          </a:solidFill>
                          <a:latin typeface="Cambria Math" panose="02040503050406030204" pitchFamily="18" charset="0"/>
                          <a:cs typeface="Arial" panose="020B0604020202020204" pitchFamily="34" charset="0"/>
                        </a:rPr>
                        <m:t>)</m:t>
                      </m:r>
                    </m:oMath>
                  </m:oMathPara>
                </a14:m>
                <a:endParaRPr lang="en-US" sz="3800" i="1">
                  <a:solidFill>
                    <a:srgbClr val="000000"/>
                  </a:solidFill>
                  <a:latin typeface="Arial" panose="020B0604020202020204" pitchFamily="34" charset="0"/>
                  <a:cs typeface="Arial" panose="020B0604020202020204" pitchFamily="34" charset="0"/>
                </a:endParaRPr>
              </a:p>
              <a:p>
                <a:pPr algn="just">
                  <a:lnSpc>
                    <a:spcPct val="150000"/>
                  </a:lnSpc>
                </a:pPr>
                <a:r>
                  <a:rPr lang="en-US" sz="3800">
                    <a:solidFill>
                      <a:srgbClr val="000000"/>
                    </a:solidFill>
                    <a:latin typeface="Arial" panose="020B0604020202020204" pitchFamily="34" charset="0"/>
                    <a:cs typeface="Arial" panose="020B0604020202020204" pitchFamily="34" charset="0"/>
                  </a:rPr>
                  <a:t>Ta có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h</m:t>
                    </m:r>
                    <m:r>
                      <a:rPr lang="en-US" sz="3800" i="1" smtClean="0">
                        <a:solidFill>
                          <a:srgbClr val="000000"/>
                        </a:solidFill>
                        <a:latin typeface="Cambria Math" panose="02040503050406030204" pitchFamily="18" charset="0"/>
                        <a:cs typeface="Arial" panose="020B0604020202020204" pitchFamily="34" charset="0"/>
                      </a:rPr>
                      <m:t>=2 </m:t>
                    </m:r>
                    <m:r>
                      <a:rPr lang="en-US" sz="3800" i="1" smtClean="0">
                        <a:solidFill>
                          <a:srgbClr val="000000"/>
                        </a:solidFill>
                        <a:latin typeface="Cambria Math" panose="02040503050406030204" pitchFamily="18" charset="0"/>
                        <a:cs typeface="Arial" panose="020B0604020202020204" pitchFamily="34" charset="0"/>
                      </a:rPr>
                      <m:t>𝑚</m:t>
                    </m:r>
                  </m:oMath>
                </a14:m>
                <a:r>
                  <a:rPr lang="en-US" sz="3800">
                    <a:solidFill>
                      <a:srgbClr val="000000"/>
                    </a:solidFill>
                    <a:latin typeface="Arial" panose="020B0604020202020204" pitchFamily="34" charset="0"/>
                    <a:cs typeface="Arial" panose="020B0604020202020204" pitchFamily="34" charset="0"/>
                  </a:rPr>
                  <a:t>.</a:t>
                </a:r>
              </a:p>
              <a:p>
                <a:pPr algn="just">
                  <a:lnSpc>
                    <a:spcPct val="150000"/>
                  </a:lnSpc>
                </a:pPr>
                <a:r>
                  <a:rPr lang="en-US" sz="3800">
                    <a:solidFill>
                      <a:srgbClr val="000000"/>
                    </a:solidFill>
                    <a:latin typeface="Arial" panose="020B0604020202020204" pitchFamily="34" charset="0"/>
                    <a:cs typeface="Arial" panose="020B0604020202020204" pitchFamily="34" charset="0"/>
                  </a:rPr>
                  <a:t>Thể tích không khí trong lều chính bằng thể tích của hình chóp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𝑆</m:t>
                    </m:r>
                    <m:r>
                      <a:rPr lang="en-US" sz="3800" i="1" smtClean="0">
                        <a:solidFill>
                          <a:srgbClr val="000000"/>
                        </a:solidFill>
                        <a:latin typeface="Cambria Math" panose="02040503050406030204" pitchFamily="18" charset="0"/>
                        <a:cs typeface="Arial" panose="020B0604020202020204" pitchFamily="34" charset="0"/>
                      </a:rPr>
                      <m:t>.</m:t>
                    </m:r>
                    <m:r>
                      <a:rPr lang="en-US" sz="3800" i="1" smtClean="0">
                        <a:solidFill>
                          <a:srgbClr val="000000"/>
                        </a:solidFill>
                        <a:latin typeface="Cambria Math" panose="02040503050406030204" pitchFamily="18" charset="0"/>
                        <a:cs typeface="Arial" panose="020B0604020202020204" pitchFamily="34" charset="0"/>
                      </a:rPr>
                      <m:t>𝐴𝐵𝐶𝐷</m:t>
                    </m:r>
                  </m:oMath>
                </a14:m>
                <a:r>
                  <a:rPr lang="en-US" sz="3800">
                    <a:solidFill>
                      <a:srgbClr val="000000"/>
                    </a:solidFill>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𝑉</m:t>
                      </m:r>
                      <m:r>
                        <a:rPr lang="en-US" sz="3800" i="1" smtClean="0">
                          <a:solidFill>
                            <a:srgbClr val="000000"/>
                          </a:solidFill>
                          <a:latin typeface="Cambria Math" panose="02040503050406030204" pitchFamily="18" charset="0"/>
                          <a:cs typeface="Arial" panose="020B0604020202020204" pitchFamily="34" charset="0"/>
                        </a:rPr>
                        <m:t> = </m:t>
                      </m:r>
                      <m:f>
                        <m:fPr>
                          <m:ctrlPr>
                            <a:rPr lang="en-US" sz="3800" i="1" smtClean="0">
                              <a:solidFill>
                                <a:srgbClr val="000000"/>
                              </a:solidFill>
                              <a:latin typeface="Cambria Math" panose="02040503050406030204" pitchFamily="18" charset="0"/>
                              <a:cs typeface="Arial" panose="020B0604020202020204" pitchFamily="34" charset="0"/>
                            </a:rPr>
                          </m:ctrlPr>
                        </m:fPr>
                        <m:num>
                          <m:r>
                            <a:rPr lang="en-US" sz="3800" b="0" i="1" smtClean="0">
                              <a:solidFill>
                                <a:srgbClr val="000000"/>
                              </a:solidFill>
                              <a:latin typeface="Cambria Math" panose="02040503050406030204" pitchFamily="18" charset="0"/>
                              <a:cs typeface="Arial" panose="020B0604020202020204" pitchFamily="34" charset="0"/>
                            </a:rPr>
                            <m:t>1</m:t>
                          </m:r>
                        </m:num>
                        <m:den>
                          <m:r>
                            <a:rPr lang="en-US" sz="3800" b="0" i="1" smtClean="0">
                              <a:solidFill>
                                <a:srgbClr val="000000"/>
                              </a:solidFill>
                              <a:latin typeface="Cambria Math" panose="02040503050406030204" pitchFamily="18" charset="0"/>
                              <a:cs typeface="Arial" panose="020B0604020202020204" pitchFamily="34" charset="0"/>
                            </a:rPr>
                            <m:t>3</m:t>
                          </m:r>
                        </m:den>
                      </m:f>
                      <m:r>
                        <a:rPr lang="en-US" sz="3800" i="1">
                          <a:solidFill>
                            <a:srgbClr val="000000"/>
                          </a:solidFill>
                          <a:latin typeface="Cambria Math" panose="02040503050406030204" pitchFamily="18" charset="0"/>
                          <a:cs typeface="Arial" panose="020B0604020202020204" pitchFamily="34" charset="0"/>
                        </a:rPr>
                        <m:t>𝑆</m:t>
                      </m:r>
                      <m:r>
                        <a:rPr lang="en-US" sz="3800" i="1" baseline="-25000">
                          <a:solidFill>
                            <a:srgbClr val="000000"/>
                          </a:solidFill>
                          <a:latin typeface="Cambria Math" panose="02040503050406030204" pitchFamily="18" charset="0"/>
                          <a:cs typeface="Arial" panose="020B0604020202020204" pitchFamily="34" charset="0"/>
                        </a:rPr>
                        <m:t>đ</m:t>
                      </m:r>
                      <m:r>
                        <a:rPr lang="en-US" sz="3800" i="1">
                          <a:solidFill>
                            <a:srgbClr val="000000"/>
                          </a:solidFill>
                          <a:latin typeface="Cambria Math" panose="02040503050406030204" pitchFamily="18" charset="0"/>
                          <a:cs typeface="Arial" panose="020B0604020202020204" pitchFamily="34" charset="0"/>
                        </a:rPr>
                        <m:t>h</m:t>
                      </m:r>
                      <m:r>
                        <a:rPr lang="en-US" sz="3800" i="1">
                          <a:solidFill>
                            <a:srgbClr val="000000"/>
                          </a:solidFill>
                          <a:latin typeface="Cambria Math" panose="02040503050406030204" pitchFamily="18" charset="0"/>
                          <a:cs typeface="Arial" panose="020B0604020202020204" pitchFamily="34" charset="0"/>
                        </a:rPr>
                        <m:t> = </m:t>
                      </m:r>
                      <m:f>
                        <m:fPr>
                          <m:ctrlPr>
                            <a:rPr lang="en-US" sz="3800" i="1">
                              <a:solidFill>
                                <a:srgbClr val="000000"/>
                              </a:solidFill>
                              <a:latin typeface="Cambria Math" panose="02040503050406030204" pitchFamily="18" charset="0"/>
                              <a:cs typeface="Arial" panose="020B0604020202020204" pitchFamily="34" charset="0"/>
                            </a:rPr>
                          </m:ctrlPr>
                        </m:fPr>
                        <m:num>
                          <m:r>
                            <a:rPr lang="en-US" sz="3800" i="1">
                              <a:solidFill>
                                <a:srgbClr val="000000"/>
                              </a:solidFill>
                              <a:latin typeface="Cambria Math" panose="02040503050406030204" pitchFamily="18" charset="0"/>
                              <a:cs typeface="Arial" panose="020B0604020202020204" pitchFamily="34" charset="0"/>
                            </a:rPr>
                            <m:t>1</m:t>
                          </m:r>
                        </m:num>
                        <m:den>
                          <m:r>
                            <a:rPr lang="en-US" sz="3800" i="1">
                              <a:solidFill>
                                <a:srgbClr val="000000"/>
                              </a:solidFill>
                              <a:latin typeface="Cambria Math" panose="02040503050406030204" pitchFamily="18" charset="0"/>
                              <a:cs typeface="Arial" panose="020B0604020202020204" pitchFamily="34" charset="0"/>
                            </a:rPr>
                            <m:t>3</m:t>
                          </m:r>
                        </m:den>
                      </m:f>
                      <m:r>
                        <a:rPr lang="en-US" sz="3800" i="1">
                          <a:solidFill>
                            <a:srgbClr val="000000"/>
                          </a:solidFill>
                          <a:latin typeface="Cambria Math" panose="02040503050406030204" pitchFamily="18" charset="0"/>
                          <a:cs typeface="Arial" panose="020B0604020202020204" pitchFamily="34" charset="0"/>
                        </a:rPr>
                        <m:t> . 4 . 2 = </m:t>
                      </m:r>
                      <m:f>
                        <m:fPr>
                          <m:ctrlPr>
                            <a:rPr lang="en-US"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fPr>
                        <m:num>
                          <m:r>
                            <a:rPr lang="vi-VN"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t>8</m:t>
                          </m:r>
                        </m:num>
                        <m:den>
                          <m:r>
                            <a:rPr lang="vi-VN" sz="38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den>
                      </m:f>
                      <m:r>
                        <a:rPr lang="en-US" sz="3800" i="1">
                          <a:solidFill>
                            <a:srgbClr val="000000"/>
                          </a:solidFill>
                          <a:latin typeface="Cambria Math" panose="02040503050406030204" pitchFamily="18" charset="0"/>
                          <a:cs typeface="Arial" panose="020B0604020202020204" pitchFamily="34" charset="0"/>
                        </a:rPr>
                        <m:t> (</m:t>
                      </m:r>
                      <m:r>
                        <a:rPr lang="en-US" sz="3800" i="1">
                          <a:solidFill>
                            <a:srgbClr val="000000"/>
                          </a:solidFill>
                          <a:latin typeface="Cambria Math" panose="02040503050406030204" pitchFamily="18" charset="0"/>
                          <a:cs typeface="Arial" panose="020B0604020202020204" pitchFamily="34" charset="0"/>
                        </a:rPr>
                        <m:t>𝑚</m:t>
                      </m:r>
                      <m:r>
                        <a:rPr lang="en-US" sz="3800" i="1" baseline="30000">
                          <a:solidFill>
                            <a:srgbClr val="000000"/>
                          </a:solidFill>
                          <a:latin typeface="Cambria Math" panose="02040503050406030204" pitchFamily="18" charset="0"/>
                          <a:cs typeface="Arial" panose="020B0604020202020204" pitchFamily="34" charset="0"/>
                        </a:rPr>
                        <m:t>3</m:t>
                      </m:r>
                      <m:r>
                        <a:rPr lang="en-US" sz="3800" i="1">
                          <a:solidFill>
                            <a:srgbClr val="000000"/>
                          </a:solidFill>
                          <a:latin typeface="Cambria Math" panose="02040503050406030204" pitchFamily="18" charset="0"/>
                          <a:cs typeface="Arial" panose="020B0604020202020204" pitchFamily="34" charset="0"/>
                        </a:rPr>
                        <m:t>).</m:t>
                      </m:r>
                    </m:oMath>
                  </m:oMathPara>
                </a14:m>
                <a:endParaRPr lang="en-US" sz="3800" b="0" i="0">
                  <a:solidFill>
                    <a:srgbClr val="000000"/>
                  </a:solidFill>
                  <a:effectLst/>
                  <a:latin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502316" y="2186983"/>
                <a:ext cx="8534400" cy="6233117"/>
              </a:xfrm>
              <a:prstGeom prst="rect">
                <a:avLst/>
              </a:prstGeom>
              <a:blipFill>
                <a:blip r:embed="rId6"/>
                <a:stretch>
                  <a:fillRect l="-2357" r="-2357"/>
                </a:stretch>
              </a:blipFill>
            </p:spPr>
            <p:txBody>
              <a:bodyPr/>
              <a:lstStyle/>
              <a:p>
                <a:r>
                  <a:rPr lang="en-US">
                    <a:noFill/>
                  </a:rPr>
                  <a:t> </a:t>
                </a:r>
              </a:p>
            </p:txBody>
          </p:sp>
        </mc:Fallback>
      </mc:AlternateContent>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4278" y="2171700"/>
            <a:ext cx="6643933" cy="6265264"/>
          </a:xfrm>
          <a:prstGeom prst="rect">
            <a:avLst/>
          </a:prstGeom>
        </p:spPr>
      </p:pic>
      <p:sp>
        <p:nvSpPr>
          <p:cNvPr id="12" name="TextBox 11"/>
          <p:cNvSpPr txBox="1"/>
          <p:nvPr/>
        </p:nvSpPr>
        <p:spPr>
          <a:xfrm>
            <a:off x="7245016" y="723900"/>
            <a:ext cx="3797968"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dirty="0">
                <a:ln>
                  <a:noFill/>
                </a:ln>
                <a:solidFill>
                  <a:srgbClr val="070185"/>
                </a:solidFill>
                <a:effectLst/>
                <a:uLnTx/>
                <a:uFillTx/>
                <a:latin typeface="Arial"/>
                <a:ea typeface="+mn-ea"/>
                <a:cs typeface="Arial" panose="020B0604020202020204" pitchFamily="34" charset="0"/>
                <a:sym typeface="Arial"/>
              </a:rPr>
              <a:t> </a:t>
            </a:r>
            <a:r>
              <a:rPr kumimoji="0" lang="en-US" sz="4300" b="1" i="0" u="none" strike="noStrike" kern="1200" cap="none" spc="0" normalizeH="0" noProof="0" dirty="0" err="1">
                <a:ln>
                  <a:noFill/>
                </a:ln>
                <a:solidFill>
                  <a:srgbClr val="070185"/>
                </a:solidFill>
                <a:effectLst/>
                <a:uLnTx/>
                <a:uFillTx/>
                <a:latin typeface="Arial"/>
                <a:ea typeface="+mn-ea"/>
                <a:cs typeface="Arial" panose="020B0604020202020204" pitchFamily="34" charset="0"/>
                <a:sym typeface="Arial"/>
              </a:rPr>
              <a:t>tập</a:t>
            </a:r>
            <a:r>
              <a:rPr kumimoji="0" lang="en-US" sz="4300" b="1" i="0" u="none" strike="noStrike" kern="1200" cap="none" spc="0" normalizeH="0" noProof="0" dirty="0">
                <a:ln>
                  <a:noFill/>
                </a:ln>
                <a:solidFill>
                  <a:srgbClr val="070185"/>
                </a:solidFill>
                <a:effectLst/>
                <a:uLnTx/>
                <a:uFillTx/>
                <a:latin typeface="Arial"/>
                <a:ea typeface="+mn-ea"/>
                <a:cs typeface="Arial" panose="020B0604020202020204" pitchFamily="34" charset="0"/>
                <a:sym typeface="Arial"/>
              </a:rPr>
              <a:t> 2</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163880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up)">
                                      <p:cBhvr>
                                        <p:cTn id="17" dur="500"/>
                                        <p:tgtEl>
                                          <p:spTgt spid="17">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17">
                                            <p:txEl>
                                              <p:pRg st="1" end="1"/>
                                            </p:txEl>
                                          </p:spTgt>
                                        </p:tgtEl>
                                        <p:attrNameLst>
                                          <p:attrName>style.visibility</p:attrName>
                                        </p:attrNameLst>
                                      </p:cBhvr>
                                      <p:to>
                                        <p:strVal val="visible"/>
                                      </p:to>
                                    </p:set>
                                    <p:animEffect transition="in" filter="wipe(up)">
                                      <p:cBhvr>
                                        <p:cTn id="20" dur="500"/>
                                        <p:tgtEl>
                                          <p:spTgt spid="1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animEffect transition="in" filter="fade">
                                      <p:cBhvr>
                                        <p:cTn id="25" dur="500"/>
                                        <p:tgtEl>
                                          <p:spTgt spid="1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0" dur="500"/>
                                        <p:tgtEl>
                                          <p:spTgt spid="1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animEffect transition="in" filter="wipe(left)">
                                      <p:cBhvr>
                                        <p:cTn id="35" dur="500"/>
                                        <p:tgtEl>
                                          <p:spTgt spid="17">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719904"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a:off x="15976306" y="188096"/>
            <a:ext cx="1990490" cy="1979692"/>
          </a:xfrm>
          <a:prstGeom prst="rect">
            <a:avLst/>
          </a:prstGeom>
        </p:spPr>
      </p:pic>
      <p:pic>
        <p:nvPicPr>
          <p:cNvPr id="14" name="Picture 13"/>
          <p:cNvPicPr>
            <a:picLocks noChangeAspect="1"/>
          </p:cNvPicPr>
          <p:nvPr/>
        </p:nvPicPr>
        <p:blipFill>
          <a:blip r:embed="rId5"/>
          <a:stretch>
            <a:fillRect/>
          </a:stretch>
        </p:blipFill>
        <p:spPr>
          <a:xfrm rot="19550114">
            <a:off x="90505" y="7791607"/>
            <a:ext cx="1692432" cy="1954147"/>
          </a:xfrm>
          <a:prstGeom prst="rect">
            <a:avLst/>
          </a:prstGeom>
        </p:spPr>
      </p:pic>
      <p:sp>
        <p:nvSpPr>
          <p:cNvPr id="15" name="Rectangle 14"/>
          <p:cNvSpPr/>
          <p:nvPr/>
        </p:nvSpPr>
        <p:spPr>
          <a:xfrm>
            <a:off x="1371600" y="1156517"/>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9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9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8502316" y="1959142"/>
                <a:ext cx="8534400" cy="6807569"/>
              </a:xfrm>
              <a:prstGeom prst="rect">
                <a:avLst/>
              </a:prstGeom>
            </p:spPr>
            <p:txBody>
              <a:bodyPr wrap="square">
                <a:spAutoFit/>
              </a:bodyPr>
              <a:lstStyle/>
              <a:p>
                <a:pPr lvl="0" algn="just">
                  <a:lnSpc>
                    <a:spcPct val="150000"/>
                  </a:lnSpc>
                  <a:spcBef>
                    <a:spcPts val="300"/>
                  </a:spcBef>
                  <a:spcAft>
                    <a:spcPts val="300"/>
                  </a:spcAft>
                  <a:defRPr/>
                </a:pPr>
                <a:r>
                  <a:rPr lang="vi-VN" sz="3900">
                    <a:solidFill>
                      <a:prstClr val="black"/>
                    </a:solidFill>
                    <a:ea typeface="Dotum" panose="020B0600000101010101" pitchFamily="34" charset="-127"/>
                    <a:cs typeface="Times New Roman" panose="02020603050405020304" pitchFamily="18" charset="0"/>
                  </a:rPr>
                  <a:t>b) Nửa chu vi mặt đáy của lều là: </a:t>
                </a:r>
                <a:endParaRPr lang="en-US" sz="3900">
                  <a:solidFill>
                    <a:prstClr val="black"/>
                  </a:solidFill>
                  <a:ea typeface="Dotum" panose="020B0600000101010101" pitchFamily="34" charset="-127"/>
                  <a:cs typeface="Times New Roman" panose="02020603050405020304" pitchFamily="18" charset="0"/>
                </a:endParaRPr>
              </a:p>
              <a:p>
                <a:pPr lvl="0" algn="just">
                  <a:lnSpc>
                    <a:spcPct val="150000"/>
                  </a:lnSpc>
                  <a:spcBef>
                    <a:spcPts val="300"/>
                  </a:spcBef>
                  <a:spcAft>
                    <a:spcPts val="300"/>
                  </a:spcAft>
                  <a:defRPr/>
                </a:pPr>
                <a14:m>
                  <m:oMathPara xmlns:m="http://schemas.openxmlformats.org/officeDocument/2006/math">
                    <m:oMathParaPr>
                      <m:jc m:val="centerGroup"/>
                    </m:oMathParaPr>
                    <m:oMath xmlns:m="http://schemas.openxmlformats.org/officeDocument/2006/math">
                      <m:r>
                        <a:rPr lang="vi-VN" sz="39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𝑝</m:t>
                      </m:r>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 . 4) : 2 = 4 (</m:t>
                      </m:r>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vi-VN" sz="3900">
                  <a:solidFill>
                    <a:prstClr val="black"/>
                  </a:solidFill>
                  <a:ea typeface="Dotum" panose="020B0600000101010101" pitchFamily="34" charset="-127"/>
                  <a:cs typeface="Times New Roman" panose="02020603050405020304" pitchFamily="18" charset="0"/>
                </a:endParaRPr>
              </a:p>
              <a:p>
                <a:pPr lvl="0" algn="just">
                  <a:lnSpc>
                    <a:spcPct val="150000"/>
                  </a:lnSpc>
                  <a:spcBef>
                    <a:spcPts val="300"/>
                  </a:spcBef>
                  <a:spcAft>
                    <a:spcPts val="300"/>
                  </a:spcAft>
                  <a:defRPr/>
                </a:pPr>
                <a:r>
                  <a:rPr lang="vi-VN" sz="3900">
                    <a:solidFill>
                      <a:prstClr val="black"/>
                    </a:solidFill>
                    <a:ea typeface="Dotum" panose="020B0600000101010101" pitchFamily="34" charset="-127"/>
                    <a:cs typeface="Times New Roman" panose="02020603050405020304" pitchFamily="18" charset="0"/>
                  </a:rPr>
                  <a:t>Trung đoạn </a:t>
                </a:r>
                <a14:m>
                  <m:oMath xmlns:m="http://schemas.openxmlformats.org/officeDocument/2006/math">
                    <m:r>
                      <a:rPr lang="vi-VN" sz="39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𝑑</m:t>
                    </m:r>
                    <m:r>
                      <a:rPr lang="en-US" sz="39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9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2,24 </m:t>
                    </m:r>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oMath>
                </a14:m>
                <a:r>
                  <a:rPr lang="vi-VN" sz="3900">
                    <a:solidFill>
                      <a:prstClr val="black"/>
                    </a:solidFill>
                    <a:ea typeface="Dotum" panose="020B0600000101010101" pitchFamily="34" charset="-127"/>
                    <a:cs typeface="Times New Roman" panose="02020603050405020304" pitchFamily="18" charset="0"/>
                  </a:rPr>
                  <a:t>.</a:t>
                </a:r>
              </a:p>
              <a:p>
                <a:pPr lvl="0" algn="just">
                  <a:lnSpc>
                    <a:spcPct val="150000"/>
                  </a:lnSpc>
                  <a:spcBef>
                    <a:spcPts val="300"/>
                  </a:spcBef>
                  <a:spcAft>
                    <a:spcPts val="300"/>
                  </a:spcAft>
                  <a:defRPr/>
                </a:pPr>
                <a:r>
                  <a:rPr lang="vi-VN" sz="3900">
                    <a:solidFill>
                      <a:prstClr val="black"/>
                    </a:solidFill>
                    <a:ea typeface="Dotum" panose="020B0600000101010101" pitchFamily="34" charset="-127"/>
                    <a:cs typeface="Times New Roman" panose="02020603050405020304" pitchFamily="18" charset="0"/>
                  </a:rPr>
                  <a:t>Diện tích xung quanh của lều là:</a:t>
                </a:r>
                <a:endParaRPr lang="en-US" sz="3900">
                  <a:solidFill>
                    <a:prstClr val="black"/>
                  </a:solidFill>
                  <a:ea typeface="Arial" panose="020B0604020202020204" pitchFamily="34" charset="0"/>
                  <a:cs typeface="Times New Roman" panose="02020603050405020304" pitchFamily="18" charset="0"/>
                </a:endParaRPr>
              </a:p>
              <a:p>
                <a:pPr lvl="0" algn="ctr">
                  <a:lnSpc>
                    <a:spcPct val="150000"/>
                  </a:lnSpc>
                  <a:spcBef>
                    <a:spcPts val="300"/>
                  </a:spcBef>
                  <a:spcAft>
                    <a:spcPts val="300"/>
                  </a:spcAft>
                  <a:defRPr/>
                </a:pPr>
                <a:r>
                  <a:rPr lang="vi-VN" sz="3900">
                    <a:solidFill>
                      <a:prstClr val="black"/>
                    </a:solidFill>
                    <a:ea typeface="Arial" panose="020B0604020202020204" pitchFamily="34" charset="0"/>
                    <a:cs typeface="Times New Roman" panose="02020603050405020304" pitchFamily="18" charset="0"/>
                  </a:rPr>
                  <a:t> </a:t>
                </a:r>
                <a14:m>
                  <m:oMath xmlns:m="http://schemas.openxmlformats.org/officeDocument/2006/math">
                    <m:sSub>
                      <m:sSub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vi-VN"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𝑆</m:t>
                        </m:r>
                      </m:e>
                      <m:sub>
                        <m:r>
                          <a:rPr lang="vi-VN"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𝑥𝑞</m:t>
                        </m:r>
                      </m:sub>
                    </m:sSub>
                    <m:r>
                      <a:rPr lang="vi-VN"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𝑝</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𝑑</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=4 . 2,24=8,96 </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vi-VN"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𝑚</m:t>
                        </m:r>
                      </m:e>
                      <m:sup>
                        <m:r>
                          <a:rPr lang="vi-VN"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3900">
                  <a:solidFill>
                    <a:prstClr val="black"/>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vi-VN" sz="3900">
                    <a:solidFill>
                      <a:prstClr val="black"/>
                    </a:solidFill>
                    <a:ea typeface="Dotum" panose="020B0600000101010101" pitchFamily="34" charset="-127"/>
                    <a:cs typeface="Times New Roman" panose="02020603050405020304" pitchFamily="18" charset="0"/>
                  </a:rPr>
                  <a:t>Diện tích vải bạt cần dùng là: </a:t>
                </a:r>
                <a:endParaRPr lang="en-US" sz="3900">
                  <a:solidFill>
                    <a:prstClr val="black"/>
                  </a:solidFill>
                  <a:ea typeface="Arial" panose="020B0604020202020204" pitchFamily="34" charset="0"/>
                  <a:cs typeface="Times New Roman" panose="02020603050405020304" pitchFamily="18" charset="0"/>
                </a:endParaRPr>
              </a:p>
              <a:p>
                <a:pPr lvl="0" algn="ctr">
                  <a:lnSpc>
                    <a:spcPct val="150000"/>
                  </a:lnSpc>
                  <a:spcBef>
                    <a:spcPts val="300"/>
                  </a:spcBef>
                  <a:spcAft>
                    <a:spcPts val="300"/>
                  </a:spcAft>
                  <a:defRPr/>
                </a:pPr>
                <a14:m>
                  <m:oMath xmlns:m="http://schemas.openxmlformats.org/officeDocument/2006/math">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𝑆</m:t>
                    </m:r>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=8,96+4=12,96 </m:t>
                    </m:r>
                    <m:sSup>
                      <m:sSupPr>
                        <m:ctrlP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a14:m>
                <a:r>
                  <a:rPr lang="vi-VN" sz="3900">
                    <a:solidFill>
                      <a:prstClr val="black"/>
                    </a:solidFill>
                    <a:ea typeface="Dotum" panose="020B0600000101010101" pitchFamily="34" charset="-127"/>
                    <a:cs typeface="Times New Roman" panose="02020603050405020304" pitchFamily="18" charset="0"/>
                  </a:rPr>
                  <a:t> </a:t>
                </a:r>
                <a:endParaRPr lang="en-US" sz="3900">
                  <a:solidFill>
                    <a:prstClr val="black"/>
                  </a:solidFill>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502316" y="1959142"/>
                <a:ext cx="8534400" cy="6807569"/>
              </a:xfrm>
              <a:prstGeom prst="rect">
                <a:avLst/>
              </a:prstGeom>
              <a:blipFill>
                <a:blip r:embed="rId6"/>
                <a:stretch>
                  <a:fillRect l="-2429"/>
                </a:stretch>
              </a:blipFill>
            </p:spPr>
            <p:txBody>
              <a:bodyPr/>
              <a:lstStyle/>
              <a:p>
                <a:r>
                  <a:rPr lang="en-US">
                    <a:noFill/>
                  </a:rPr>
                  <a:t> </a:t>
                </a:r>
              </a:p>
            </p:txBody>
          </p:sp>
        </mc:Fallback>
      </mc:AlternateContent>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24278" y="2171700"/>
            <a:ext cx="6643933" cy="6265264"/>
          </a:xfrm>
          <a:prstGeom prst="rect">
            <a:avLst/>
          </a:prstGeom>
        </p:spPr>
      </p:pic>
      <p:sp>
        <p:nvSpPr>
          <p:cNvPr id="12" name="TextBox 11"/>
          <p:cNvSpPr txBox="1"/>
          <p:nvPr/>
        </p:nvSpPr>
        <p:spPr>
          <a:xfrm>
            <a:off x="7245016" y="723900"/>
            <a:ext cx="3797968"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dirty="0">
                <a:ln>
                  <a:noFill/>
                </a:ln>
                <a:solidFill>
                  <a:srgbClr val="070185"/>
                </a:solidFill>
                <a:effectLst/>
                <a:uLnTx/>
                <a:uFillTx/>
                <a:latin typeface="Arial"/>
                <a:ea typeface="+mn-ea"/>
                <a:cs typeface="Arial" panose="020B0604020202020204" pitchFamily="34" charset="0"/>
                <a:sym typeface="Arial"/>
              </a:rPr>
              <a:t> </a:t>
            </a:r>
            <a:r>
              <a:rPr kumimoji="0" lang="en-US" sz="4300" b="1" i="0" u="none" strike="noStrike" kern="1200" cap="none" spc="0" normalizeH="0" noProof="0" dirty="0" err="1">
                <a:ln>
                  <a:noFill/>
                </a:ln>
                <a:solidFill>
                  <a:srgbClr val="070185"/>
                </a:solidFill>
                <a:effectLst/>
                <a:uLnTx/>
                <a:uFillTx/>
                <a:latin typeface="Arial"/>
                <a:ea typeface="+mn-ea"/>
                <a:cs typeface="Arial" panose="020B0604020202020204" pitchFamily="34" charset="0"/>
                <a:sym typeface="Arial"/>
              </a:rPr>
              <a:t>tập</a:t>
            </a:r>
            <a:r>
              <a:rPr kumimoji="0" lang="en-US" sz="4300" b="1" i="0" u="none" strike="noStrike" kern="1200" cap="none" spc="0" normalizeH="0" noProof="0" dirty="0">
                <a:ln>
                  <a:noFill/>
                </a:ln>
                <a:solidFill>
                  <a:srgbClr val="070185"/>
                </a:solidFill>
                <a:effectLst/>
                <a:uLnTx/>
                <a:uFillTx/>
                <a:latin typeface="Arial"/>
                <a:ea typeface="+mn-ea"/>
                <a:cs typeface="Arial" panose="020B0604020202020204" pitchFamily="34" charset="0"/>
                <a:sym typeface="Arial"/>
              </a:rPr>
              <a:t> 2</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96052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up)">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Effect transition="in" filter="fade">
                                      <p:cBhvr>
                                        <p:cTn id="15" dur="500"/>
                                        <p:tgtEl>
                                          <p:spTgt spid="1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0" dur="500"/>
                                        <p:tgtEl>
                                          <p:spTgt spid="17">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animEffect transition="in" filter="randombar(horizontal)">
                                      <p:cBhvr>
                                        <p:cTn id="23" dur="500"/>
                                        <p:tgtEl>
                                          <p:spTgt spid="1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xEl>
                                              <p:pRg st="5" end="5"/>
                                            </p:txEl>
                                          </p:spTgt>
                                        </p:tgtEl>
                                        <p:attrNameLst>
                                          <p:attrName>style.visibility</p:attrName>
                                        </p:attrNameLst>
                                      </p:cBhvr>
                                      <p:to>
                                        <p:strVal val="visible"/>
                                      </p:to>
                                    </p:set>
                                    <p:animEffect transition="in" filter="wipe(left)">
                                      <p:cBhvr>
                                        <p:cTn id="28" dur="500"/>
                                        <p:tgtEl>
                                          <p:spTgt spid="17">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Effect transition="in" filter="wipe(left)">
                                      <p:cBhvr>
                                        <p:cTn id="31" dur="500"/>
                                        <p:tgtEl>
                                          <p:spTgt spid="17">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10" name="Rectangle 9"/>
          <p:cNvSpPr/>
          <p:nvPr/>
        </p:nvSpPr>
        <p:spPr>
          <a:xfrm>
            <a:off x="5105400" y="2871419"/>
            <a:ext cx="7772400" cy="921855"/>
          </a:xfrm>
          <a:prstGeom prst="rect">
            <a:avLst/>
          </a:prstGeom>
        </p:spPr>
        <p:txBody>
          <a:bodyPr wrap="square">
            <a:spAutoFit/>
          </a:bodyPr>
          <a:lstStyle/>
          <a:p>
            <a:pPr lvl="0" algn="ctr" defTabSz="1828800">
              <a:lnSpc>
                <a:spcPct val="150000"/>
              </a:lnSpc>
              <a:buClr>
                <a:srgbClr val="000000"/>
              </a:buClr>
            </a:pPr>
            <a:r>
              <a:rPr lang="vi-VN" sz="4100" kern="100">
                <a:solidFill>
                  <a:srgbClr val="000000"/>
                </a:solidFill>
                <a:ea typeface="Calibri" panose="020F0502020204030204" pitchFamily="34" charset="0"/>
                <a:cs typeface="Times New Roman" panose="02020603050405020304" pitchFamily="18" charset="0"/>
                <a:sym typeface="Arial"/>
              </a:rPr>
              <a:t>Em hãy giải bài toán mở đầu.</a:t>
            </a:r>
            <a:endParaRPr kumimoji="0" lang="en-US" sz="41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276350" y="3793275"/>
            <a:ext cx="5657850" cy="5061114"/>
          </a:xfrm>
          <a:prstGeom prst="rect">
            <a:avLst/>
          </a:prstGeom>
        </p:spPr>
      </p:pic>
      <p:sp>
        <p:nvSpPr>
          <p:cNvPr id="11" name="TextBox 10"/>
          <p:cNvSpPr txBox="1"/>
          <p:nvPr/>
        </p:nvSpPr>
        <p:spPr>
          <a:xfrm>
            <a:off x="7185386" y="1287268"/>
            <a:ext cx="3635013" cy="124649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Vận</a:t>
            </a:r>
            <a:r>
              <a:rPr kumimoji="0" lang="en-US" sz="50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dụng</a:t>
            </a:r>
            <a:endParaRPr kumimoji="0" lang="en-US" sz="50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12" name="Rectangle 11"/>
          <p:cNvSpPr/>
          <p:nvPr/>
        </p:nvSpPr>
        <p:spPr>
          <a:xfrm>
            <a:off x="11863356" y="4820075"/>
            <a:ext cx="1176925" cy="723275"/>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1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41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7153302" y="5981700"/>
                <a:ext cx="10338269" cy="2893613"/>
              </a:xfrm>
              <a:prstGeom prst="rect">
                <a:avLst/>
              </a:prstGeom>
            </p:spPr>
            <p:txBody>
              <a:bodyPr wrap="square">
                <a:spAutoFit/>
              </a:bodyPr>
              <a:lstStyle/>
              <a:p>
                <a:pPr algn="ctr">
                  <a:lnSpc>
                    <a:spcPct val="150000"/>
                  </a:lnSpc>
                  <a:spcBef>
                    <a:spcPts val="300"/>
                  </a:spcBef>
                  <a:spcAft>
                    <a:spcPts val="300"/>
                  </a:spcAft>
                </a:pPr>
                <a:r>
                  <a:rPr lang="vi-VN" sz="4100">
                    <a:ea typeface="Arial" panose="020B0604020202020204" pitchFamily="34" charset="0"/>
                    <a:cs typeface="Times New Roman" panose="02020603050405020304" pitchFamily="18" charset="0"/>
                  </a:rPr>
                  <a:t>Kim tự tháp Kheops có thể tích là: </a:t>
                </a:r>
                <a:endParaRPr lang="en-US" sz="41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4100" i="1">
                          <a:effectLst/>
                          <a:latin typeface="Cambria Math" panose="02040503050406030204" pitchFamily="18" charset="0"/>
                          <a:ea typeface="Dotum" panose="020B0600000101010101" pitchFamily="34" charset="-127"/>
                          <a:cs typeface="Times New Roman" panose="02020603050405020304" pitchFamily="18" charset="0"/>
                        </a:rPr>
                        <m:t>𝑉</m:t>
                      </m:r>
                      <m:r>
                        <a:rPr lang="en-US" sz="4100" i="1">
                          <a:effectLst/>
                          <a:latin typeface="Cambria Math" panose="02040503050406030204" pitchFamily="18" charset="0"/>
                          <a:ea typeface="Dotum" panose="020B0600000101010101" pitchFamily="34" charset="-127"/>
                          <a:cs typeface="Times New Roman" panose="02020603050405020304" pitchFamily="18" charset="0"/>
                        </a:rPr>
                        <m:t> = </m:t>
                      </m:r>
                      <m:f>
                        <m:f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100" i="1">
                              <a:effectLst/>
                              <a:latin typeface="Cambria Math" panose="02040503050406030204" pitchFamily="18" charset="0"/>
                              <a:ea typeface="Dotum" panose="020B0600000101010101" pitchFamily="34" charset="-127"/>
                              <a:cs typeface="Times New Roman" panose="02020603050405020304" pitchFamily="18" charset="0"/>
                            </a:rPr>
                            <m:t>1</m:t>
                          </m:r>
                        </m:num>
                        <m:den>
                          <m:r>
                            <a:rPr lang="en-US" sz="4100" i="1">
                              <a:effectLst/>
                              <a:latin typeface="Cambria Math" panose="02040503050406030204" pitchFamily="18" charset="0"/>
                              <a:ea typeface="Dotum" panose="020B0600000101010101" pitchFamily="34" charset="-127"/>
                              <a:cs typeface="Times New Roman" panose="02020603050405020304" pitchFamily="18" charset="0"/>
                            </a:rPr>
                            <m:t>3</m:t>
                          </m:r>
                        </m:den>
                      </m:f>
                      <m:r>
                        <a:rPr lang="en-US" sz="4100" i="1">
                          <a:effectLst/>
                          <a:latin typeface="Cambria Math" panose="02040503050406030204" pitchFamily="18" charset="0"/>
                          <a:ea typeface="Dotum" panose="020B0600000101010101" pitchFamily="34" charset="-127"/>
                          <a:cs typeface="Times New Roman" panose="02020603050405020304" pitchFamily="18" charset="0"/>
                        </a:rPr>
                        <m:t>.230.230.147=2 592 100</m:t>
                      </m:r>
                      <m:r>
                        <a:rPr lang="en-US" sz="4100" b="0" i="0" smtClean="0">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41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100" i="1">
                              <a:effectLst/>
                              <a:latin typeface="Cambria Math" panose="02040503050406030204" pitchFamily="18" charset="0"/>
                              <a:ea typeface="Arial" panose="020B0604020202020204" pitchFamily="34" charset="0"/>
                              <a:cs typeface="Times New Roman" panose="02020603050405020304" pitchFamily="18" charset="0"/>
                            </a:rPr>
                            <m:t>𝑐𝑚</m:t>
                          </m:r>
                        </m:e>
                        <m:sup>
                          <m:r>
                            <a:rPr lang="en-US" sz="41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1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100">
                  <a:effectLs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153302" y="5981700"/>
                <a:ext cx="10338269" cy="2893613"/>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146747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a:blipFill>
        </p:spPr>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a:ln>
                  <a:noFill/>
                </a:ln>
                <a:solidFill>
                  <a:srgbClr val="8F5B43"/>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324912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sp>
      <p:sp>
        <p:nvSpPr>
          <p:cNvPr id="3" name="Freeform 3"/>
          <p:cNvSpPr/>
          <p:nvPr/>
        </p:nvSpPr>
        <p:spPr>
          <a:xfrm>
            <a:off x="1295400" y="716574"/>
            <a:ext cx="17250502" cy="8853851"/>
          </a:xfrm>
          <a:custGeom>
            <a:avLst/>
            <a:gdLst/>
            <a:ahLst/>
            <a:cxnLst/>
            <a:rect l="l" t="t" r="r" b="b"/>
            <a:pathLst>
              <a:path w="16822604" h="8411302">
                <a:moveTo>
                  <a:pt x="0" y="0"/>
                </a:moveTo>
                <a:lnTo>
                  <a:pt x="16822604" y="0"/>
                </a:lnTo>
                <a:lnTo>
                  <a:pt x="16822604" y="8411302"/>
                </a:lnTo>
                <a:lnTo>
                  <a:pt x="0" y="84113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Rectangle 6"/>
          <p:cNvSpPr/>
          <p:nvPr/>
        </p:nvSpPr>
        <p:spPr>
          <a:xfrm>
            <a:off x="3332298" y="1943100"/>
            <a:ext cx="10338263" cy="3557512"/>
          </a:xfrm>
          <a:prstGeom prst="rect">
            <a:avLst/>
          </a:prstGeom>
        </p:spPr>
        <p:txBody>
          <a:bodyPr wrap="square">
            <a:spAutoFit/>
          </a:bodyPr>
          <a:lstStyle/>
          <a:p>
            <a:pPr algn="ctr">
              <a:lnSpc>
                <a:spcPct val="150000"/>
              </a:lnSpc>
              <a:buClrTx/>
            </a:pPr>
            <a:r>
              <a:rPr lang="vi-VN" sz="8000" b="1" dirty="0">
                <a:solidFill>
                  <a:srgbClr val="C00000"/>
                </a:solidFill>
                <a:ea typeface="Maven Pro"/>
                <a:cs typeface="Maven Pro"/>
                <a:sym typeface="Maven Pro"/>
              </a:rPr>
              <a:t>BÀI 39. HÌNH CHÓP TỨ GIÁC ĐỀU </a:t>
            </a:r>
            <a:endParaRPr lang="vi-VN" sz="8000" dirty="0">
              <a:solidFill>
                <a:srgbClr val="C00000"/>
              </a:solidFill>
              <a:ea typeface="Maven Pro"/>
              <a:cs typeface="Maven Pro"/>
              <a:sym typeface="Maven Pro"/>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70561" y="6255807"/>
            <a:ext cx="4597386" cy="4053251"/>
          </a:xfrm>
          <a:prstGeom prst="rect">
            <a:avLst/>
          </a:prstGeom>
        </p:spPr>
      </p:pic>
      <p:pic>
        <p:nvPicPr>
          <p:cNvPr id="4" name="Hè Về Vui Quá">
            <a:hlinkClick r:id="" action="ppaction://media"/>
            <a:extLst>
              <a:ext uri="{FF2B5EF4-FFF2-40B4-BE49-F238E27FC236}">
                <a16:creationId xmlns:a16="http://schemas.microsoft.com/office/drawing/2014/main" id="{1DCA8F21-5F0C-5E2B-AA96-F5D76FA3407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96600" y="951745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8" y="0"/>
            <a:ext cx="18288000" cy="10287000"/>
          </a:xfrm>
          <a:prstGeom prst="rect">
            <a:avLst/>
          </a:prstGeom>
        </p:spPr>
      </p:pic>
      <p:grpSp>
        <p:nvGrpSpPr>
          <p:cNvPr id="13" name="Group 12"/>
          <p:cNvGrpSpPr/>
          <p:nvPr/>
        </p:nvGrpSpPr>
        <p:grpSpPr>
          <a:xfrm>
            <a:off x="10069170"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59" y="625358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682333" y="626871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21" y="604068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34"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6055849" y="6668479"/>
            <a:ext cx="1332970"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553279" y="4835988"/>
            <a:ext cx="3005138" cy="4010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989213" y="43831"/>
            <a:ext cx="16272978" cy="3525658"/>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33" name="TextBox 32"/>
            <p:cNvSpPr txBox="1"/>
            <p:nvPr/>
          </p:nvSpPr>
          <p:spPr>
            <a:xfrm>
              <a:off x="1173965" y="1496613"/>
              <a:ext cx="9837415" cy="2092881"/>
            </a:xfrm>
            <a:prstGeom prst="rect">
              <a:avLst/>
            </a:prstGeom>
            <a:noFill/>
          </p:spPr>
          <p:txBody>
            <a:bodyPr wrap="square" rtlCol="0">
              <a:spAutoFit/>
            </a:bodyPr>
            <a:lstStyle/>
            <a:p>
              <a:pPr algn="ctr" defTabSz="1371600"/>
              <a:endParaRPr lang="en-US" sz="9900" b="1" dirty="0">
                <a:solidFill>
                  <a:prstClr val="white"/>
                </a:solidFill>
                <a:latin typeface="Arial" panose="020B0604020202020204" pitchFamily="34" charset="0"/>
                <a:cs typeface="Arial" panose="020B0604020202020204" pitchFamily="34" charset="0"/>
                <a:sym typeface="Arial"/>
              </a:endParaRPr>
            </a:p>
            <a:p>
              <a:pPr algn="ctr" defTabSz="1371600"/>
              <a:r>
                <a:rPr lang="en-US" sz="9900" b="1" dirty="0">
                  <a:solidFill>
                    <a:prstClr val="white"/>
                  </a:solidFill>
                  <a:latin typeface="Arial" panose="020B0604020202020204" pitchFamily="34" charset="0"/>
                  <a:cs typeface="Arial" panose="020B0604020202020204" pitchFamily="34" charset="0"/>
                  <a:sym typeface="Arial"/>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26220" y="5470256"/>
            <a:ext cx="3123328" cy="312332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86166"/>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3" name="ĐC SHARE MIỄN PHÍ BỞI NK POWERSKILLS"/>
          <p:cNvGrpSpPr/>
          <p:nvPr/>
        </p:nvGrpSpPr>
        <p:grpSpPr>
          <a:xfrm>
            <a:off x="20090" y="4233205"/>
            <a:ext cx="18385516" cy="10362154"/>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8979526" y="4062518"/>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1" y="627535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63" y="606245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5642191" y="6690249"/>
            <a:ext cx="1332970" cy="1078598"/>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1154740" y="1077724"/>
            <a:ext cx="15751276" cy="21991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p:sp>
        <p:nvSpPr>
          <p:cNvPr id="108" name="ĐC SHARE MIỄN PHÍ BỞI NK POWERSKILLS"/>
          <p:cNvSpPr/>
          <p:nvPr/>
        </p:nvSpPr>
        <p:spPr>
          <a:xfrm>
            <a:off x="10281763" y="7343903"/>
            <a:ext cx="6581823" cy="27525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lnSpc>
                <a:spcPct val="150000"/>
              </a:lnSpc>
            </a:pPr>
            <a:r>
              <a:rPr lang="vi-VN" sz="3800">
                <a:solidFill>
                  <a:prstClr val="white"/>
                </a:solidFill>
                <a:cs typeface="Arial" panose="020B0604020202020204" pitchFamily="34" charset="0"/>
                <a:sym typeface="Arial"/>
              </a:rPr>
              <a:t>D. Đường cao vẽ từ đỉnh của mỗi mặt bên của hình chóp</a:t>
            </a:r>
            <a:endParaRPr lang="en-US" sz="3800" dirty="0">
              <a:solidFill>
                <a:prstClr val="white"/>
              </a:solidFill>
              <a:latin typeface="Arial" panose="020B0604020202020204" pitchFamily="34" charset="0"/>
              <a:cs typeface="Arial" panose="020B0604020202020204" pitchFamily="34" charset="0"/>
              <a:sym typeface="Arial"/>
            </a:endParaRPr>
          </a:p>
        </p:txBody>
      </p:sp>
      <p:sp>
        <p:nvSpPr>
          <p:cNvPr id="109" name="CẤM BUÔN BÁN, CẤM REUP"/>
          <p:cNvSpPr/>
          <p:nvPr/>
        </p:nvSpPr>
        <p:spPr>
          <a:xfrm>
            <a:off x="1188070" y="7275545"/>
            <a:ext cx="6991431" cy="27525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60960" algn="ctr" defTabSz="1828800">
              <a:lnSpc>
                <a:spcPct val="150000"/>
              </a:lnSpc>
              <a:spcBef>
                <a:spcPts val="1200"/>
              </a:spcBef>
              <a:spcAft>
                <a:spcPts val="1200"/>
              </a:spcAft>
              <a:buClr>
                <a:srgbClr val="000000"/>
              </a:buClr>
            </a:pPr>
            <a:r>
              <a:rPr lang="vi-VN" sz="3800">
                <a:solidFill>
                  <a:prstClr val="white"/>
                </a:solidFill>
                <a:cs typeface="Arial" panose="020B0604020202020204" pitchFamily="34" charset="0"/>
                <a:sym typeface="Arial"/>
              </a:rPr>
              <a:t>B. </a:t>
            </a:r>
            <a:r>
              <a:rPr lang="en-US" sz="3800">
                <a:solidFill>
                  <a:prstClr val="white"/>
                </a:solidFill>
                <a:latin typeface="Arial" panose="020B0604020202020204" pitchFamily="34" charset="0"/>
                <a:cs typeface="Arial" panose="020B0604020202020204" pitchFamily="34" charset="0"/>
                <a:sym typeface="Arial"/>
              </a:rPr>
              <a:t>Đ</a:t>
            </a:r>
            <a:r>
              <a:rPr lang="vi-VN" sz="3800">
                <a:solidFill>
                  <a:prstClr val="white"/>
                </a:solidFill>
                <a:cs typeface="Arial" panose="020B0604020202020204" pitchFamily="34" charset="0"/>
                <a:sym typeface="Arial"/>
              </a:rPr>
              <a:t>ường thẳng kẻ từ đỉnh tới trung điểm của đường chéo mặt đáy</a:t>
            </a:r>
            <a:endParaRPr lang="en-US" sz="3800" kern="0">
              <a:solidFill>
                <a:prstClr val="white"/>
              </a:solidFill>
              <a:latin typeface="Times New Roman" panose="02020603050405020304" pitchFamily="18" charset="0"/>
              <a:ea typeface="Times New Roman" panose="02020603050405020304" pitchFamily="18" charset="0"/>
              <a:sym typeface="Arial"/>
            </a:endParaRPr>
          </a:p>
        </p:txBody>
      </p:sp>
      <p:sp>
        <p:nvSpPr>
          <p:cNvPr id="110" name="Vào http://fb.com/nkpowerskills tải game miễn phí"/>
          <p:cNvSpPr/>
          <p:nvPr/>
        </p:nvSpPr>
        <p:spPr>
          <a:xfrm>
            <a:off x="10281763" y="3935092"/>
            <a:ext cx="6581823" cy="27525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lnSpc>
                <a:spcPct val="150000"/>
              </a:lnSpc>
            </a:pPr>
            <a:r>
              <a:rPr lang="vi-VN" sz="3800">
                <a:solidFill>
                  <a:prstClr val="white"/>
                </a:solidFill>
                <a:cs typeface="Arial" panose="020B0604020202020204" pitchFamily="34" charset="0"/>
                <a:sym typeface="Arial"/>
              </a:rPr>
              <a:t>C. Đường cao vẽ từ đỉnh của hình chóp đến một điểm bất kì ở mặt bên</a:t>
            </a:r>
            <a:endParaRPr lang="en-US" sz="3800" dirty="0">
              <a:solidFill>
                <a:prstClr val="white"/>
              </a:solidFill>
              <a:latin typeface="Arial" panose="020B0604020202020204" pitchFamily="34" charset="0"/>
              <a:cs typeface="Arial" panose="020B0604020202020204" pitchFamily="34" charset="0"/>
              <a:sym typeface="Arial"/>
            </a:endParaRPr>
          </a:p>
        </p:txBody>
      </p:sp>
      <p:sp>
        <p:nvSpPr>
          <p:cNvPr id="111" name="ĐC SHARE MIỄN PHÍ BỞI NK POWERSKILLS"/>
          <p:cNvSpPr/>
          <p:nvPr/>
        </p:nvSpPr>
        <p:spPr>
          <a:xfrm>
            <a:off x="1154740" y="3924300"/>
            <a:ext cx="6991431" cy="27525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lnSpc>
                <a:spcPct val="150000"/>
              </a:lnSpc>
            </a:pPr>
            <a:r>
              <a:rPr lang="vi-VN" sz="3800">
                <a:solidFill>
                  <a:prstClr val="white"/>
                </a:solidFill>
                <a:cs typeface="Arial" panose="020B0604020202020204" pitchFamily="34" charset="0"/>
                <a:sym typeface="Arial"/>
              </a:rPr>
              <a:t>A. </a:t>
            </a:r>
            <a:r>
              <a:rPr lang="en-US" sz="3800">
                <a:solidFill>
                  <a:prstClr val="white"/>
                </a:solidFill>
                <a:latin typeface="Arial" panose="020B0604020202020204" pitchFamily="34" charset="0"/>
                <a:cs typeface="Arial" panose="020B0604020202020204" pitchFamily="34" charset="0"/>
                <a:sym typeface="Arial"/>
              </a:rPr>
              <a:t>Đ</a:t>
            </a:r>
            <a:r>
              <a:rPr lang="vi-VN" sz="3800">
                <a:solidFill>
                  <a:prstClr val="white"/>
                </a:solidFill>
                <a:cs typeface="Arial" panose="020B0604020202020204" pitchFamily="34" charset="0"/>
                <a:sym typeface="Arial"/>
              </a:rPr>
              <a:t>ường thẳng kẻ từ đỉnh tới một đỉnh bất kì của mặt đáy</a:t>
            </a:r>
            <a:endParaRPr lang="en-US" sz="3800" dirty="0">
              <a:solidFill>
                <a:prstClr val="white"/>
              </a:solidFill>
              <a:latin typeface="Arial" panose="020B0604020202020204" pitchFamily="34" charset="0"/>
              <a:cs typeface="Arial" panose="020B0604020202020204" pitchFamily="34" charset="0"/>
              <a:sym typeface="Arial"/>
            </a:endParaRPr>
          </a:p>
        </p:txBody>
      </p:sp>
      <p:pic>
        <p:nvPicPr>
          <p:cNvPr id="112" name="CẤM BUÔN BÁN, CẤM REUP"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23434" y="41986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967430" y="427179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502000" y="755282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014369" y="7617796"/>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6169287" y="1655343"/>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117" name="ĐC SHARE MIỄN PHÍ BỞI NK POWERSKILLS"/>
          <p:cNvSpPr txBox="1"/>
          <p:nvPr/>
        </p:nvSpPr>
        <p:spPr>
          <a:xfrm>
            <a:off x="1598637" y="1563424"/>
            <a:ext cx="14761778" cy="1063433"/>
          </a:xfrm>
          <a:prstGeom prst="rect">
            <a:avLst/>
          </a:prstGeom>
          <a:noFill/>
        </p:spPr>
        <p:txBody>
          <a:bodyPr wrap="square" rtlCol="0">
            <a:spAutoFit/>
          </a:bodyPr>
          <a:lstStyle/>
          <a:p>
            <a:pPr marR="60960" algn="ctr" defTabSz="1828800">
              <a:lnSpc>
                <a:spcPct val="150000"/>
              </a:lnSpc>
              <a:spcBef>
                <a:spcPts val="1200"/>
              </a:spcBef>
              <a:spcAft>
                <a:spcPts val="1200"/>
              </a:spcAft>
              <a:buClr>
                <a:srgbClr val="000000"/>
              </a:buClr>
            </a:pPr>
            <a:r>
              <a:rPr lang="en-US" sz="4800" b="1">
                <a:solidFill>
                  <a:prstClr val="white"/>
                </a:solidFill>
                <a:latin typeface="Arial" panose="020B0604020202020204" pitchFamily="34" charset="0"/>
                <a:cs typeface="Arial" panose="020B0604020202020204" pitchFamily="34" charset="0"/>
                <a:sym typeface="Arial"/>
              </a:rPr>
              <a:t>Câu 1. Trung đoạn của hình chóp tứ giác đều là</a:t>
            </a:r>
            <a:endParaRPr lang="en-US" sz="48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 name="Rounded Rectangle 1"/>
          <p:cNvSpPr/>
          <p:nvPr/>
        </p:nvSpPr>
        <p:spPr>
          <a:xfrm>
            <a:off x="-1524000" y="11239500"/>
            <a:ext cx="214122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80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0" y="56439"/>
            <a:ext cx="18288000" cy="10287000"/>
          </a:xfrm>
          <a:prstGeom prst="rect">
            <a:avLst/>
          </a:prstGeom>
        </p:spPr>
      </p:pic>
      <p:grpSp>
        <p:nvGrpSpPr>
          <p:cNvPr id="2" name="Group 1"/>
          <p:cNvGrpSpPr/>
          <p:nvPr/>
        </p:nvGrpSpPr>
        <p:grpSpPr>
          <a:xfrm>
            <a:off x="45686" y="4239130"/>
            <a:ext cx="18385516" cy="1058328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12087963" y="4257800"/>
            <a:ext cx="4501100" cy="450110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1" y="627535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5642191" y="6690249"/>
            <a:ext cx="1332970"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1053752" y="258127"/>
            <a:ext cx="15751276" cy="291608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p:sp>
        <p:nvSpPr>
          <p:cNvPr id="96" name="Rectangle 95"/>
          <p:cNvSpPr/>
          <p:nvPr/>
        </p:nvSpPr>
        <p:spPr>
          <a:xfrm>
            <a:off x="285662" y="8137028"/>
            <a:ext cx="6922821" cy="1277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60960" algn="ctr" defTabSz="1828800">
              <a:spcBef>
                <a:spcPts val="1200"/>
              </a:spcBef>
              <a:spcAft>
                <a:spcPts val="1200"/>
              </a:spcAft>
              <a:buClr>
                <a:srgbClr val="000000"/>
              </a:buClr>
            </a:pPr>
            <a:r>
              <a:rPr lang="pt-BR" sz="46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B. DA = BC = CD = 3cm </a:t>
            </a:r>
            <a:endParaRPr lang="en-US" sz="46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97" name="Rectangle 96"/>
          <p:cNvSpPr/>
          <p:nvPr/>
        </p:nvSpPr>
        <p:spPr>
          <a:xfrm>
            <a:off x="979487" y="3498456"/>
            <a:ext cx="7025704" cy="12763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60960" algn="ctr" defTabSz="1828800">
              <a:spcBef>
                <a:spcPts val="1200"/>
              </a:spcBef>
              <a:spcAft>
                <a:spcPts val="1200"/>
              </a:spcAft>
              <a:buClr>
                <a:srgbClr val="000000"/>
              </a:buClr>
            </a:pPr>
            <a:r>
              <a:rPr lang="pt-BR" sz="4600">
                <a:solidFill>
                  <a:prstClr val="white"/>
                </a:solidFill>
                <a:latin typeface="Arial" panose="020B0604020202020204" pitchFamily="34" charset="0"/>
                <a:cs typeface="Arial" panose="020B0604020202020204" pitchFamily="34" charset="0"/>
                <a:sym typeface="Arial"/>
              </a:rPr>
              <a:t>A. SD = BC = CD = 3cm</a:t>
            </a:r>
          </a:p>
        </p:txBody>
      </p:sp>
      <p:sp>
        <p:nvSpPr>
          <p:cNvPr id="98" name="Rectangle 97"/>
          <p:cNvSpPr/>
          <p:nvPr/>
        </p:nvSpPr>
        <p:spPr>
          <a:xfrm>
            <a:off x="10507110" y="3560465"/>
            <a:ext cx="6871474" cy="12763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pt-BR" sz="4600" kern="0">
                <a:solidFill>
                  <a:prstClr val="white"/>
                </a:solidFill>
                <a:latin typeface="Arial" panose="020B0604020202020204" pitchFamily="34" charset="0"/>
                <a:ea typeface="Arial" panose="020B0604020202020204" pitchFamily="34" charset="0"/>
                <a:cs typeface="Arial" panose="020B0604020202020204" pitchFamily="34" charset="0"/>
                <a:sym typeface="Arial"/>
              </a:rPr>
              <a:t>C. DA = BC = CD = 4cm</a:t>
            </a:r>
            <a:endParaRPr lang="en-US" sz="4600" dirty="0">
              <a:solidFill>
                <a:prstClr val="white"/>
              </a:solidFill>
              <a:latin typeface="Arial" panose="020B0604020202020204" pitchFamily="34" charset="0"/>
              <a:cs typeface="Arial" panose="020B0604020202020204" pitchFamily="34" charset="0"/>
              <a:sym typeface="Arial"/>
            </a:endParaRPr>
          </a:p>
        </p:txBody>
      </p:sp>
      <p:sp>
        <p:nvSpPr>
          <p:cNvPr id="99" name="Rectangle 98"/>
          <p:cNvSpPr/>
          <p:nvPr/>
        </p:nvSpPr>
        <p:spPr>
          <a:xfrm>
            <a:off x="10672861" y="7921362"/>
            <a:ext cx="6836997" cy="12763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pt-BR" sz="4600">
                <a:solidFill>
                  <a:prstClr val="white"/>
                </a:solidFill>
                <a:latin typeface="Arial" panose="020B0604020202020204" pitchFamily="34" charset="0"/>
                <a:cs typeface="Arial" panose="020B0604020202020204" pitchFamily="34" charset="0"/>
                <a:sym typeface="Arial"/>
              </a:rPr>
              <a:t>D. DA = BC = SD = 4cm</a:t>
            </a:r>
            <a:endParaRPr lang="en-US" sz="4600" dirty="0">
              <a:solidFill>
                <a:prstClr val="white"/>
              </a:solidFill>
              <a:latin typeface="Arial" panose="020B0604020202020204" pitchFamily="34" charset="0"/>
              <a:cs typeface="Arial" panose="020B0604020202020204" pitchFamily="34" charset="0"/>
              <a:sym typeface="Arial"/>
            </a:endParaRPr>
          </a:p>
        </p:txBody>
      </p:sp>
      <p:pic>
        <p:nvPicPr>
          <p:cNvPr id="100"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866038" y="775463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7181388" y="334272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68225" y="343067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619817" y="778072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988224" y="3957967"/>
            <a:ext cx="4417682" cy="6595108"/>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p:cNvSpPr txBox="1"/>
          <p:nvPr/>
        </p:nvSpPr>
        <p:spPr>
          <a:xfrm>
            <a:off x="2187887" y="362166"/>
            <a:ext cx="16330526" cy="2479205"/>
          </a:xfrm>
          <a:prstGeom prst="rect">
            <a:avLst/>
          </a:prstGeom>
          <a:noFill/>
        </p:spPr>
        <p:txBody>
          <a:bodyPr wrap="square" rtlCol="0">
            <a:spAutoFit/>
          </a:bodyPr>
          <a:lstStyle/>
          <a:p>
            <a:pPr marR="60960" algn="just" defTabSz="1828800">
              <a:lnSpc>
                <a:spcPct val="150000"/>
              </a:lnSpc>
              <a:spcBef>
                <a:spcPts val="1200"/>
              </a:spcBef>
              <a:spcAft>
                <a:spcPts val="1200"/>
              </a:spcAft>
              <a:buClr>
                <a:srgbClr val="000000"/>
              </a:buClr>
            </a:pPr>
            <a:r>
              <a:rPr lang="en-US" sz="4800" b="1">
                <a:solidFill>
                  <a:prstClr val="white"/>
                </a:solidFill>
                <a:latin typeface="Arial" panose="020B0604020202020204" pitchFamily="34" charset="0"/>
                <a:cs typeface="Arial" panose="020B0604020202020204" pitchFamily="34" charset="0"/>
                <a:sym typeface="Arial"/>
              </a:rPr>
              <a:t>Câu 2. Cho hình chóp tứ giác đều S.ABCD. </a:t>
            </a:r>
          </a:p>
          <a:p>
            <a:pPr marR="60960" algn="just" defTabSz="1828800">
              <a:lnSpc>
                <a:spcPct val="150000"/>
              </a:lnSpc>
              <a:spcBef>
                <a:spcPts val="1200"/>
              </a:spcBef>
              <a:spcAft>
                <a:spcPts val="1200"/>
              </a:spcAft>
              <a:buClr>
                <a:srgbClr val="000000"/>
              </a:buClr>
            </a:pPr>
            <a:r>
              <a:rPr lang="en-US" sz="4800" b="1">
                <a:solidFill>
                  <a:prstClr val="white"/>
                </a:solidFill>
                <a:latin typeface="Arial" panose="020B0604020202020204" pitchFamily="34" charset="0"/>
                <a:cs typeface="Arial" panose="020B0604020202020204" pitchFamily="34" charset="0"/>
                <a:sym typeface="Arial"/>
              </a:rPr>
              <a:t>Biết SA = 4cm, AB = 3cm. Chọn phát biểu đúng</a:t>
            </a:r>
            <a:endParaRPr lang="en-US" sz="40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35" name="Picture 34"/>
          <p:cNvPicPr>
            <a:picLocks noChangeAspect="1"/>
          </p:cNvPicPr>
          <p:nvPr/>
        </p:nvPicPr>
        <p:blipFill>
          <a:blip r:embed="rId7"/>
          <a:stretch>
            <a:fillRect/>
          </a:stretch>
        </p:blipFill>
        <p:spPr>
          <a:xfrm>
            <a:off x="45686" y="12047226"/>
            <a:ext cx="18385516" cy="2754624"/>
          </a:xfrm>
          <a:prstGeom prst="rect">
            <a:avLst/>
          </a:prstGeom>
        </p:spPr>
      </p:pic>
      <p:sp>
        <p:nvSpPr>
          <p:cNvPr id="45" name="Rounded Rectangle 44"/>
          <p:cNvSpPr/>
          <p:nvPr/>
        </p:nvSpPr>
        <p:spPr>
          <a:xfrm>
            <a:off x="-1524000" y="11239500"/>
            <a:ext cx="214122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04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500"/>
                                        <p:tgtEl>
                                          <p:spTgt spid="9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64" name="Group 63"/>
          <p:cNvGrpSpPr/>
          <p:nvPr/>
        </p:nvGrpSpPr>
        <p:grpSpPr>
          <a:xfrm>
            <a:off x="9359302" y="4218570"/>
            <a:ext cx="5341856" cy="5341856"/>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7805913" y="4589783"/>
            <a:ext cx="5264710" cy="5264710"/>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5642191" y="6690249"/>
            <a:ext cx="1332970" cy="1078598"/>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598714" y="252295"/>
            <a:ext cx="17300121" cy="31768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p:sp>
        <p:nvSpPr>
          <p:cNvPr id="79" name="Rectangle 78"/>
          <p:cNvSpPr/>
          <p:nvPr/>
        </p:nvSpPr>
        <p:spPr>
          <a:xfrm>
            <a:off x="9956110" y="8234143"/>
            <a:ext cx="6967066"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400">
                <a:solidFill>
                  <a:prstClr val="white"/>
                </a:solidFill>
                <a:latin typeface="Arial" panose="020B0604020202020204" pitchFamily="34" charset="0"/>
                <a:cs typeface="Arial" panose="020B0604020202020204" pitchFamily="34" charset="0"/>
                <a:sym typeface="Arial"/>
              </a:rPr>
              <a:t>D. 48m</a:t>
            </a:r>
            <a:endParaRPr lang="en-US" sz="4400" dirty="0">
              <a:solidFill>
                <a:prstClr val="white"/>
              </a:solidFill>
              <a:latin typeface="Arial" panose="020B0604020202020204" pitchFamily="34" charset="0"/>
              <a:cs typeface="Arial" panose="020B0604020202020204" pitchFamily="34" charset="0"/>
              <a:sym typeface="Arial"/>
            </a:endParaRPr>
          </a:p>
        </p:txBody>
      </p:sp>
      <p:sp>
        <p:nvSpPr>
          <p:cNvPr id="80" name="Rectangle 79"/>
          <p:cNvSpPr/>
          <p:nvPr/>
        </p:nvSpPr>
        <p:spPr>
          <a:xfrm>
            <a:off x="1202446" y="8137250"/>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400">
                <a:solidFill>
                  <a:prstClr val="white"/>
                </a:solidFill>
                <a:latin typeface="Arial" panose="020B0604020202020204" pitchFamily="34" charset="0"/>
                <a:cs typeface="Arial" panose="020B0604020202020204" pitchFamily="34" charset="0"/>
                <a:sym typeface="Arial"/>
              </a:rPr>
              <a:t>B. 32m</a:t>
            </a:r>
            <a:endParaRPr lang="en-US" sz="4400" dirty="0">
              <a:solidFill>
                <a:prstClr val="white"/>
              </a:solidFill>
              <a:latin typeface="Arial" panose="020B0604020202020204" pitchFamily="34" charset="0"/>
              <a:cs typeface="Arial" panose="020B0604020202020204" pitchFamily="34" charset="0"/>
              <a:sym typeface="Arial"/>
            </a:endParaRPr>
          </a:p>
        </p:txBody>
      </p:sp>
      <p:sp>
        <p:nvSpPr>
          <p:cNvPr id="81" name="Rectangle 80"/>
          <p:cNvSpPr/>
          <p:nvPr/>
        </p:nvSpPr>
        <p:spPr>
          <a:xfrm>
            <a:off x="9897472" y="5949896"/>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400">
                <a:solidFill>
                  <a:prstClr val="white"/>
                </a:solidFill>
                <a:latin typeface="Arial" panose="020B0604020202020204" pitchFamily="34" charset="0"/>
                <a:cs typeface="Arial" panose="020B0604020202020204" pitchFamily="34" charset="0"/>
                <a:sym typeface="Arial"/>
              </a:rPr>
              <a:t>C. 8m</a:t>
            </a:r>
            <a:endParaRPr lang="en-US" sz="4400" dirty="0">
              <a:solidFill>
                <a:prstClr val="white"/>
              </a:solidFill>
              <a:latin typeface="Arial" panose="020B0604020202020204" pitchFamily="34" charset="0"/>
              <a:cs typeface="Arial" panose="020B0604020202020204" pitchFamily="34" charset="0"/>
              <a:sym typeface="Arial"/>
            </a:endParaRPr>
          </a:p>
        </p:txBody>
      </p:sp>
      <p:sp>
        <p:nvSpPr>
          <p:cNvPr id="82" name="Rectangle 81"/>
          <p:cNvSpPr/>
          <p:nvPr/>
        </p:nvSpPr>
        <p:spPr>
          <a:xfrm>
            <a:off x="1202446" y="6061904"/>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400">
                <a:solidFill>
                  <a:prstClr val="white"/>
                </a:solidFill>
                <a:latin typeface="Arial" panose="020B0604020202020204" pitchFamily="34" charset="0"/>
                <a:cs typeface="Arial" panose="020B0604020202020204" pitchFamily="34" charset="0"/>
                <a:sym typeface="Arial"/>
              </a:rPr>
              <a:t>A. 16m</a:t>
            </a:r>
            <a:endParaRPr lang="en-US" sz="4400" dirty="0">
              <a:solidFill>
                <a:prstClr val="white"/>
              </a:solidFill>
              <a:latin typeface="Arial" panose="020B0604020202020204" pitchFamily="34" charset="0"/>
              <a:cs typeface="Arial" panose="020B0604020202020204" pitchFamily="34" charset="0"/>
              <a:sym typeface="Arial"/>
            </a:endParaRPr>
          </a:p>
        </p:txBody>
      </p:sp>
      <p:pic>
        <p:nvPicPr>
          <p:cNvPr id="8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87078" y="606190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543406" y="821849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285020" y="807627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34476" y="5723799"/>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390750" y="2546112"/>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840923" y="92917"/>
            <a:ext cx="16687799" cy="4324261"/>
          </a:xfrm>
          <a:prstGeom prst="rect">
            <a:avLst/>
          </a:prstGeom>
          <a:noFill/>
        </p:spPr>
        <p:txBody>
          <a:bodyPr wrap="square" rtlCol="0">
            <a:spAutoFit/>
          </a:bodyPr>
          <a:lstStyle/>
          <a:p>
            <a:pPr marR="30480" algn="just">
              <a:lnSpc>
                <a:spcPct val="150000"/>
              </a:lnSpc>
              <a:spcBef>
                <a:spcPts val="300"/>
              </a:spcBef>
              <a:spcAft>
                <a:spcPts val="300"/>
              </a:spcAft>
            </a:pPr>
            <a:r>
              <a:rPr lang="fr-FR" sz="4500" b="1">
                <a:solidFill>
                  <a:schemeClr val="bg1"/>
                </a:solidFill>
                <a:latin typeface="Arial" panose="020B0604020202020204" pitchFamily="34" charset="0"/>
                <a:ea typeface="Times New Roman" panose="02020603050405020304" pitchFamily="18" charset="0"/>
                <a:cs typeface="Arial" panose="020B0604020202020204" pitchFamily="34" charset="0"/>
              </a:rPr>
              <a:t>Câu 3. </a:t>
            </a:r>
            <a:r>
              <a:rPr lang="vi-VN" sz="4500" b="1">
                <a:solidFill>
                  <a:schemeClr val="bg1"/>
                </a:solidFill>
                <a:latin typeface="Arial" panose="020B0604020202020204" pitchFamily="34" charset="0"/>
                <a:ea typeface="Times New Roman" panose="02020603050405020304" pitchFamily="18" charset="0"/>
                <a:cs typeface="Arial" panose="020B0604020202020204" pitchFamily="34" charset="0"/>
              </a:rPr>
              <a:t>Một kim tự tháp có dạng là một hình chóp tứ giác đều có diện tích xung quanh bằng 320m</a:t>
            </a:r>
            <a:r>
              <a:rPr lang="vi-VN" sz="4500" b="1" baseline="30000">
                <a:solidFill>
                  <a:schemeClr val="bg1"/>
                </a:solidFill>
                <a:latin typeface="Arial" panose="020B0604020202020204" pitchFamily="34" charset="0"/>
                <a:ea typeface="Times New Roman" panose="02020603050405020304" pitchFamily="18" charset="0"/>
                <a:cs typeface="Arial" panose="020B0604020202020204" pitchFamily="34" charset="0"/>
              </a:rPr>
              <a:t>2</a:t>
            </a:r>
            <a:r>
              <a:rPr lang="vi-VN" sz="4500" b="1">
                <a:solidFill>
                  <a:schemeClr val="bg1"/>
                </a:solidFill>
                <a:latin typeface="Arial" panose="020B0604020202020204" pitchFamily="34" charset="0"/>
                <a:ea typeface="Times New Roman" panose="02020603050405020304" pitchFamily="18" charset="0"/>
                <a:cs typeface="Arial" panose="020B0604020202020204" pitchFamily="34" charset="0"/>
              </a:rPr>
              <a:t>. Biết đường cao của một mặt bên là 20m. Hãy tính cạnh của đáy</a:t>
            </a:r>
            <a:endParaRPr lang="en-US" sz="4500" b="1">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R="30480" algn="just">
              <a:lnSpc>
                <a:spcPct val="150000"/>
              </a:lnSpc>
              <a:spcBef>
                <a:spcPts val="300"/>
              </a:spcBef>
              <a:spcAft>
                <a:spcPts val="300"/>
              </a:spcAft>
            </a:pPr>
            <a:endParaRPr lang="en-US" sz="45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908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8" grpId="0"/>
      <p:bldP spid="8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91" name="Group 90"/>
          <p:cNvGrpSpPr/>
          <p:nvPr/>
        </p:nvGrpSpPr>
        <p:grpSpPr>
          <a:xfrm>
            <a:off x="7805913" y="4589783"/>
            <a:ext cx="5264710" cy="5264710"/>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5502" y="5312098"/>
            <a:ext cx="4425508" cy="4425508"/>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57623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5642191" y="6690249"/>
            <a:ext cx="1332970" cy="1078598"/>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1152091" y="71291"/>
            <a:ext cx="15751276" cy="43671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p:sp>
        <p:nvSpPr>
          <p:cNvPr id="98" name="Rectangle 97"/>
          <p:cNvSpPr/>
          <p:nvPr/>
        </p:nvSpPr>
        <p:spPr>
          <a:xfrm>
            <a:off x="1124896" y="6198092"/>
            <a:ext cx="7032620"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500">
                <a:ea typeface="Times New Roman" panose="02020603050405020304" pitchFamily="18" charset="0"/>
              </a:rPr>
              <a:t>A. 72 cm</a:t>
            </a:r>
            <a:r>
              <a:rPr lang="vi-VN" sz="4500" baseline="30000">
                <a:ea typeface="Times New Roman" panose="02020603050405020304" pitchFamily="18" charset="0"/>
              </a:rPr>
              <a:t>2</a:t>
            </a:r>
            <a:endParaRPr lang="en-US" sz="4500">
              <a:effectLst/>
              <a:ea typeface="Times New Roman" panose="02020603050405020304" pitchFamily="18" charset="0"/>
            </a:endParaRPr>
          </a:p>
        </p:txBody>
      </p:sp>
      <p:sp>
        <p:nvSpPr>
          <p:cNvPr id="99" name="Rectangle 98"/>
          <p:cNvSpPr/>
          <p:nvPr/>
        </p:nvSpPr>
        <p:spPr>
          <a:xfrm>
            <a:off x="1112231" y="8208716"/>
            <a:ext cx="7101054"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500">
                <a:ea typeface="Times New Roman" panose="02020603050405020304" pitchFamily="18" charset="0"/>
              </a:rPr>
              <a:t>B. 27 cm</a:t>
            </a:r>
            <a:r>
              <a:rPr lang="vi-VN" sz="4500" baseline="30000">
                <a:ea typeface="Times New Roman" panose="02020603050405020304" pitchFamily="18" charset="0"/>
              </a:rPr>
              <a:t>2</a:t>
            </a:r>
            <a:endParaRPr lang="en-US" sz="4500">
              <a:effectLst/>
              <a:ea typeface="Times New Roman" panose="02020603050405020304" pitchFamily="18" charset="0"/>
            </a:endParaRPr>
          </a:p>
        </p:txBody>
      </p:sp>
      <p:sp>
        <p:nvSpPr>
          <p:cNvPr id="100" name="Rectangle 99"/>
          <p:cNvSpPr/>
          <p:nvPr/>
        </p:nvSpPr>
        <p:spPr>
          <a:xfrm>
            <a:off x="9940642" y="6199094"/>
            <a:ext cx="7025704"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500">
                <a:ea typeface="Times New Roman" panose="02020603050405020304" pitchFamily="18" charset="0"/>
              </a:rPr>
              <a:t>C. 56 cm</a:t>
            </a:r>
            <a:r>
              <a:rPr lang="vi-VN" sz="4500" baseline="30000">
                <a:ea typeface="Times New Roman" panose="02020603050405020304" pitchFamily="18" charset="0"/>
              </a:rPr>
              <a:t>2</a:t>
            </a:r>
            <a:endParaRPr lang="en-US" sz="4500">
              <a:effectLst/>
              <a:ea typeface="Times New Roman" panose="02020603050405020304" pitchFamily="18" charset="0"/>
            </a:endParaRPr>
          </a:p>
        </p:txBody>
      </p:sp>
      <p:sp>
        <p:nvSpPr>
          <p:cNvPr id="101" name="Rectangle 100"/>
          <p:cNvSpPr/>
          <p:nvPr/>
        </p:nvSpPr>
        <p:spPr>
          <a:xfrm>
            <a:off x="9940642" y="8208716"/>
            <a:ext cx="7025704"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vi-VN" sz="4500">
                <a:ea typeface="Times New Roman" panose="02020603050405020304" pitchFamily="18" charset="0"/>
              </a:rPr>
              <a:t>D. 16 cm</a:t>
            </a:r>
            <a:r>
              <a:rPr lang="vi-VN" sz="4500" baseline="30000">
                <a:ea typeface="Times New Roman" panose="02020603050405020304" pitchFamily="18" charset="0"/>
              </a:rPr>
              <a:t>2</a:t>
            </a:r>
            <a:endParaRPr lang="en-US" sz="4500">
              <a:effectLst/>
              <a:ea typeface="Times New Roman" panose="02020603050405020304" pitchFamily="18" charset="0"/>
            </a:endParaRPr>
          </a:p>
        </p:txBody>
      </p:sp>
      <p:pic>
        <p:nvPicPr>
          <p:cNvPr id="10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62446" y="802252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33592" y="611444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58300" y="798138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028289" y="6002559"/>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561451" y="2900538"/>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1483729" y="-5411"/>
            <a:ext cx="15107916" cy="4118948"/>
          </a:xfrm>
          <a:prstGeom prst="rect">
            <a:avLst/>
          </a:prstGeom>
          <a:noFill/>
        </p:spPr>
        <p:txBody>
          <a:bodyPr wrap="square" rtlCol="0">
            <a:spAutoFit/>
          </a:bodyPr>
          <a:lstStyle/>
          <a:p>
            <a:pPr algn="just" defTabSz="1371600">
              <a:lnSpc>
                <a:spcPct val="150000"/>
              </a:lnSpc>
            </a:pPr>
            <a:r>
              <a:rPr lang="vi-VN" sz="4500" b="1">
                <a:solidFill>
                  <a:prstClr val="white"/>
                </a:solidFill>
                <a:cs typeface="Arial" panose="020B0604020202020204" pitchFamily="34" charset="0"/>
                <a:sym typeface="Arial"/>
              </a:rPr>
              <a:t>Câu 4. Cho hình chóp tứ giác đều S.ABCD, có đáy là hình vuông cạnh 2cm. Các mặt bên là các tam giác cân có đường cao bằng 7cm. Tính diện tích toàn phần của hình chóp S.ABCD.</a:t>
            </a:r>
            <a:endParaRPr lang="en-US" sz="4500"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66162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18298" y="0"/>
            <a:ext cx="18288000" cy="10287000"/>
          </a:xfrm>
          <a:prstGeom prst="rect">
            <a:avLst/>
          </a:prstGeom>
        </p:spPr>
      </p:pic>
      <p:grpSp>
        <p:nvGrpSpPr>
          <p:cNvPr id="10" name="Group 9"/>
          <p:cNvGrpSpPr/>
          <p:nvPr/>
        </p:nvGrpSpPr>
        <p:grpSpPr>
          <a:xfrm>
            <a:off x="8104924" y="5858908"/>
            <a:ext cx="4425508" cy="4425508"/>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40205" y="-60745"/>
            <a:ext cx="5753126" cy="57531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8104924" y="4667320"/>
            <a:ext cx="4819192" cy="4819192"/>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65243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024352" y="4486786"/>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855995" y="131193"/>
            <a:ext cx="15751276" cy="4049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p:sp>
        <p:nvSpPr>
          <p:cNvPr id="92" name="Rectangle 91"/>
          <p:cNvSpPr/>
          <p:nvPr/>
        </p:nvSpPr>
        <p:spPr>
          <a:xfrm>
            <a:off x="1175275" y="6122161"/>
            <a:ext cx="702570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800">
                <a:latin typeface="Arial" panose="020B0604020202020204" pitchFamily="34" charset="0"/>
                <a:ea typeface="Times New Roman" panose="02020603050405020304" pitchFamily="18" charset="0"/>
                <a:cs typeface="Arial" panose="020B0604020202020204" pitchFamily="34" charset="0"/>
              </a:rPr>
              <a:t>A. 51cm</a:t>
            </a:r>
            <a:r>
              <a:rPr lang="fr-FR" sz="4800" baseline="30000">
                <a:latin typeface="Arial" panose="020B0604020202020204" pitchFamily="34" charset="0"/>
                <a:ea typeface="Times New Roman" panose="02020603050405020304" pitchFamily="18" charset="0"/>
                <a:cs typeface="Arial" panose="020B0604020202020204" pitchFamily="34" charset="0"/>
              </a:rPr>
              <a:t>3</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93" name="Rectangle 92"/>
          <p:cNvSpPr/>
          <p:nvPr/>
        </p:nvSpPr>
        <p:spPr>
          <a:xfrm>
            <a:off x="10163256" y="6127909"/>
            <a:ext cx="669898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800">
                <a:latin typeface="Arial" panose="020B0604020202020204" pitchFamily="34" charset="0"/>
                <a:ea typeface="Times New Roman" panose="02020603050405020304" pitchFamily="18" charset="0"/>
                <a:cs typeface="Arial" panose="020B0604020202020204" pitchFamily="34" charset="0"/>
              </a:rPr>
              <a:t>C. 755cm</a:t>
            </a:r>
            <a:r>
              <a:rPr lang="fr-FR" sz="4800" baseline="30000">
                <a:latin typeface="Arial" panose="020B0604020202020204" pitchFamily="34" charset="0"/>
                <a:ea typeface="Times New Roman" panose="02020603050405020304" pitchFamily="18" charset="0"/>
                <a:cs typeface="Arial" panose="020B0604020202020204" pitchFamily="34" charset="0"/>
              </a:rPr>
              <a:t>3</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94" name="Rectangle 93"/>
          <p:cNvSpPr/>
          <p:nvPr/>
        </p:nvSpPr>
        <p:spPr>
          <a:xfrm>
            <a:off x="10163257" y="8132047"/>
            <a:ext cx="6698982"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800">
                <a:latin typeface="Arial" panose="020B0604020202020204" pitchFamily="34" charset="0"/>
                <a:ea typeface="Times New Roman" panose="02020603050405020304" pitchFamily="18" charset="0"/>
                <a:cs typeface="Arial" panose="020B0604020202020204" pitchFamily="34" charset="0"/>
              </a:rPr>
              <a:t>D. 65cm</a:t>
            </a:r>
            <a:r>
              <a:rPr lang="fr-FR" sz="4800" baseline="30000">
                <a:latin typeface="Arial" panose="020B0604020202020204" pitchFamily="34" charset="0"/>
                <a:ea typeface="Times New Roman" panose="02020603050405020304" pitchFamily="18" charset="0"/>
                <a:cs typeface="Arial" panose="020B0604020202020204" pitchFamily="34" charset="0"/>
              </a:rPr>
              <a:t>3</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95" name="Rectangle 94"/>
          <p:cNvSpPr/>
          <p:nvPr/>
        </p:nvSpPr>
        <p:spPr>
          <a:xfrm>
            <a:off x="1155665" y="8087716"/>
            <a:ext cx="702570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spcBef>
                <a:spcPts val="300"/>
              </a:spcBef>
              <a:spcAft>
                <a:spcPts val="300"/>
              </a:spcAft>
            </a:pPr>
            <a:r>
              <a:rPr lang="fr-FR" sz="4800">
                <a:latin typeface="Arial" panose="020B0604020202020204" pitchFamily="34" charset="0"/>
                <a:ea typeface="Times New Roman" panose="02020603050405020304" pitchFamily="18" charset="0"/>
                <a:cs typeface="Arial" panose="020B0604020202020204" pitchFamily="34" charset="0"/>
              </a:rPr>
              <a:t>B. 25cm</a:t>
            </a:r>
            <a:r>
              <a:rPr lang="fr-FR" sz="4800" baseline="30000">
                <a:latin typeface="Arial" panose="020B0604020202020204" pitchFamily="34" charset="0"/>
                <a:ea typeface="Times New Roman" panose="02020603050405020304" pitchFamily="18" charset="0"/>
                <a:cs typeface="Arial" panose="020B0604020202020204" pitchFamily="34" charset="0"/>
              </a:rPr>
              <a:t>3</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40297" y="798327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05074" y="812604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19110" y="59624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15164" y="600527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699948" y="3354884"/>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1186551" y="294941"/>
            <a:ext cx="15090163" cy="3416320"/>
          </a:xfrm>
          <a:prstGeom prst="rect">
            <a:avLst/>
          </a:prstGeom>
          <a:noFill/>
        </p:spPr>
        <p:txBody>
          <a:bodyPr wrap="square" rtlCol="0">
            <a:spAutoFit/>
          </a:bodyPr>
          <a:lstStyle/>
          <a:p>
            <a:pPr algn="just" defTabSz="1371600">
              <a:lnSpc>
                <a:spcPct val="150000"/>
              </a:lnSpc>
            </a:pPr>
            <a:r>
              <a:rPr lang="vi-VN" sz="4800" b="1">
                <a:solidFill>
                  <a:prstClr val="white"/>
                </a:solidFill>
                <a:cs typeface="Arial" panose="020B0604020202020204" pitchFamily="34" charset="0"/>
                <a:sym typeface="Arial"/>
              </a:rPr>
              <a:t>Câu 5. Cho hình chóp tứ giác đều có tất cả các cạnh đều bằng 6cm. Thể tích hình chóp gần nhất với số nào dưới đây?</a:t>
            </a:r>
            <a:endParaRPr lang="en-US" sz="4800"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0530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342868" y="330495"/>
            <a:ext cx="17597802" cy="95286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21" name="Picture 20"/>
          <p:cNvPicPr>
            <a:picLocks noChangeAspect="1"/>
          </p:cNvPicPr>
          <p:nvPr/>
        </p:nvPicPr>
        <p:blipFill>
          <a:blip r:embed="rId4"/>
          <a:stretch>
            <a:fillRect/>
          </a:stretch>
        </p:blipFill>
        <p:spPr>
          <a:xfrm rot="6536692">
            <a:off x="9584152" y="8357439"/>
            <a:ext cx="1135111" cy="2152247"/>
          </a:xfrm>
          <a:prstGeom prst="rect">
            <a:avLst/>
          </a:prstGeom>
        </p:spPr>
      </p:pic>
      <p:sp>
        <p:nvSpPr>
          <p:cNvPr id="12" name="Google Shape;3331;p61"/>
          <p:cNvSpPr txBox="1"/>
          <p:nvPr/>
        </p:nvSpPr>
        <p:spPr>
          <a:xfrm flipH="1">
            <a:off x="673360" y="679020"/>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10.5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tr.120)</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671588" y="1714500"/>
                <a:ext cx="16940362" cy="1846659"/>
              </a:xfrm>
              <a:prstGeom prst="rect">
                <a:avLst/>
              </a:prstGeom>
            </p:spPr>
            <p:txBody>
              <a:bodyPr wrap="square">
                <a:spAutoFit/>
              </a:bodyPr>
              <a:lstStyle/>
              <a:p>
                <a:pPr algn="just" defTabSz="1828800">
                  <a:lnSpc>
                    <a:spcPct val="150000"/>
                  </a:lnSpc>
                  <a:defRPr/>
                </a:pPr>
                <a:r>
                  <a:rPr lang="vi-VN" sz="3800" kern="0">
                    <a:solidFill>
                      <a:sysClr val="windowText" lastClr="000000"/>
                    </a:solidFill>
                    <a:latin typeface="Arial"/>
                    <a:cs typeface="Arial"/>
                    <a:sym typeface="Arial"/>
                  </a:rPr>
                  <a:t>Hãy cho biết đỉnh, cạnh bên, mặt bên, mặt đáy, đường cao và một trung đoạn của hình chóp tứ giác đều </a:t>
                </a:r>
                <a14:m>
                  <m:oMath xmlns:m="http://schemas.openxmlformats.org/officeDocument/2006/math">
                    <m:r>
                      <a:rPr lang="vi-VN" sz="3800" i="1" kern="0" smtClean="0">
                        <a:solidFill>
                          <a:sysClr val="windowText" lastClr="000000"/>
                        </a:solidFill>
                        <a:latin typeface="Cambria Math" panose="02040503050406030204" pitchFamily="18" charset="0"/>
                        <a:cs typeface="Arial"/>
                        <a:sym typeface="Arial"/>
                      </a:rPr>
                      <m:t>𝑆</m:t>
                    </m:r>
                    <m:r>
                      <a:rPr lang="vi-VN" sz="3800" i="1" kern="0" smtClean="0">
                        <a:solidFill>
                          <a:sysClr val="windowText" lastClr="000000"/>
                        </a:solidFill>
                        <a:latin typeface="Cambria Math" panose="02040503050406030204" pitchFamily="18" charset="0"/>
                        <a:cs typeface="Arial"/>
                        <a:sym typeface="Arial"/>
                      </a:rPr>
                      <m:t>.</m:t>
                    </m:r>
                    <m:r>
                      <a:rPr lang="vi-VN" sz="3800" i="1" kern="0" smtClean="0">
                        <a:solidFill>
                          <a:sysClr val="windowText" lastClr="000000"/>
                        </a:solidFill>
                        <a:latin typeface="Cambria Math" panose="02040503050406030204" pitchFamily="18" charset="0"/>
                        <a:cs typeface="Arial"/>
                        <a:sym typeface="Arial"/>
                      </a:rPr>
                      <m:t>𝐸𝐹𝐺𝐻</m:t>
                    </m:r>
                  </m:oMath>
                </a14:m>
                <a:r>
                  <a:rPr lang="vi-VN" sz="3800" kern="0">
                    <a:solidFill>
                      <a:sysClr val="windowText" lastClr="000000"/>
                    </a:solidFill>
                    <a:latin typeface="Arial"/>
                    <a:cs typeface="Arial"/>
                    <a:sym typeface="Arial"/>
                  </a:rPr>
                  <a:t> trong Hình 10.24.</a:t>
                </a:r>
              </a:p>
            </p:txBody>
          </p:sp>
        </mc:Choice>
        <mc:Fallback xmlns="">
          <p:sp>
            <p:nvSpPr>
              <p:cNvPr id="13" name="Rectangle 12"/>
              <p:cNvSpPr>
                <a:spLocks noRot="1" noChangeAspect="1" noMove="1" noResize="1" noEditPoints="1" noAdjustHandles="1" noChangeArrowheads="1" noChangeShapeType="1" noTextEdit="1"/>
              </p:cNvSpPr>
              <p:nvPr/>
            </p:nvSpPr>
            <p:spPr>
              <a:xfrm>
                <a:off x="671588" y="1714500"/>
                <a:ext cx="16940362" cy="1846659"/>
              </a:xfrm>
              <a:prstGeom prst="rect">
                <a:avLst/>
              </a:prstGeom>
              <a:blipFill>
                <a:blip r:embed="rId5"/>
                <a:stretch>
                  <a:fillRect l="-1187" r="-1187" b="-6601"/>
                </a:stretch>
              </a:blipFill>
            </p:spPr>
            <p:txBody>
              <a:bodyPr/>
              <a:lstStyle/>
              <a:p>
                <a:r>
                  <a:rPr lang="en-US">
                    <a:noFill/>
                  </a:rPr>
                  <a:t> </a:t>
                </a:r>
              </a:p>
            </p:txBody>
          </p:sp>
        </mc:Fallback>
      </mc:AlternateContent>
      <p:sp>
        <p:nvSpPr>
          <p:cNvPr id="14" name="Rectangle 13"/>
          <p:cNvSpPr/>
          <p:nvPr/>
        </p:nvSpPr>
        <p:spPr>
          <a:xfrm>
            <a:off x="1828800" y="3619500"/>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811000" y="3660933"/>
            <a:ext cx="5638800" cy="594430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71588" y="4404651"/>
                <a:ext cx="10193114" cy="5246949"/>
              </a:xfrm>
              <a:prstGeom prst="rect">
                <a:avLst/>
              </a:prstGeom>
            </p:spPr>
            <p:txBody>
              <a:bodyPr wrap="square">
                <a:spAutoFit/>
              </a:bodyPr>
              <a:lstStyle/>
              <a:p>
                <a:pPr algn="just">
                  <a:lnSpc>
                    <a:spcPct val="150000"/>
                  </a:lnSpc>
                </a:pPr>
                <a:r>
                  <a:rPr lang="vi-VN" sz="3800">
                    <a:latin typeface="Arial" panose="020B0604020202020204" pitchFamily="34" charset="0"/>
                    <a:ea typeface="Calibri" panose="020F0502020204030204" pitchFamily="34" charset="0"/>
                    <a:cs typeface="Arial" panose="020B0604020202020204" pitchFamily="34" charset="0"/>
                  </a:rPr>
                  <a:t>Đỉnh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𝑆</m:t>
                    </m:r>
                  </m:oMath>
                </a14:m>
                <a:r>
                  <a:rPr lang="vi-VN" sz="3800">
                    <a:effectLst/>
                    <a:latin typeface="Arial" panose="020B0604020202020204" pitchFamily="34" charset="0"/>
                    <a:ea typeface="Calibri" panose="020F0502020204030204" pitchFamily="34" charset="0"/>
                    <a:cs typeface="Arial" panose="020B0604020202020204" pitchFamily="34" charset="0"/>
                  </a:rPr>
                  <a:t>. Các cạnh bên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𝑆𝐸</m:t>
                    </m:r>
                    <m:r>
                      <a:rPr lang="vi-VN" sz="3800" i="1">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effectLst/>
                        <a:latin typeface="Cambria Math" panose="02040503050406030204" pitchFamily="18" charset="0"/>
                        <a:ea typeface="Calibri" panose="020F0502020204030204" pitchFamily="34" charset="0"/>
                        <a:cs typeface="Times New Roman" panose="02020603050405020304" pitchFamily="18" charset="0"/>
                      </a:rPr>
                      <m:t>𝑆𝐹</m:t>
                    </m:r>
                    <m:r>
                      <a:rPr lang="vi-VN" sz="3800" i="1">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effectLst/>
                        <a:latin typeface="Cambria Math" panose="02040503050406030204" pitchFamily="18" charset="0"/>
                        <a:ea typeface="Calibri" panose="020F0502020204030204" pitchFamily="34" charset="0"/>
                        <a:cs typeface="Times New Roman" panose="02020603050405020304" pitchFamily="18" charset="0"/>
                      </a:rPr>
                      <m:t>𝑆𝐺</m:t>
                    </m:r>
                    <m:r>
                      <a:rPr lang="vi-VN" sz="3800" i="1">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effectLst/>
                        <a:latin typeface="Cambria Math" panose="02040503050406030204" pitchFamily="18" charset="0"/>
                        <a:ea typeface="Calibri" panose="020F0502020204030204" pitchFamily="34" charset="0"/>
                        <a:cs typeface="Times New Roman" panose="02020603050405020304" pitchFamily="18" charset="0"/>
                      </a:rPr>
                      <m:t>𝑆𝐻</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Calibri" panose="020F0502020204030204" pitchFamily="34" charset="0"/>
                    <a:cs typeface="Arial" panose="020B0604020202020204" pitchFamily="34" charset="0"/>
                  </a:rPr>
                  <a:t>Các mặt bên là các tam giác cân bằng nhau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𝑆𝐸𝐹</m:t>
                    </m:r>
                    <m:r>
                      <a:rPr lang="vi-VN" sz="3800" i="1">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effectLst/>
                        <a:latin typeface="Cambria Math" panose="02040503050406030204" pitchFamily="18" charset="0"/>
                        <a:ea typeface="Calibri" panose="020F0502020204030204" pitchFamily="34" charset="0"/>
                        <a:cs typeface="Times New Roman" panose="02020603050405020304" pitchFamily="18" charset="0"/>
                      </a:rPr>
                      <m:t>𝑆𝐹𝐺</m:t>
                    </m:r>
                    <m:r>
                      <a:rPr lang="vi-VN" sz="3800" i="1">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effectLst/>
                        <a:latin typeface="Cambria Math" panose="02040503050406030204" pitchFamily="18" charset="0"/>
                        <a:ea typeface="Calibri" panose="020F0502020204030204" pitchFamily="34" charset="0"/>
                        <a:cs typeface="Times New Roman" panose="02020603050405020304" pitchFamily="18" charset="0"/>
                      </a:rPr>
                      <m:t>𝑆𝐺𝐻</m:t>
                    </m:r>
                    <m:r>
                      <a:rPr lang="vi-VN" sz="3800" i="1">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effectLst/>
                        <a:latin typeface="Cambria Math" panose="02040503050406030204" pitchFamily="18" charset="0"/>
                        <a:ea typeface="Calibri" panose="020F0502020204030204" pitchFamily="34" charset="0"/>
                        <a:cs typeface="Times New Roman" panose="02020603050405020304" pitchFamily="18" charset="0"/>
                      </a:rPr>
                      <m:t>𝑆𝐻𝐸</m:t>
                    </m:r>
                    <m:r>
                      <a:rPr lang="vi-VN" sz="3800" i="1">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Calibri" panose="020F0502020204030204" pitchFamily="34" charset="0"/>
                    <a:cs typeface="Arial" panose="020B0604020202020204" pitchFamily="34" charset="0"/>
                  </a:rPr>
                  <a:t>Mặt đáy là hình vuông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𝐸𝐹𝐺𝐻</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800">
                    <a:effectLst/>
                    <a:latin typeface="Arial" panose="020B0604020202020204" pitchFamily="34" charset="0"/>
                    <a:ea typeface="Calibri" panose="020F0502020204030204" pitchFamily="34" charset="0"/>
                    <a:cs typeface="Arial" panose="020B0604020202020204" pitchFamily="34" charset="0"/>
                  </a:rPr>
                  <a:t>Đường cao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𝑆𝐼</m:t>
                    </m:r>
                  </m:oMath>
                </a14:m>
                <a:r>
                  <a:rPr lang="en-US" sz="38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800">
                    <a:effectLst/>
                    <a:latin typeface="Arial" panose="020B0604020202020204" pitchFamily="34" charset="0"/>
                    <a:ea typeface="Calibri" panose="020F0502020204030204" pitchFamily="34" charset="0"/>
                    <a:cs typeface="Arial" panose="020B0604020202020204" pitchFamily="34" charset="0"/>
                  </a:rPr>
                  <a:t>Trung đoạn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𝑆𝐾</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71588" y="4404651"/>
                <a:ext cx="10193114" cy="5246949"/>
              </a:xfrm>
              <a:prstGeom prst="rect">
                <a:avLst/>
              </a:prstGeom>
              <a:blipFill>
                <a:blip r:embed="rId8"/>
                <a:stretch>
                  <a:fillRect l="-1974" r="-1974" b="-3721"/>
                </a:stretch>
              </a:blipFill>
            </p:spPr>
            <p:txBody>
              <a:bodyPr/>
              <a:lstStyle/>
              <a:p>
                <a:r>
                  <a:rPr lang="en-US">
                    <a:noFill/>
                  </a:rPr>
                  <a:t> </a:t>
                </a:r>
              </a:p>
            </p:txBody>
          </p:sp>
        </mc:Fallback>
      </mc:AlternateContent>
      <p:pic>
        <p:nvPicPr>
          <p:cNvPr id="5" name="Picture 4"/>
          <p:cNvPicPr>
            <a:picLocks noChangeAspect="1"/>
          </p:cNvPicPr>
          <p:nvPr/>
        </p:nvPicPr>
        <p:blipFill>
          <a:blip r:embed="rId9"/>
          <a:stretch>
            <a:fillRect/>
          </a:stretch>
        </p:blipFill>
        <p:spPr>
          <a:xfrm>
            <a:off x="16608680" y="42838"/>
            <a:ext cx="1231466" cy="1633128"/>
          </a:xfrm>
          <a:prstGeom prst="rect">
            <a:avLst/>
          </a:prstGeom>
        </p:spPr>
      </p:pic>
    </p:spTree>
    <p:extLst>
      <p:ext uri="{BB962C8B-B14F-4D97-AF65-F5344CB8AC3E}">
        <p14:creationId xmlns:p14="http://schemas.microsoft.com/office/powerpoint/2010/main" val="1400608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up)">
                                      <p:cBhvr>
                                        <p:cTn id="29" dur="500"/>
                                        <p:tgtEl>
                                          <p:spTgt spid="4">
                                            <p:txEl>
                                              <p:pRg st="0" end="0"/>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up)">
                                      <p:cBhvr>
                                        <p:cTn id="33" dur="500"/>
                                        <p:tgtEl>
                                          <p:spTgt spid="4">
                                            <p:txEl>
                                              <p:pRg st="1" end="1"/>
                                            </p:txEl>
                                          </p:spTgt>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up)">
                                      <p:cBhvr>
                                        <p:cTn id="37" dur="500"/>
                                        <p:tgtEl>
                                          <p:spTgt spid="4">
                                            <p:txEl>
                                              <p:pRg st="2" end="2"/>
                                            </p:txEl>
                                          </p:spTgt>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wipe(up)">
                                      <p:cBhvr>
                                        <p:cTn id="41" dur="500"/>
                                        <p:tgtEl>
                                          <p:spTgt spid="4">
                                            <p:txEl>
                                              <p:pRg st="3" end="3"/>
                                            </p:txEl>
                                          </p:spTgt>
                                        </p:tgtEl>
                                      </p:cBhvr>
                                    </p:animEffect>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Effect transition="in" filter="wipe(up)">
                                      <p:cBhvr>
                                        <p:cTn id="4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p:pic>
        <p:nvPicPr>
          <p:cNvPr id="10" name="Picture 9"/>
          <p:cNvPicPr>
            <a:picLocks noChangeAspect="1"/>
          </p:cNvPicPr>
          <p:nvPr/>
        </p:nvPicPr>
        <p:blipFill>
          <a:blip r:embed="rId6"/>
          <a:stretch>
            <a:fillRect/>
          </a:stretch>
        </p:blipFill>
        <p:spPr>
          <a:xfrm>
            <a:off x="16700065" y="675688"/>
            <a:ext cx="965795" cy="1387047"/>
          </a:xfrm>
          <a:prstGeom prst="rect">
            <a:avLst/>
          </a:prstGeom>
        </p:spPr>
      </p:pic>
      <p:sp>
        <p:nvSpPr>
          <p:cNvPr id="13" name="Google Shape;3331;p61"/>
          <p:cNvSpPr txBox="1"/>
          <p:nvPr/>
        </p:nvSpPr>
        <p:spPr>
          <a:xfrm flipH="1">
            <a:off x="1066800" y="838272"/>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10.6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tr.120)</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68228" y="4214346"/>
            <a:ext cx="14367321" cy="3214688"/>
          </a:xfrm>
          <a:prstGeom prst="rect">
            <a:avLst/>
          </a:prstGeom>
        </p:spPr>
      </p:pic>
      <p:sp>
        <p:nvSpPr>
          <p:cNvPr id="4" name="Rectangle 3"/>
          <p:cNvSpPr/>
          <p:nvPr/>
        </p:nvSpPr>
        <p:spPr>
          <a:xfrm>
            <a:off x="877461" y="2142658"/>
            <a:ext cx="16805015" cy="1781642"/>
          </a:xfrm>
          <a:prstGeom prst="rect">
            <a:avLst/>
          </a:prstGeom>
        </p:spPr>
        <p:txBody>
          <a:bodyPr wrap="square">
            <a:spAutoFit/>
          </a:bodyPr>
          <a:lstStyle/>
          <a:p>
            <a:pPr>
              <a:lnSpc>
                <a:spcPct val="150000"/>
              </a:lnSpc>
            </a:pPr>
            <a:r>
              <a:rPr lang="en-US" sz="3900">
                <a:solidFill>
                  <a:srgbClr val="000000"/>
                </a:solidFill>
                <a:latin typeface="+mj-lt"/>
              </a:rPr>
              <a:t>Trong các miếng bìa ở Hình 10.25, hình nào gấp lại cho ta một hình chóp tứ giác đều?</a:t>
            </a:r>
            <a:endParaRPr lang="en-US" sz="3900">
              <a:latin typeface="+mj-lt"/>
            </a:endParaRPr>
          </a:p>
        </p:txBody>
      </p:sp>
      <p:grpSp>
        <p:nvGrpSpPr>
          <p:cNvPr id="14" name="Group 13"/>
          <p:cNvGrpSpPr/>
          <p:nvPr/>
        </p:nvGrpSpPr>
        <p:grpSpPr>
          <a:xfrm>
            <a:off x="7827795" y="8335473"/>
            <a:ext cx="2648186" cy="881395"/>
            <a:chOff x="7532028" y="8245869"/>
            <a:chExt cx="2648186" cy="881395"/>
          </a:xfrm>
        </p:grpSpPr>
        <p:sp>
          <p:nvSpPr>
            <p:cNvPr id="5" name="Rectangle 4"/>
            <p:cNvSpPr/>
            <p:nvPr/>
          </p:nvSpPr>
          <p:spPr>
            <a:xfrm>
              <a:off x="8379721" y="8245869"/>
              <a:ext cx="1800493" cy="881395"/>
            </a:xfrm>
            <a:prstGeom prst="rect">
              <a:avLst/>
            </a:prstGeom>
          </p:spPr>
          <p:txBody>
            <a:bodyPr wrap="none">
              <a:spAutoFit/>
            </a:bodyPr>
            <a:lstStyle/>
            <a:p>
              <a:pPr algn="just">
                <a:lnSpc>
                  <a:spcPct val="150000"/>
                </a:lnSpc>
                <a:spcBef>
                  <a:spcPts val="300"/>
                </a:spcBef>
                <a:spcAft>
                  <a:spcPts val="300"/>
                </a:spcAft>
              </a:pPr>
              <a:r>
                <a:rPr lang="vi-VN" sz="3900">
                  <a:solidFill>
                    <a:srgbClr val="C00000"/>
                  </a:solidFill>
                  <a:ea typeface="Times New Roman" panose="02020603050405020304" pitchFamily="18" charset="0"/>
                  <a:cs typeface="Times New Roman" panose="02020603050405020304" pitchFamily="18" charset="0"/>
                </a:rPr>
                <a:t>Hình b.</a:t>
              </a:r>
              <a:endParaRPr lang="en-US" sz="3900">
                <a:solidFill>
                  <a:srgbClr val="C00000"/>
                </a:solidFill>
                <a:effectLst/>
                <a:ea typeface="Arial" panose="020B0604020202020204" pitchFamily="34" charset="0"/>
                <a:cs typeface="Times New Roman" panose="02020603050405020304" pitchFamily="18" charset="0"/>
              </a:endParaRPr>
            </a:p>
          </p:txBody>
        </p:sp>
        <p:sp>
          <p:nvSpPr>
            <p:cNvPr id="7" name="Right Arrow 6"/>
            <p:cNvSpPr/>
            <p:nvPr/>
          </p:nvSpPr>
          <p:spPr>
            <a:xfrm>
              <a:off x="7532028" y="8546402"/>
              <a:ext cx="609600" cy="50939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97819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a:blipFill>
        </p:spPr>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a:ln>
                  <a:noFill/>
                </a:ln>
                <a:solidFill>
                  <a:srgbClr val="8F5B43"/>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902061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719904"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a:off x="15976306" y="188096"/>
            <a:ext cx="1990490" cy="1979692"/>
          </a:xfrm>
          <a:prstGeom prst="rect">
            <a:avLst/>
          </a:prstGeom>
        </p:spPr>
      </p:pic>
      <p:pic>
        <p:nvPicPr>
          <p:cNvPr id="14" name="Picture 13"/>
          <p:cNvPicPr>
            <a:picLocks noChangeAspect="1"/>
          </p:cNvPicPr>
          <p:nvPr/>
        </p:nvPicPr>
        <p:blipFill>
          <a:blip r:embed="rId5"/>
          <a:stretch>
            <a:fillRect/>
          </a:stretch>
        </p:blipFill>
        <p:spPr>
          <a:xfrm rot="19550114">
            <a:off x="90505" y="7791607"/>
            <a:ext cx="1692432" cy="1954147"/>
          </a:xfrm>
          <a:prstGeom prst="rect">
            <a:avLst/>
          </a:prstGeom>
        </p:spPr>
      </p:pic>
      <p:sp>
        <p:nvSpPr>
          <p:cNvPr id="12" name="Google Shape;3331;p61"/>
          <p:cNvSpPr txBox="1"/>
          <p:nvPr/>
        </p:nvSpPr>
        <p:spPr>
          <a:xfrm flipH="1">
            <a:off x="1819782" y="823059"/>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10.8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tr.120)</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687435" y="1952901"/>
                <a:ext cx="15316200" cy="3600986"/>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Cho hình chóp tứ giác đều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𝑆</m:t>
                    </m:r>
                    <m:r>
                      <a:rPr lang="en-US" sz="3800" i="1" smtClean="0">
                        <a:solidFill>
                          <a:srgbClr val="000000"/>
                        </a:solidFill>
                        <a:latin typeface="Cambria Math" panose="02040503050406030204" pitchFamily="18" charset="0"/>
                        <a:cs typeface="Arial" panose="020B0604020202020204" pitchFamily="34" charset="0"/>
                      </a:rPr>
                      <m:t>.</m:t>
                    </m:r>
                    <m:r>
                      <a:rPr lang="en-US" sz="3800" i="1" smtClean="0">
                        <a:solidFill>
                          <a:srgbClr val="000000"/>
                        </a:solidFill>
                        <a:latin typeface="Cambria Math" panose="02040503050406030204" pitchFamily="18" charset="0"/>
                        <a:cs typeface="Arial" panose="020B0604020202020204" pitchFamily="34" charset="0"/>
                      </a:rPr>
                      <m:t>𝐴𝐵𝐶𝐷</m:t>
                    </m:r>
                  </m:oMath>
                </a14:m>
                <a:r>
                  <a:rPr lang="en-US" sz="3800">
                    <a:solidFill>
                      <a:srgbClr val="000000"/>
                    </a:solidFill>
                    <a:latin typeface="Arial" panose="020B0604020202020204" pitchFamily="34" charset="0"/>
                    <a:cs typeface="Arial" panose="020B0604020202020204" pitchFamily="34" charset="0"/>
                  </a:rPr>
                  <a:t> có độ dài cạnh đáy bằng 10 cm, trung đoạn bằng 13 cm (H.10.27).</a:t>
                </a:r>
              </a:p>
              <a:p>
                <a:pPr>
                  <a:lnSpc>
                    <a:spcPct val="150000"/>
                  </a:lnSpc>
                </a:pPr>
                <a:r>
                  <a:rPr lang="en-US" sz="3800">
                    <a:latin typeface="Arial" panose="020B0604020202020204" pitchFamily="34" charset="0"/>
                    <a:cs typeface="Arial" panose="020B0604020202020204" pitchFamily="34" charset="0"/>
                  </a:rPr>
                  <a:t>a) Tính diện tích xung quanh của hình chóp.</a:t>
                </a:r>
              </a:p>
              <a:p>
                <a:pPr>
                  <a:lnSpc>
                    <a:spcPct val="150000"/>
                  </a:lnSpc>
                </a:pPr>
                <a:r>
                  <a:rPr lang="en-US" sz="3800">
                    <a:latin typeface="Arial" panose="020B0604020202020204" pitchFamily="34" charset="0"/>
                    <a:cs typeface="Arial" panose="020B0604020202020204" pitchFamily="34" charset="0"/>
                  </a:rPr>
                  <a:t>b) Tính diện tích toàn phần của hình chóp.</a:t>
                </a:r>
              </a:p>
            </p:txBody>
          </p:sp>
        </mc:Choice>
        <mc:Fallback xmlns="">
          <p:sp>
            <p:nvSpPr>
              <p:cNvPr id="3" name="Rectangle 2"/>
              <p:cNvSpPr>
                <a:spLocks noRot="1" noChangeAspect="1" noMove="1" noResize="1" noEditPoints="1" noAdjustHandles="1" noChangeArrowheads="1" noChangeShapeType="1" noTextEdit="1"/>
              </p:cNvSpPr>
              <p:nvPr/>
            </p:nvSpPr>
            <p:spPr>
              <a:xfrm>
                <a:off x="1687435" y="1952901"/>
                <a:ext cx="15316200" cy="3600986"/>
              </a:xfrm>
              <a:prstGeom prst="rect">
                <a:avLst/>
              </a:prstGeom>
              <a:blipFill>
                <a:blip r:embed="rId6"/>
                <a:stretch>
                  <a:fillRect l="-1314" b="-2876"/>
                </a:stretch>
              </a:blipFill>
            </p:spPr>
            <p:txBody>
              <a:bodyPr/>
              <a:lstStyle/>
              <a:p>
                <a:r>
                  <a:rPr lang="en-US">
                    <a:noFill/>
                  </a:rPr>
                  <a:t> </a:t>
                </a:r>
              </a:p>
            </p:txBody>
          </p:sp>
        </mc:Fallback>
      </mc:AlternateContent>
      <p:sp>
        <p:nvSpPr>
          <p:cNvPr id="16" name="Rectangle 15"/>
          <p:cNvSpPr/>
          <p:nvPr/>
        </p:nvSpPr>
        <p:spPr>
          <a:xfrm>
            <a:off x="3676935" y="5900151"/>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687435" y="6780751"/>
                <a:ext cx="9144000" cy="2688621"/>
              </a:xfrm>
              <a:prstGeom prst="rect">
                <a:avLst/>
              </a:prstGeom>
            </p:spPr>
            <p:txBody>
              <a:bodyPr>
                <a:spAutoFit/>
              </a:bodyPr>
              <a:lstStyle/>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a) Diện tích xung quanh của hình chóp là:</a:t>
                </a:r>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vi-VN" sz="38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vi-VN" sz="3800" i="1">
                          <a:effectLst/>
                          <a:latin typeface="Cambria Math" panose="02040503050406030204" pitchFamily="18" charset="0"/>
                          <a:ea typeface="Calibri" panose="020F0502020204030204" pitchFamily="34" charset="0"/>
                          <a:cs typeface="Times New Roman" panose="02020603050405020304" pitchFamily="18" charset="0"/>
                        </a:rPr>
                        <m:t>=</m:t>
                      </m:r>
                      <m:r>
                        <a:rPr lang="vi-VN" sz="3800" i="1">
                          <a:effectLst/>
                          <a:latin typeface="Cambria Math" panose="02040503050406030204" pitchFamily="18" charset="0"/>
                          <a:ea typeface="Calibri" panose="020F0502020204030204" pitchFamily="34" charset="0"/>
                          <a:cs typeface="Times New Roman" panose="02020603050405020304" pitchFamily="18" charset="0"/>
                        </a:rPr>
                        <m:t>𝑝</m:t>
                      </m:r>
                      <m:r>
                        <a:rPr lang="vi-VN" sz="3800" i="1">
                          <a:effectLst/>
                          <a:latin typeface="Cambria Math" panose="02040503050406030204" pitchFamily="18" charset="0"/>
                          <a:ea typeface="Calibri" panose="020F0502020204030204" pitchFamily="34" charset="0"/>
                          <a:cs typeface="Times New Roman" panose="02020603050405020304" pitchFamily="18" charset="0"/>
                        </a:rPr>
                        <m:t>.</m:t>
                      </m:r>
                      <m:r>
                        <a:rPr lang="vi-VN" sz="3800" i="1">
                          <a:effectLst/>
                          <a:latin typeface="Cambria Math" panose="02040503050406030204" pitchFamily="18" charset="0"/>
                          <a:ea typeface="Calibri" panose="020F0502020204030204" pitchFamily="34" charset="0"/>
                          <a:cs typeface="Times New Roman" panose="02020603050405020304" pitchFamily="18" charset="0"/>
                        </a:rPr>
                        <m:t>𝑑</m:t>
                      </m:r>
                      <m:r>
                        <a:rPr lang="vi-VN"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800" i="1">
                          <a:effectLst/>
                          <a:latin typeface="Cambria Math" panose="02040503050406030204" pitchFamily="18" charset="0"/>
                          <a:ea typeface="Calibri" panose="020F0502020204030204" pitchFamily="34" charset="0"/>
                          <a:cs typeface="Times New Roman" panose="02020603050405020304" pitchFamily="18" charset="0"/>
                        </a:rPr>
                        <m:t>.10.4.13= 260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800" i="1">
                              <a:effectLst/>
                              <a:latin typeface="Cambria Math" panose="02040503050406030204" pitchFamily="18" charset="0"/>
                              <a:ea typeface="Calibri" panose="020F0502020204030204" pitchFamily="34" charset="0"/>
                              <a:cs typeface="Times New Roman" panose="02020603050405020304" pitchFamily="18" charset="0"/>
                            </a:rPr>
                            <m:t>𝑐𝑚</m:t>
                          </m:r>
                        </m:e>
                        <m:sup>
                          <m:r>
                            <a:rPr lang="vi-VN"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8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7435" y="6780751"/>
                <a:ext cx="9144000" cy="2688621"/>
              </a:xfrm>
              <a:prstGeom prst="rect">
                <a:avLst/>
              </a:prstGeom>
              <a:blipFill>
                <a:blip r:embed="rId7"/>
                <a:stretch>
                  <a:fillRect l="-2200" r="-1800"/>
                </a:stretch>
              </a:blipFill>
            </p:spPr>
            <p:txBody>
              <a:bodyPr/>
              <a:lstStyle/>
              <a:p>
                <a:r>
                  <a:rPr lang="en-US">
                    <a:noFill/>
                  </a:rPr>
                  <a:t> </a:t>
                </a:r>
              </a:p>
            </p:txBody>
          </p:sp>
        </mc:Fallback>
      </mc:AlternateContent>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805927" y="2935623"/>
            <a:ext cx="5845857" cy="5582793"/>
          </a:xfrm>
          <a:prstGeom prst="rect">
            <a:avLst/>
          </a:prstGeom>
        </p:spPr>
      </p:pic>
    </p:spTree>
    <p:extLst>
      <p:ext uri="{BB962C8B-B14F-4D97-AF65-F5344CB8AC3E}">
        <p14:creationId xmlns:p14="http://schemas.microsoft.com/office/powerpoint/2010/main" val="294720189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up)">
                                      <p:cBhvr>
                                        <p:cTn id="29" dur="500"/>
                                        <p:tgtEl>
                                          <p:spTgt spid="5">
                                            <p:txEl>
                                              <p:pRg st="0" end="0"/>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up)">
                                      <p:cBhvr>
                                        <p:cTn id="3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3" name="Freeform 3"/>
          <p:cNvSpPr/>
          <p:nvPr/>
        </p:nvSpPr>
        <p:spPr>
          <a:xfrm>
            <a:off x="593558" y="238626"/>
            <a:ext cx="17145000" cy="9677400"/>
          </a:xfrm>
          <a:custGeom>
            <a:avLst/>
            <a:gdLst/>
            <a:ahLst/>
            <a:cxnLst/>
            <a:rect l="l" t="t" r="r" b="b"/>
            <a:pathLst>
              <a:path w="15312396" h="9131756">
                <a:moveTo>
                  <a:pt x="0" y="0"/>
                </a:moveTo>
                <a:lnTo>
                  <a:pt x="15312396" y="0"/>
                </a:lnTo>
                <a:lnTo>
                  <a:pt x="15312396" y="9131756"/>
                </a:lnTo>
                <a:lnTo>
                  <a:pt x="0" y="91317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6414726" y="236007"/>
            <a:ext cx="5472473" cy="3126819"/>
            <a:chOff x="0" y="0"/>
            <a:chExt cx="1362560" cy="868752"/>
          </a:xfrm>
        </p:grpSpPr>
        <p:sp>
          <p:nvSpPr>
            <p:cNvPr id="5" name="Freeform 5"/>
            <p:cNvSpPr/>
            <p:nvPr/>
          </p:nvSpPr>
          <p:spPr>
            <a:xfrm>
              <a:off x="0" y="0"/>
              <a:ext cx="1362560" cy="868752"/>
            </a:xfrm>
            <a:custGeom>
              <a:avLst/>
              <a:gdLst/>
              <a:ahLst/>
              <a:cxnLst/>
              <a:rect l="l" t="t" r="r" b="b"/>
              <a:pathLst>
                <a:path w="1362560" h="868752">
                  <a:moveTo>
                    <a:pt x="681280" y="0"/>
                  </a:moveTo>
                  <a:cubicBezTo>
                    <a:pt x="305019" y="0"/>
                    <a:pt x="0" y="194477"/>
                    <a:pt x="0" y="434376"/>
                  </a:cubicBezTo>
                  <a:cubicBezTo>
                    <a:pt x="0" y="674275"/>
                    <a:pt x="305019" y="868752"/>
                    <a:pt x="681280" y="868752"/>
                  </a:cubicBezTo>
                  <a:cubicBezTo>
                    <a:pt x="1057541" y="868752"/>
                    <a:pt x="1362560" y="674275"/>
                    <a:pt x="1362560" y="434376"/>
                  </a:cubicBezTo>
                  <a:cubicBezTo>
                    <a:pt x="1362560" y="194477"/>
                    <a:pt x="1057541" y="0"/>
                    <a:pt x="681280" y="0"/>
                  </a:cubicBezTo>
                  <a:close/>
                </a:path>
              </a:pathLst>
            </a:custGeom>
            <a:solidFill>
              <a:srgbClr val="B3775D"/>
            </a:solidFill>
          </p:spPr>
        </p:sp>
        <p:sp>
          <p:nvSpPr>
            <p:cNvPr id="6" name="TextBox 6"/>
            <p:cNvSpPr txBox="1"/>
            <p:nvPr/>
          </p:nvSpPr>
          <p:spPr>
            <a:xfrm>
              <a:off x="127740" y="24295"/>
              <a:ext cx="1107080" cy="763011"/>
            </a:xfrm>
            <a:prstGeom prst="rect">
              <a:avLst/>
            </a:prstGeom>
          </p:spPr>
          <p:txBody>
            <a:bodyPr lIns="47832" tIns="47832" rIns="47832" bIns="47832" rtlCol="0" anchor="ctr"/>
            <a:lstStyle/>
            <a:p>
              <a:pPr algn="ctr">
                <a:lnSpc>
                  <a:spcPts val="3499"/>
                </a:lnSpc>
              </a:pPr>
              <a:endParaRPr/>
            </a:p>
          </p:txBody>
        </p:sp>
      </p:grpSp>
      <p:sp>
        <p:nvSpPr>
          <p:cNvPr id="16" name="Google Shape;911;p39"/>
          <p:cNvSpPr txBox="1">
            <a:spLocks/>
          </p:cNvSpPr>
          <p:nvPr/>
        </p:nvSpPr>
        <p:spPr>
          <a:xfrm>
            <a:off x="6414727" y="487626"/>
            <a:ext cx="5566422" cy="10464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30000"/>
              </a:lnSpc>
              <a:spcBef>
                <a:spcPts val="0"/>
              </a:spcBef>
              <a:spcAft>
                <a:spcPts val="0"/>
              </a:spcAft>
              <a:buClr>
                <a:srgbClr val="014040"/>
              </a:buClr>
              <a:buSzPts val="3100"/>
              <a:buFont typeface="DM Sans SemiBold"/>
              <a:buNone/>
              <a:tabLst/>
              <a:defRPr/>
            </a:pPr>
            <a:r>
              <a:rPr kumimoji="0" lang="en-US" sz="6000" b="1" i="0" u="none" strike="noStrike" kern="0" cap="none" spc="0" normalizeH="0" baseline="0" noProof="0">
                <a:ln>
                  <a:noFill/>
                </a:ln>
                <a:solidFill>
                  <a:srgbClr val="F2EDE7"/>
                </a:solidFill>
                <a:effectLst/>
                <a:uLnTx/>
                <a:uFillTx/>
                <a:latin typeface="Arial"/>
                <a:cs typeface="DM Sans SemiBold"/>
                <a:sym typeface="DM Sans SemiBold"/>
              </a:rPr>
              <a:t>NỘI DUNG BÀI HỌC</a:t>
            </a:r>
            <a:endParaRPr kumimoji="0" lang="en-US" sz="6000" b="1" i="0" u="none" strike="noStrike" kern="0" cap="none" spc="0" normalizeH="0" baseline="0" noProof="0" dirty="0">
              <a:ln>
                <a:noFill/>
              </a:ln>
              <a:solidFill>
                <a:srgbClr val="F2EDE7"/>
              </a:solidFill>
              <a:effectLst/>
              <a:uLnTx/>
              <a:uFillTx/>
              <a:latin typeface="Arial"/>
              <a:cs typeface="DM Sans SemiBold"/>
              <a:sym typeface="DM Sans SemiBold"/>
            </a:endParaRPr>
          </a:p>
        </p:txBody>
      </p:sp>
      <p:sp>
        <p:nvSpPr>
          <p:cNvPr id="17" name="Google Shape;914;p39"/>
          <p:cNvSpPr txBox="1">
            <a:spLocks/>
          </p:cNvSpPr>
          <p:nvPr/>
        </p:nvSpPr>
        <p:spPr>
          <a:xfrm>
            <a:off x="3505200" y="4099428"/>
            <a:ext cx="1453442" cy="1407825"/>
          </a:xfrm>
          <a:prstGeom prst="rect">
            <a:avLst/>
          </a:prstGeom>
          <a:noFill/>
          <a:ln w="19050" cap="flat" cmpd="sng">
            <a:solidFill>
              <a:srgbClr val="014040"/>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600"/>
              <a:buFont typeface="DM Sans SemiBold"/>
              <a:buNone/>
              <a:defRPr sz="66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00000"/>
              </a:lnSpc>
              <a:spcBef>
                <a:spcPts val="0"/>
              </a:spcBef>
              <a:spcAft>
                <a:spcPts val="0"/>
              </a:spcAft>
              <a:buClr>
                <a:srgbClr val="014040"/>
              </a:buClr>
              <a:buSzPts val="4600"/>
              <a:buFont typeface="DM Sans SemiBold"/>
              <a:buNone/>
              <a:tabLst/>
              <a:defRPr/>
            </a:pPr>
            <a:r>
              <a:rPr kumimoji="0" lang="en" sz="6000" b="1" i="0" u="none" strike="noStrike" kern="0" cap="none" spc="0" normalizeH="0" baseline="0" noProof="0">
                <a:ln>
                  <a:noFill/>
                </a:ln>
                <a:solidFill>
                  <a:schemeClr val="tx1"/>
                </a:solidFill>
                <a:effectLst/>
                <a:uLnTx/>
                <a:uFillTx/>
                <a:latin typeface="Arial"/>
                <a:cs typeface="DM Sans SemiBold"/>
                <a:sym typeface="DM Sans SemiBold"/>
              </a:rPr>
              <a:t>1</a:t>
            </a:r>
            <a:endParaRPr kumimoji="0" lang="en" sz="6000" b="1" i="0" u="none" strike="noStrike" kern="0" cap="none" spc="0" normalizeH="0" baseline="0" noProof="0" dirty="0">
              <a:ln>
                <a:noFill/>
              </a:ln>
              <a:solidFill>
                <a:schemeClr val="tx1"/>
              </a:solidFill>
              <a:effectLst/>
              <a:uLnTx/>
              <a:uFillTx/>
              <a:latin typeface="Arial"/>
              <a:cs typeface="DM Sans SemiBold"/>
              <a:sym typeface="DM Sans SemiBold"/>
            </a:endParaRPr>
          </a:p>
        </p:txBody>
      </p:sp>
      <p:sp>
        <p:nvSpPr>
          <p:cNvPr id="18" name="Rectangle 17"/>
          <p:cNvSpPr/>
          <p:nvPr/>
        </p:nvSpPr>
        <p:spPr>
          <a:xfrm>
            <a:off x="5334000" y="4375465"/>
            <a:ext cx="7141994" cy="784830"/>
          </a:xfrm>
          <a:prstGeom prst="rect">
            <a:avLst/>
          </a:prstGeom>
        </p:spPr>
        <p:txBody>
          <a:bodyPr wrap="square">
            <a:spAutoFit/>
          </a:bodyPr>
          <a:lstStyle/>
          <a:p>
            <a:pPr defTabSz="1828800">
              <a:buClr>
                <a:srgbClr val="014040"/>
              </a:buClr>
              <a:buSzPts val="4600"/>
            </a:pPr>
            <a:r>
              <a:rPr lang="en-US" sz="4500" b="1" kern="0">
                <a:latin typeface="Arial"/>
                <a:cs typeface="Arial"/>
                <a:sym typeface="DM Sans SemiBold"/>
              </a:rPr>
              <a:t>Hình chóp tứ giác đều</a:t>
            </a:r>
            <a:endParaRPr lang="en" sz="4500" b="1" kern="0" dirty="0">
              <a:latin typeface="Arial"/>
              <a:cs typeface="Arial"/>
              <a:sym typeface="DM Sans SemiBold"/>
            </a:endParaRPr>
          </a:p>
        </p:txBody>
      </p:sp>
      <p:sp>
        <p:nvSpPr>
          <p:cNvPr id="19" name="Rectangle 18"/>
          <p:cNvSpPr/>
          <p:nvPr/>
        </p:nvSpPr>
        <p:spPr>
          <a:xfrm>
            <a:off x="5334000" y="6210300"/>
            <a:ext cx="9580393" cy="2041456"/>
          </a:xfrm>
          <a:prstGeom prst="rect">
            <a:avLst/>
          </a:prstGeom>
        </p:spPr>
        <p:txBody>
          <a:bodyPr wrap="square">
            <a:spAutoFit/>
          </a:bodyPr>
          <a:lstStyle/>
          <a:p>
            <a:pPr algn="just" defTabSz="1828800">
              <a:lnSpc>
                <a:spcPct val="150000"/>
              </a:lnSpc>
              <a:buClr>
                <a:srgbClr val="014040"/>
              </a:buClr>
              <a:buSzPts val="4600"/>
            </a:pPr>
            <a:r>
              <a:rPr lang="vi-VN" sz="4500" b="1" kern="0">
                <a:cs typeface="Arial"/>
                <a:sym typeface="DM Sans SemiBold"/>
              </a:rPr>
              <a:t>Diện tích xung quanh và thể tích của hình chóp t</a:t>
            </a:r>
            <a:r>
              <a:rPr lang="en-US" sz="4500" b="1" kern="0">
                <a:latin typeface="Arial" panose="020B0604020202020204" pitchFamily="34" charset="0"/>
                <a:cs typeface="Arial" panose="020B0604020202020204" pitchFamily="34" charset="0"/>
                <a:sym typeface="DM Sans SemiBold"/>
              </a:rPr>
              <a:t>ứ</a:t>
            </a:r>
            <a:r>
              <a:rPr lang="vi-VN" sz="4500" b="1" kern="0">
                <a:cs typeface="Arial"/>
                <a:sym typeface="DM Sans SemiBold"/>
              </a:rPr>
              <a:t> giác đều</a:t>
            </a:r>
            <a:endParaRPr lang="en" sz="4500" b="1" kern="0" dirty="0">
              <a:latin typeface="Arial"/>
              <a:cs typeface="Arial"/>
              <a:sym typeface="DM Sans SemiBold"/>
            </a:endParaRPr>
          </a:p>
        </p:txBody>
      </p:sp>
      <p:sp>
        <p:nvSpPr>
          <p:cNvPr id="20" name="Google Shape;914;p39"/>
          <p:cNvSpPr txBox="1">
            <a:spLocks/>
          </p:cNvSpPr>
          <p:nvPr/>
        </p:nvSpPr>
        <p:spPr>
          <a:xfrm>
            <a:off x="3505200" y="6631275"/>
            <a:ext cx="1453442" cy="1407825"/>
          </a:xfrm>
          <a:prstGeom prst="rect">
            <a:avLst/>
          </a:prstGeom>
          <a:noFill/>
          <a:ln w="19050" cap="flat" cmpd="sng">
            <a:solidFill>
              <a:srgbClr val="014040"/>
            </a:solidFill>
            <a:prstDash val="solid"/>
            <a:round/>
            <a:headEnd type="none" w="sm" len="sm"/>
            <a:tailEnd type="none" w="sm" len="sm"/>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600"/>
              <a:buFont typeface="DM Sans SemiBold"/>
              <a:buNone/>
              <a:defRPr sz="66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4600"/>
              <a:buFont typeface="DM Sans SemiBold"/>
              <a:buNone/>
              <a:defRPr sz="9200" b="0" i="0" u="none" strike="noStrike" cap="none">
                <a:solidFill>
                  <a:schemeClr val="dk1"/>
                </a:solidFill>
                <a:latin typeface="DM Sans SemiBold"/>
                <a:ea typeface="DM Sans SemiBold"/>
                <a:cs typeface="DM Sans SemiBold"/>
                <a:sym typeface="DM Sans SemiBold"/>
              </a:defRPr>
            </a:lvl9pPr>
          </a:lstStyle>
          <a:p>
            <a:pPr marL="0" marR="0" lvl="0" indent="0" algn="ctr" defTabSz="914400" rtl="0" eaLnBrk="1" fontAlgn="auto" latinLnBrk="0" hangingPunct="1">
              <a:lnSpc>
                <a:spcPct val="100000"/>
              </a:lnSpc>
              <a:spcBef>
                <a:spcPts val="0"/>
              </a:spcBef>
              <a:spcAft>
                <a:spcPts val="0"/>
              </a:spcAft>
              <a:buClr>
                <a:srgbClr val="014040"/>
              </a:buClr>
              <a:buSzPts val="4600"/>
              <a:buFont typeface="DM Sans SemiBold"/>
              <a:buNone/>
              <a:tabLst/>
              <a:defRPr/>
            </a:pPr>
            <a:r>
              <a:rPr kumimoji="0" lang="en" sz="6000" b="1" i="0" u="none" strike="noStrike" kern="0" cap="none" spc="0" normalizeH="0" baseline="0" noProof="0">
                <a:ln>
                  <a:noFill/>
                </a:ln>
                <a:solidFill>
                  <a:schemeClr val="tx1"/>
                </a:solidFill>
                <a:effectLst/>
                <a:uLnTx/>
                <a:uFillTx/>
                <a:latin typeface="Arial"/>
                <a:cs typeface="DM Sans SemiBold"/>
                <a:sym typeface="DM Sans SemiBold"/>
              </a:rPr>
              <a:t>2</a:t>
            </a:r>
            <a:endParaRPr kumimoji="0" lang="en" sz="6000" b="1" i="0" u="none" strike="noStrike" kern="0" cap="none" spc="0" normalizeH="0" baseline="0" noProof="0" dirty="0">
              <a:ln>
                <a:noFill/>
              </a:ln>
              <a:solidFill>
                <a:schemeClr val="tx1"/>
              </a:solidFill>
              <a:effectLst/>
              <a:uLnTx/>
              <a:uFillTx/>
              <a:latin typeface="Arial"/>
              <a:cs typeface="DM Sans SemiBold"/>
              <a:sym typeface="DM Sans SemiBold"/>
            </a:endParaRP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719904"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a:off x="15976306" y="188096"/>
            <a:ext cx="1990490" cy="1979692"/>
          </a:xfrm>
          <a:prstGeom prst="rect">
            <a:avLst/>
          </a:prstGeom>
        </p:spPr>
      </p:pic>
      <p:pic>
        <p:nvPicPr>
          <p:cNvPr id="14" name="Picture 13"/>
          <p:cNvPicPr>
            <a:picLocks noChangeAspect="1"/>
          </p:cNvPicPr>
          <p:nvPr/>
        </p:nvPicPr>
        <p:blipFill>
          <a:blip r:embed="rId5"/>
          <a:stretch>
            <a:fillRect/>
          </a:stretch>
        </p:blipFill>
        <p:spPr>
          <a:xfrm rot="19550114">
            <a:off x="90505" y="7791607"/>
            <a:ext cx="1692432" cy="1954147"/>
          </a:xfrm>
          <a:prstGeom prst="rect">
            <a:avLst/>
          </a:prstGeom>
        </p:spPr>
      </p:pic>
      <p:sp>
        <p:nvSpPr>
          <p:cNvPr id="12" name="Google Shape;3331;p61"/>
          <p:cNvSpPr txBox="1"/>
          <p:nvPr/>
        </p:nvSpPr>
        <p:spPr>
          <a:xfrm flipH="1">
            <a:off x="1819782" y="823059"/>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10.8 (</a:t>
            </a:r>
            <a:r>
              <a:rPr kumimoji="0" lang="fr-FR" sz="4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tr.120)</a:t>
            </a:r>
            <a:endParaRPr kumimoji="0" lang="en-US" sz="4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687435" y="1952901"/>
                <a:ext cx="15316200" cy="360098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hình chóp tứ giác đều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𝐴𝐵𝐶𝐷</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có độ dài cạnh đáy bằng 10 cm, trung đoạn bằng 13 cm (H.10.27).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Tính diện tích xung quanh của hình chóp.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Tính diện tích toàn phần của hình chóp.</a:t>
                </a:r>
              </a:p>
            </p:txBody>
          </p:sp>
        </mc:Choice>
        <mc:Fallback xmlns="">
          <p:sp>
            <p:nvSpPr>
              <p:cNvPr id="3" name="Rectangle 2"/>
              <p:cNvSpPr>
                <a:spLocks noRot="1" noChangeAspect="1" noMove="1" noResize="1" noEditPoints="1" noAdjustHandles="1" noChangeArrowheads="1" noChangeShapeType="1" noTextEdit="1"/>
              </p:cNvSpPr>
              <p:nvPr/>
            </p:nvSpPr>
            <p:spPr>
              <a:xfrm>
                <a:off x="1687435" y="1952901"/>
                <a:ext cx="15316200" cy="3600986"/>
              </a:xfrm>
              <a:prstGeom prst="rect">
                <a:avLst/>
              </a:prstGeom>
              <a:blipFill>
                <a:blip r:embed="rId6"/>
                <a:stretch>
                  <a:fillRect l="-1314" b="-2876"/>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755129" y="3228224"/>
            <a:ext cx="5845857" cy="5582793"/>
          </a:xfrm>
          <a:prstGeom prst="rect">
            <a:avLst/>
          </a:prstGeom>
        </p:spPr>
      </p:pic>
      <p:sp>
        <p:nvSpPr>
          <p:cNvPr id="16" name="Rectangle 15"/>
          <p:cNvSpPr/>
          <p:nvPr/>
        </p:nvSpPr>
        <p:spPr>
          <a:xfrm>
            <a:off x="3676935" y="5900151"/>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687435" y="6796181"/>
                <a:ext cx="9971165" cy="2008820"/>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Diện tích toàn phần của hình chóp là:</a:t>
                </a:r>
                <a:endParaRPr kumimoji="0" lang="en-US" sz="38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300"/>
                  </a:spcBef>
                  <a:spcAft>
                    <a:spcPts val="300"/>
                  </a:spcAft>
                  <a:buClrTx/>
                  <a:buSzTx/>
                  <a:buFontTx/>
                  <a:buNone/>
                  <a:tabLst/>
                  <a:defRPr/>
                </a:pPr>
                <a14:m>
                  <m:oMath xmlns:m="http://schemas.openxmlformats.org/officeDocument/2006/math">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b>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𝑡𝑝</m:t>
                        </m:r>
                      </m:sub>
                    </m:sSub>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b>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𝑥𝑞</m:t>
                        </m:r>
                      </m:sub>
                    </m:sSub>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 </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b>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đ</m:t>
                        </m:r>
                      </m:sub>
                    </m:sSub>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260+10.10=360 (</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𝑐𝑚</m:t>
                        </m:r>
                      </m:e>
                      <m:sup>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vi-VN"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7435" y="6796181"/>
                <a:ext cx="9971165" cy="2008820"/>
              </a:xfrm>
              <a:prstGeom prst="rect">
                <a:avLst/>
              </a:prstGeom>
              <a:blipFill>
                <a:blip r:embed="rId9"/>
                <a:stretch>
                  <a:fillRect l="-2017"/>
                </a:stretch>
              </a:blipFill>
            </p:spPr>
            <p:txBody>
              <a:bodyPr/>
              <a:lstStyle/>
              <a:p>
                <a:r>
                  <a:rPr lang="en-US">
                    <a:noFill/>
                  </a:rPr>
                  <a:t> </a:t>
                </a:r>
              </a:p>
            </p:txBody>
          </p:sp>
        </mc:Fallback>
      </mc:AlternateContent>
    </p:spTree>
    <p:extLst>
      <p:ext uri="{BB962C8B-B14F-4D97-AF65-F5344CB8AC3E}">
        <p14:creationId xmlns:p14="http://schemas.microsoft.com/office/powerpoint/2010/main" val="100212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928697" y="447174"/>
            <a:ext cx="16430607" cy="9372600"/>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cap="rnd">
              <a:solidFill>
                <a:srgbClr val="F4DCB6"/>
              </a:solidFill>
              <a:prstDash val="solid"/>
              <a:round/>
            </a:ln>
          </p:spPr>
        </p:sp>
        <p:sp>
          <p:nvSpPr>
            <p:cNvPr id="5" name="TextBox 5"/>
            <p:cNvSpPr txBox="1"/>
            <p:nvPr/>
          </p:nvSpPr>
          <p:spPr>
            <a:xfrm>
              <a:off x="0" y="-57150"/>
              <a:ext cx="4327403" cy="2392569"/>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Google Shape;3331;p61"/>
          <p:cNvSpPr txBox="1"/>
          <p:nvPr/>
        </p:nvSpPr>
        <p:spPr>
          <a:xfrm flipH="1">
            <a:off x="1568115" y="1223589"/>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10.9 (</a:t>
            </a:r>
            <a:r>
              <a:rPr kumimoji="0" lang="fr-FR" sz="4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tr.120)</a:t>
            </a:r>
            <a:endParaRPr kumimoji="0" lang="en-US" sz="4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8" name="Rectangle 7"/>
          <p:cNvSpPr/>
          <p:nvPr/>
        </p:nvSpPr>
        <p:spPr>
          <a:xfrm>
            <a:off x="1471863" y="2416775"/>
            <a:ext cx="9950393" cy="3600986"/>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Bánh ít trong Hình 10.28 có dạng hình chóp tứ giác đều với độ dài cạnh đáy bằng 3 cm, chiều cao bằng 3 cm. Tính thể tích một chiếc bánh ít.</a:t>
            </a:r>
            <a:endParaRPr lang="en-US" sz="3800">
              <a:latin typeface="Arial" panose="020B0604020202020204" pitchFamily="34" charset="0"/>
              <a:cs typeface="Arial" panose="020B0604020202020204" pitchFamily="34" charset="0"/>
            </a:endParaRPr>
          </a:p>
        </p:txBody>
      </p:sp>
      <p:grpSp>
        <p:nvGrpSpPr>
          <p:cNvPr id="11" name="Group 10"/>
          <p:cNvGrpSpPr/>
          <p:nvPr/>
        </p:nvGrpSpPr>
        <p:grpSpPr>
          <a:xfrm>
            <a:off x="11865159" y="2733028"/>
            <a:ext cx="4765743" cy="3604996"/>
            <a:chOff x="11957777" y="2527522"/>
            <a:chExt cx="4765743" cy="3604996"/>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1957777" y="2527522"/>
              <a:ext cx="4765743" cy="2728134"/>
            </a:xfrm>
            <a:prstGeom prst="rect">
              <a:avLst/>
            </a:prstGeom>
          </p:spPr>
        </p:pic>
        <p:sp>
          <p:nvSpPr>
            <p:cNvPr id="10" name="Rectangle 9"/>
            <p:cNvSpPr/>
            <p:nvPr/>
          </p:nvSpPr>
          <p:spPr>
            <a:xfrm>
              <a:off x="13189531" y="5547743"/>
              <a:ext cx="2302233" cy="584775"/>
            </a:xfrm>
            <a:prstGeom prst="rect">
              <a:avLst/>
            </a:prstGeom>
          </p:spPr>
          <p:txBody>
            <a:bodyPr wrap="none">
              <a:spAutoFit/>
            </a:bodyPr>
            <a:lstStyle/>
            <a:p>
              <a:r>
                <a:rPr lang="en-US" sz="3200" i="1">
                  <a:solidFill>
                    <a:srgbClr val="000000"/>
                  </a:solidFill>
                  <a:latin typeface="Arial" panose="020B0604020202020204" pitchFamily="34" charset="0"/>
                  <a:cs typeface="Arial" panose="020B0604020202020204" pitchFamily="34" charset="0"/>
                </a:rPr>
                <a:t>Hình 10.28 </a:t>
              </a:r>
              <a:endParaRPr lang="en-US" sz="3200" i="1"/>
            </a:p>
          </p:txBody>
        </p:sp>
      </p:grpSp>
      <p:sp>
        <p:nvSpPr>
          <p:cNvPr id="17" name="Rectangle 16"/>
          <p:cNvSpPr/>
          <p:nvPr/>
        </p:nvSpPr>
        <p:spPr>
          <a:xfrm>
            <a:off x="5880764" y="6338024"/>
            <a:ext cx="1132041" cy="692497"/>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5" name="Group 14"/>
          <p:cNvGrpSpPr/>
          <p:nvPr/>
        </p:nvGrpSpPr>
        <p:grpSpPr>
          <a:xfrm>
            <a:off x="1572760" y="7048500"/>
            <a:ext cx="10880089" cy="1778692"/>
            <a:chOff x="1556083" y="6981295"/>
            <a:chExt cx="10880089" cy="1778692"/>
          </a:xfrm>
        </p:grpSpPr>
        <p:sp>
          <p:nvSpPr>
            <p:cNvPr id="13" name="Rectangle 12"/>
            <p:cNvSpPr/>
            <p:nvPr/>
          </p:nvSpPr>
          <p:spPr>
            <a:xfrm>
              <a:off x="1556083" y="7482807"/>
              <a:ext cx="7194598" cy="969496"/>
            </a:xfrm>
            <a:prstGeom prst="rect">
              <a:avLst/>
            </a:prstGeom>
          </p:spPr>
          <p:txBody>
            <a:bodyPr wrap="none">
              <a:spAutoFit/>
            </a:bodyPr>
            <a:lstStyle/>
            <a:p>
              <a:pPr algn="just">
                <a:lnSpc>
                  <a:spcPct val="150000"/>
                </a:lnSpc>
                <a:spcBef>
                  <a:spcPts val="300"/>
                </a:spcBef>
                <a:spcAft>
                  <a:spcPts val="300"/>
                </a:spcAft>
              </a:pPr>
              <a:r>
                <a:rPr lang="vi-VN" sz="3800">
                  <a:ea typeface="Calibri" panose="020F0502020204030204" pitchFamily="34" charset="0"/>
                  <a:cs typeface="Times New Roman" panose="02020603050405020304" pitchFamily="18" charset="0"/>
                </a:rPr>
                <a:t>Thể tích của</a:t>
              </a:r>
              <a:r>
                <a:rPr lang="en-US" sz="3800">
                  <a:ea typeface="Calibri" panose="020F0502020204030204" pitchFamily="34" charset="0"/>
                  <a:cs typeface="Times New Roman" panose="02020603050405020304" pitchFamily="18" charset="0"/>
                </a:rPr>
                <a:t> </a:t>
              </a:r>
              <a:r>
                <a:rPr lang="en-US" sz="3800">
                  <a:latin typeface="Arial" panose="020B0604020202020204" pitchFamily="34" charset="0"/>
                  <a:ea typeface="Calibri" panose="020F0502020204030204" pitchFamily="34" charset="0"/>
                  <a:cs typeface="Arial" panose="020B0604020202020204" pitchFamily="34" charset="0"/>
                </a:rPr>
                <a:t>một chiếc</a:t>
              </a:r>
              <a:r>
                <a:rPr lang="vi-VN" sz="3800">
                  <a:latin typeface="Arial" panose="020B0604020202020204" pitchFamily="34" charset="0"/>
                  <a:ea typeface="Calibri" panose="020F0502020204030204" pitchFamily="34" charset="0"/>
                  <a:cs typeface="Arial" panose="020B0604020202020204" pitchFamily="34" charset="0"/>
                </a:rPr>
                <a:t> </a:t>
              </a:r>
              <a:r>
                <a:rPr lang="vi-VN" sz="3800">
                  <a:ea typeface="Calibri" panose="020F0502020204030204" pitchFamily="34" charset="0"/>
                  <a:cs typeface="Times New Roman" panose="02020603050405020304" pitchFamily="18" charset="0"/>
                </a:rPr>
                <a:t>bánh ít là</a:t>
              </a:r>
              <a:endParaRPr lang="en-US" sz="3800">
                <a:effectLs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Rectangle 13"/>
                <p:cNvSpPr/>
                <p:nvPr/>
              </p:nvSpPr>
              <p:spPr>
                <a:xfrm>
                  <a:off x="8709383" y="6981295"/>
                  <a:ext cx="3726789" cy="1778692"/>
                </a:xfrm>
                <a:prstGeom prst="rect">
                  <a:avLst/>
                </a:prstGeom>
              </p:spPr>
              <p:txBody>
                <a:bodyPr wrap="none">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.3.3.3=9 </m:t>
                        </m:r>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3800">
                    <a:solidFill>
                      <a:prstClr val="black"/>
                    </a:solidFill>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8709383" y="6981295"/>
                  <a:ext cx="3726789" cy="1778692"/>
                </a:xfrm>
                <a:prstGeom prst="rect">
                  <a:avLst/>
                </a:prstGeom>
                <a:blipFill>
                  <a:blip r:embed="rId6"/>
                  <a:stretch>
                    <a:fillRect/>
                  </a:stretch>
                </a:blipFill>
              </p:spPr>
              <p:txBody>
                <a:bodyPr/>
                <a:lstStyle/>
                <a:p>
                  <a:r>
                    <a:rPr lang="en-US">
                      <a:noFill/>
                    </a:rPr>
                    <a:t> </a:t>
                  </a:r>
                </a:p>
              </p:txBody>
            </p:sp>
          </mc:Fallback>
        </mc:AlternateContent>
      </p:grpSp>
      <p:pic>
        <p:nvPicPr>
          <p:cNvPr id="18" name="Picture 17"/>
          <p:cNvPicPr>
            <a:picLocks noChangeAspect="1"/>
          </p:cNvPicPr>
          <p:nvPr/>
        </p:nvPicPr>
        <p:blipFill>
          <a:blip r:embed="rId7"/>
          <a:stretch>
            <a:fillRect/>
          </a:stretch>
        </p:blipFill>
        <p:spPr>
          <a:xfrm>
            <a:off x="15066476" y="7600143"/>
            <a:ext cx="2094078" cy="1908213"/>
          </a:xfrm>
          <a:prstGeom prst="rect">
            <a:avLst/>
          </a:prstGeom>
        </p:spPr>
      </p:pic>
    </p:spTree>
    <p:extLst>
      <p:ext uri="{BB962C8B-B14F-4D97-AF65-F5344CB8AC3E}">
        <p14:creationId xmlns:p14="http://schemas.microsoft.com/office/powerpoint/2010/main" val="173811811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26858"/>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6299728" y="9275996"/>
            <a:ext cx="1371715" cy="426756"/>
          </a:xfrm>
          <a:prstGeom prst="rect">
            <a:avLst/>
          </a:prstGeom>
        </p:spPr>
      </p:pic>
      <p:sp>
        <p:nvSpPr>
          <p:cNvPr id="10" name="Google Shape;3331;p61"/>
          <p:cNvSpPr txBox="1"/>
          <p:nvPr/>
        </p:nvSpPr>
        <p:spPr>
          <a:xfrm flipH="1">
            <a:off x="838200" y="647700"/>
            <a:ext cx="6172200"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10.10 (</a:t>
            </a:r>
            <a:r>
              <a:rPr kumimoji="0" lang="fr-FR" sz="3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tr.120)</a:t>
            </a:r>
            <a:endParaRPr kumimoji="0" lang="en-US" sz="3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1" name="Rectangle 10"/>
          <p:cNvSpPr/>
          <p:nvPr/>
        </p:nvSpPr>
        <p:spPr>
          <a:xfrm>
            <a:off x="741948" y="1714500"/>
            <a:ext cx="11754852" cy="4362733"/>
          </a:xfrm>
          <a:prstGeom prst="rect">
            <a:avLst/>
          </a:prstGeom>
        </p:spPr>
        <p:txBody>
          <a:bodyPr wrap="square">
            <a:spAutoFit/>
          </a:bodyPr>
          <a:lstStyle/>
          <a:p>
            <a:pPr algn="just">
              <a:lnSpc>
                <a:spcPct val="150000"/>
              </a:lnSpc>
            </a:pPr>
            <a:r>
              <a:rPr lang="vi-VN" sz="3700">
                <a:solidFill>
                  <a:srgbClr val="000000"/>
                </a:solidFill>
                <a:cs typeface="Arial" panose="020B0604020202020204" pitchFamily="34" charset="0"/>
              </a:rPr>
              <a:t>Một khối bê tông có dạng như Hình 10.29. Phần dưới của khối bê tông có dạng hình hộp chữ nhật, đáy là hình vuông có cạnh 40 cm, chiều cao 25 cm. Phần trên của khối bê tông có dạng hình chóp tứ giác đều, chiều cao 100 cm. Tính thể tích của khối bê tông đó.</a:t>
            </a:r>
            <a:endParaRPr lang="en-US" sz="37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06400" y="571500"/>
            <a:ext cx="4565045" cy="6086727"/>
          </a:xfrm>
          <a:prstGeom prst="rect">
            <a:avLst/>
          </a:prstGeom>
        </p:spPr>
      </p:pic>
      <p:sp>
        <p:nvSpPr>
          <p:cNvPr id="13" name="Rectangle 12"/>
          <p:cNvSpPr/>
          <p:nvPr/>
        </p:nvSpPr>
        <p:spPr>
          <a:xfrm>
            <a:off x="8666323" y="6158180"/>
            <a:ext cx="1080744"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741947" y="6896100"/>
            <a:ext cx="16929497" cy="1694951"/>
          </a:xfrm>
          <a:prstGeom prst="rect">
            <a:avLst/>
          </a:prstGeom>
        </p:spPr>
        <p:txBody>
          <a:bodyPr wrap="square">
            <a:spAutoFit/>
          </a:bodyPr>
          <a:lstStyle/>
          <a:p>
            <a:pPr algn="just">
              <a:lnSpc>
                <a:spcPct val="150000"/>
              </a:lnSpc>
              <a:spcBef>
                <a:spcPts val="300"/>
              </a:spcBef>
              <a:spcAft>
                <a:spcPts val="300"/>
              </a:spcAft>
            </a:pPr>
            <a:r>
              <a:rPr lang="vi-VN" sz="3700">
                <a:solidFill>
                  <a:srgbClr val="000000"/>
                </a:solidFill>
                <a:ea typeface="Calibri" panose="020F0502020204030204" pitchFamily="34" charset="0"/>
                <a:cs typeface="Times New Roman" panose="02020603050405020304" pitchFamily="18" charset="0"/>
              </a:rPr>
              <a:t>Thể tích khối bê tông bằng tổng thể tích của khối chóp tứ giác đều và hình hộp chữ nhật</a:t>
            </a:r>
            <a:endParaRPr lang="en-US" sz="3700">
              <a:solidFill>
                <a:srgbClr val="000000"/>
              </a:solidFill>
              <a:effectLs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3186895" y="8056289"/>
                <a:ext cx="12039600" cy="1735411"/>
              </a:xfrm>
              <a:prstGeom prst="rect">
                <a:avLst/>
              </a:prstGeom>
            </p:spPr>
            <p:txBody>
              <a:bodyPr wrap="square">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𝑉</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=40 . 40 . 25+</m:t>
                      </m:r>
                      <m:f>
                        <m:f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40</m:t>
                          </m:r>
                        </m:e>
                        <m:sup>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.100≈93 333,3 </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e>
                        <m:sup>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3700">
                  <a:solidFill>
                    <a:srgbClr val="000000"/>
                  </a:solidFill>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186895" y="8056289"/>
                <a:ext cx="12039600" cy="173541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623529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08626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71700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347743"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Google Shape;911;p39"/>
          <p:cNvSpPr txBox="1">
            <a:spLocks/>
          </p:cNvSpPr>
          <p:nvPr/>
        </p:nvSpPr>
        <p:spPr>
          <a:xfrm>
            <a:off x="1426500" y="1201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6600" b="1">
                <a:solidFill>
                  <a:srgbClr val="C00000"/>
                </a:solidFill>
                <a:latin typeface="Arial" panose="020B0604020202020204" pitchFamily="34" charset="0"/>
                <a:cs typeface="Arial" panose="020B0604020202020204" pitchFamily="34" charset="0"/>
              </a:rPr>
              <a:t>HƯỚNG DẪN VỀ NHÀ</a:t>
            </a:r>
          </a:p>
        </p:txBody>
      </p:sp>
      <p:sp>
        <p:nvSpPr>
          <p:cNvPr id="12" name="Rectangle 11"/>
          <p:cNvSpPr/>
          <p:nvPr/>
        </p:nvSpPr>
        <p:spPr>
          <a:xfrm>
            <a:off x="1426500" y="5650034"/>
            <a:ext cx="3860853" cy="1911549"/>
          </a:xfrm>
          <a:prstGeom prst="rect">
            <a:avLst/>
          </a:prstGeom>
        </p:spPr>
        <p:txBody>
          <a:bodyPr wrap="square">
            <a:spAutoFit/>
          </a:bodyPr>
          <a:lstStyle/>
          <a:p>
            <a:pPr lvl="0" algn="ctr">
              <a:lnSpc>
                <a:spcPct val="150000"/>
              </a:lnSpc>
              <a:buClr>
                <a:srgbClr val="000000"/>
              </a:buClr>
              <a:defRPr/>
            </a:pPr>
            <a:r>
              <a:rPr lang="en-US" sz="4200" kern="0">
                <a:solidFill>
                  <a:srgbClr val="000000"/>
                </a:solidFill>
                <a:latin typeface="Arial"/>
                <a:cs typeface="Arial"/>
                <a:sym typeface="Arial"/>
              </a:rPr>
              <a:t>Ôn tập kiến thức đã học</a:t>
            </a:r>
            <a:endParaRPr lang="en-US" sz="4200" kern="0" dirty="0">
              <a:solidFill>
                <a:srgbClr val="000000"/>
              </a:solidFill>
              <a:latin typeface="Arial"/>
              <a:cs typeface="Arial"/>
              <a:sym typeface="Arial"/>
            </a:endParaRPr>
          </a:p>
        </p:txBody>
      </p:sp>
      <p:sp>
        <p:nvSpPr>
          <p:cNvPr id="13" name="Rectangle 12"/>
          <p:cNvSpPr/>
          <p:nvPr/>
        </p:nvSpPr>
        <p:spPr>
          <a:xfrm>
            <a:off x="7315200" y="5105400"/>
            <a:ext cx="3178396" cy="2881045"/>
          </a:xfrm>
          <a:prstGeom prst="rect">
            <a:avLst/>
          </a:prstGeom>
        </p:spPr>
        <p:txBody>
          <a:bodyPr wrap="square">
            <a:spAutoFit/>
          </a:bodyPr>
          <a:lstStyle/>
          <a:p>
            <a:pPr lvl="0" algn="just">
              <a:lnSpc>
                <a:spcPct val="150000"/>
              </a:lnSpc>
              <a:buClr>
                <a:srgbClr val="000000"/>
              </a:buClr>
              <a:defRPr/>
            </a:pPr>
            <a:r>
              <a:rPr lang="en-US" sz="4200" kern="0">
                <a:solidFill>
                  <a:srgbClr val="000000"/>
                </a:solidFill>
                <a:latin typeface="Arial"/>
                <a:cs typeface="Arial"/>
                <a:sym typeface="Arial"/>
              </a:rPr>
              <a:t>Hoàn thành bài tập trong SBT</a:t>
            </a:r>
            <a:endParaRPr lang="en-US" sz="4200" kern="0" dirty="0">
              <a:solidFill>
                <a:srgbClr val="000000"/>
              </a:solidFill>
              <a:latin typeface="Arial"/>
              <a:cs typeface="Arial"/>
              <a:sym typeface="Arial"/>
            </a:endParaRPr>
          </a:p>
        </p:txBody>
      </p:sp>
      <p:sp>
        <p:nvSpPr>
          <p:cNvPr id="14" name="Rectangle 13"/>
          <p:cNvSpPr/>
          <p:nvPr/>
        </p:nvSpPr>
        <p:spPr>
          <a:xfrm>
            <a:off x="12877800" y="5105399"/>
            <a:ext cx="3276600" cy="3000821"/>
          </a:xfrm>
          <a:prstGeom prst="rect">
            <a:avLst/>
          </a:prstGeom>
        </p:spPr>
        <p:txBody>
          <a:bodyPr wrap="square">
            <a:spAutoFit/>
          </a:bodyPr>
          <a:lstStyle/>
          <a:p>
            <a:pPr lvl="0" algn="ctr">
              <a:lnSpc>
                <a:spcPct val="150000"/>
              </a:lnSpc>
              <a:buClr>
                <a:srgbClr val="000000"/>
              </a:buClr>
              <a:defRPr/>
            </a:pPr>
            <a:r>
              <a:rPr lang="en-US" sz="4200" kern="0">
                <a:solidFill>
                  <a:srgbClr val="000000"/>
                </a:solidFill>
                <a:latin typeface="Arial"/>
                <a:cs typeface="Arial"/>
                <a:sym typeface="Arial"/>
              </a:rPr>
              <a:t>Chuẩn bị bài sau </a:t>
            </a:r>
            <a:r>
              <a:rPr lang="en-US" sz="4200" b="1" kern="0">
                <a:solidFill>
                  <a:srgbClr val="000000"/>
                </a:solidFill>
                <a:latin typeface="Arial"/>
                <a:cs typeface="Arial"/>
                <a:sym typeface="Arial"/>
              </a:rPr>
              <a:t>“Luyện tập chung”</a:t>
            </a:r>
            <a:endParaRPr lang="en-US" sz="4200" b="1" kern="0" dirty="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Freeform 3"/>
          <p:cNvSpPr/>
          <p:nvPr/>
        </p:nvSpPr>
        <p:spPr>
          <a:xfrm>
            <a:off x="2224445" y="2171700"/>
            <a:ext cx="13839109" cy="7709615"/>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a:blipFill>
        </p:spPr>
      </p:sp>
      <p:sp>
        <p:nvSpPr>
          <p:cNvPr id="4" name="TextBox 4"/>
          <p:cNvSpPr txBox="1"/>
          <p:nvPr/>
        </p:nvSpPr>
        <p:spPr>
          <a:xfrm>
            <a:off x="3884046" y="3009900"/>
            <a:ext cx="10112657" cy="3681777"/>
          </a:xfrm>
          <a:prstGeom prst="rect">
            <a:avLst/>
          </a:prstGeom>
        </p:spPr>
        <p:txBody>
          <a:bodyPr lIns="0" tIns="0" rIns="0" bIns="0" rtlCol="0" anchor="t">
            <a:spAutoFit/>
          </a:bodyPr>
          <a:lstStyle/>
          <a:p>
            <a:pPr algn="ctr">
              <a:lnSpc>
                <a:spcPct val="150000"/>
              </a:lnSpc>
            </a:pPr>
            <a:r>
              <a:rPr lang="en-US" sz="8500" b="1">
                <a:solidFill>
                  <a:srgbClr val="8F5B43"/>
                </a:solidFill>
                <a:latin typeface="Arial" panose="020B0604020202020204" pitchFamily="34" charset="0"/>
                <a:cs typeface="Arial" panose="020B0604020202020204" pitchFamily="34" charset="0"/>
              </a:rPr>
              <a:t>1. HÌNH CHÓP </a:t>
            </a:r>
          </a:p>
          <a:p>
            <a:pPr algn="ctr">
              <a:lnSpc>
                <a:spcPct val="150000"/>
              </a:lnSpc>
            </a:pPr>
            <a:r>
              <a:rPr lang="en-US" sz="8500" b="1">
                <a:solidFill>
                  <a:srgbClr val="8F5B43"/>
                </a:solidFill>
                <a:latin typeface="Arial" panose="020B0604020202020204" pitchFamily="34" charset="0"/>
                <a:cs typeface="Arial" panose="020B0604020202020204" pitchFamily="34" charset="0"/>
              </a:rPr>
              <a:t>TỨ GIÁC ĐỀU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1" y="0"/>
            <a:ext cx="18288000" cy="102870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2086856" y="1257300"/>
            <a:ext cx="14173200" cy="8509956"/>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5410200" y="30833"/>
                <a:ext cx="4847343" cy="901593"/>
              </a:xfrm>
              <a:prstGeom prst="rect">
                <a:avLst/>
              </a:prstGeom>
            </p:spPr>
            <p:txBody>
              <a:bodyPr wrap="square">
                <a:spAutoFit/>
              </a:bodyPr>
              <a:lstStyle/>
              <a:p>
                <a:pPr algn="just">
                  <a:lnSpc>
                    <a:spcPct val="150000"/>
                  </a:lnSpc>
                  <a:spcBef>
                    <a:spcPts val="300"/>
                  </a:spcBef>
                  <a:spcAft>
                    <a:spcPts val="300"/>
                  </a:spcAft>
                </a:pPr>
                <a:r>
                  <a:rPr lang="pt-BR" sz="4000" b="1">
                    <a:solidFill>
                      <a:srgbClr val="FF0000"/>
                    </a:solidFill>
                    <a:latin typeface="Arial" panose="020B0604020202020204" pitchFamily="34" charset="0"/>
                    <a:ea typeface="Dotum" panose="020B0600000101010101" pitchFamily="34" charset="-127"/>
                    <a:cs typeface="Arial" panose="020B0604020202020204" pitchFamily="34" charset="0"/>
                  </a:rPr>
                  <a:t>Hình chóp </a:t>
                </a:r>
                <a14:m>
                  <m:oMath xmlns:m="http://schemas.openxmlformats.org/officeDocument/2006/math">
                    <m:r>
                      <a:rPr lang="pt-BR" sz="4000" b="1" i="1">
                        <a:solidFill>
                          <a:srgbClr val="FF0000"/>
                        </a:solidFill>
                        <a:latin typeface="Cambria Math" panose="02040503050406030204" pitchFamily="18" charset="0"/>
                        <a:ea typeface="Dotum" panose="020B0600000101010101" pitchFamily="34" charset="-127"/>
                        <a:cs typeface="Times New Roman" panose="02020603050405020304" pitchFamily="18" charset="0"/>
                      </a:rPr>
                      <m:t>𝑺</m:t>
                    </m:r>
                    <m:r>
                      <a:rPr lang="pt-BR" sz="4000" b="1" i="1">
                        <a:solidFill>
                          <a:srgbClr val="FF0000"/>
                        </a:solidFill>
                        <a:latin typeface="Cambria Math" panose="02040503050406030204" pitchFamily="18" charset="0"/>
                        <a:ea typeface="Dotum" panose="020B0600000101010101" pitchFamily="34" charset="-127"/>
                        <a:cs typeface="Times New Roman" panose="02020603050405020304" pitchFamily="18" charset="0"/>
                      </a:rPr>
                      <m:t>.</m:t>
                    </m:r>
                    <m:r>
                      <a:rPr lang="pt-BR" sz="4000" b="1" i="1">
                        <a:solidFill>
                          <a:srgbClr val="FF0000"/>
                        </a:solidFill>
                        <a:latin typeface="Cambria Math" panose="02040503050406030204" pitchFamily="18" charset="0"/>
                        <a:ea typeface="Dotum" panose="020B0600000101010101" pitchFamily="34" charset="-127"/>
                        <a:cs typeface="Times New Roman" panose="02020603050405020304" pitchFamily="18" charset="0"/>
                      </a:rPr>
                      <m:t>𝑨𝑩𝑪𝑫</m:t>
                    </m:r>
                  </m:oMath>
                </a14:m>
                <a:endParaRPr lang="en-US" sz="4000" b="1">
                  <a:solidFill>
                    <a:srgbClr val="FF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410200" y="30833"/>
                <a:ext cx="4847343" cy="901593"/>
              </a:xfrm>
              <a:prstGeom prst="rect">
                <a:avLst/>
              </a:prstGeom>
              <a:blipFill rotWithShape="0">
                <a:blip r:embed="rId6"/>
                <a:stretch>
                  <a:fillRect l="-4528" b="-28378"/>
                </a:stretch>
              </a:blipFill>
            </p:spPr>
            <p:txBody>
              <a:bodyPr/>
              <a:lstStyle/>
              <a:p>
                <a:r>
                  <a:rPr lang="en-US">
                    <a:noFill/>
                  </a:rPr>
                  <a:t> </a:t>
                </a:r>
              </a:p>
            </p:txBody>
          </p:sp>
        </mc:Fallback>
      </mc:AlternateContent>
      <p:sp>
        <p:nvSpPr>
          <p:cNvPr id="3" name="Rectangle 2"/>
          <p:cNvSpPr/>
          <p:nvPr/>
        </p:nvSpPr>
        <p:spPr>
          <a:xfrm>
            <a:off x="10883772" y="1221577"/>
            <a:ext cx="38100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5400" b="1">
                <a:solidFill>
                  <a:srgbClr val="8F5B43"/>
                </a:solidFill>
                <a:latin typeface="Arial" panose="020B0604020202020204" pitchFamily="34" charset="0"/>
                <a:cs typeface="Arial" panose="020B0604020202020204" pitchFamily="34" charset="0"/>
              </a:rPr>
              <a:t>Cạnh bên</a:t>
            </a:r>
            <a:endParaRPr lang="en-US" sz="5400"/>
          </a:p>
        </p:txBody>
      </p:sp>
      <p:sp>
        <p:nvSpPr>
          <p:cNvPr id="13" name="Rectangle 12"/>
          <p:cNvSpPr/>
          <p:nvPr/>
        </p:nvSpPr>
        <p:spPr>
          <a:xfrm>
            <a:off x="12636388" y="3314700"/>
            <a:ext cx="3060812"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5400" b="1">
                <a:solidFill>
                  <a:srgbClr val="8F5B43"/>
                </a:solidFill>
                <a:latin typeface="Arial" panose="020B0604020202020204" pitchFamily="34" charset="0"/>
                <a:cs typeface="Arial" panose="020B0604020202020204" pitchFamily="34" charset="0"/>
              </a:rPr>
              <a:t>Mặt bên</a:t>
            </a:r>
            <a:endParaRPr lang="en-US" sz="5400"/>
          </a:p>
        </p:txBody>
      </p:sp>
      <p:sp>
        <p:nvSpPr>
          <p:cNvPr id="14" name="Rectangle 13"/>
          <p:cNvSpPr/>
          <p:nvPr/>
        </p:nvSpPr>
        <p:spPr>
          <a:xfrm>
            <a:off x="11641958" y="8257834"/>
            <a:ext cx="449580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5400" b="1">
                <a:solidFill>
                  <a:srgbClr val="8F5B43"/>
                </a:solidFill>
                <a:latin typeface="Arial" panose="020B0604020202020204" pitchFamily="34" charset="0"/>
                <a:cs typeface="Arial" panose="020B0604020202020204" pitchFamily="34" charset="0"/>
              </a:rPr>
              <a:t>Trung Đoạn</a:t>
            </a:r>
            <a:endParaRPr lang="en-US" sz="5400"/>
          </a:p>
        </p:txBody>
      </p:sp>
      <p:sp>
        <p:nvSpPr>
          <p:cNvPr id="16" name="Rectangle 15"/>
          <p:cNvSpPr/>
          <p:nvPr/>
        </p:nvSpPr>
        <p:spPr>
          <a:xfrm>
            <a:off x="7365453" y="8483088"/>
            <a:ext cx="3518319"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5400" b="1">
                <a:solidFill>
                  <a:srgbClr val="8F5B43"/>
                </a:solidFill>
                <a:latin typeface="Arial" panose="020B0604020202020204" pitchFamily="34" charset="0"/>
                <a:cs typeface="Arial" panose="020B0604020202020204" pitchFamily="34" charset="0"/>
              </a:rPr>
              <a:t>Mặt đáy</a:t>
            </a:r>
            <a:endParaRPr lang="en-US" sz="5400"/>
          </a:p>
        </p:txBody>
      </p:sp>
      <p:sp>
        <p:nvSpPr>
          <p:cNvPr id="20" name="Rectangle 19"/>
          <p:cNvSpPr/>
          <p:nvPr/>
        </p:nvSpPr>
        <p:spPr>
          <a:xfrm>
            <a:off x="2286000" y="3853287"/>
            <a:ext cx="3704344"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5400" b="1">
                <a:solidFill>
                  <a:srgbClr val="8F5B43"/>
                </a:solidFill>
                <a:latin typeface="Arial" panose="020B0604020202020204" pitchFamily="34" charset="0"/>
                <a:cs typeface="Arial" panose="020B0604020202020204" pitchFamily="34" charset="0"/>
              </a:rPr>
              <a:t>Chiều cao</a:t>
            </a:r>
            <a:endParaRPr lang="en-US" sz="5400"/>
          </a:p>
        </p:txBody>
      </p:sp>
      <p:sp>
        <p:nvSpPr>
          <p:cNvPr id="23" name="Rectangle 22"/>
          <p:cNvSpPr/>
          <p:nvPr/>
        </p:nvSpPr>
        <p:spPr>
          <a:xfrm>
            <a:off x="2126211" y="1281890"/>
            <a:ext cx="2025619"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5400" b="1">
                <a:solidFill>
                  <a:srgbClr val="8F5B43"/>
                </a:solidFill>
                <a:latin typeface="Arial" panose="020B0604020202020204" pitchFamily="34" charset="0"/>
                <a:cs typeface="Arial" panose="020B0604020202020204" pitchFamily="34" charset="0"/>
              </a:rPr>
              <a:t>Đỉnh</a:t>
            </a:r>
            <a:endParaRPr lang="en-US" sz="5400"/>
          </a:p>
        </p:txBody>
      </p:sp>
    </p:spTree>
    <p:extLst>
      <p:ext uri="{BB962C8B-B14F-4D97-AF65-F5344CB8AC3E}">
        <p14:creationId xmlns:p14="http://schemas.microsoft.com/office/powerpoint/2010/main" val="45027512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816E2D-EB76-58A6-D725-BDAF907AD68F}"/>
              </a:ext>
            </a:extLst>
          </p:cNvPr>
          <p:cNvSpPr txBox="1"/>
          <p:nvPr/>
        </p:nvSpPr>
        <p:spPr>
          <a:xfrm>
            <a:off x="1641702" y="1781231"/>
            <a:ext cx="9684005"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chóp</a:t>
            </a:r>
            <a:r>
              <a:rPr lang="en-US" sz="44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7438DF27-20F0-BCAF-6ACB-67B1CEA1A1EF}"/>
              </a:ext>
            </a:extLst>
          </p:cNvPr>
          <p:cNvSpPr txBox="1"/>
          <p:nvPr/>
        </p:nvSpPr>
        <p:spPr>
          <a:xfrm>
            <a:off x="1301566" y="4274905"/>
            <a:ext cx="10024142" cy="707886"/>
          </a:xfrm>
          <a:prstGeom prst="rect">
            <a:avLst/>
          </a:prstGeom>
          <a:noFill/>
        </p:spPr>
        <p:txBody>
          <a:bodyPr wrap="square" rtlCol="0">
            <a:spAutoFit/>
          </a:bodyPr>
          <a:lstStyle/>
          <a:p>
            <a:r>
              <a:rPr lang="en-US" sz="4000" err="1">
                <a:latin typeface="Times New Roman" panose="02020603050405020304" pitchFamily="18" charset="0"/>
                <a:cs typeface="Times New Roman" panose="02020603050405020304" pitchFamily="18" charset="0"/>
              </a:rPr>
              <a:t>Gọi</a:t>
            </a:r>
            <a:r>
              <a:rPr lang="en-US" sz="400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tên</a:t>
            </a:r>
            <a:r>
              <a:rPr lang="en-US" sz="400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đường</a:t>
            </a:r>
            <a:r>
              <a:rPr lang="en-US" sz="400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cao</a:t>
            </a:r>
            <a:r>
              <a:rPr lang="en-US" sz="400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trung</a:t>
            </a:r>
            <a:r>
              <a:rPr lang="en-US" sz="400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đoạn</a:t>
            </a:r>
            <a:r>
              <a:rPr lang="en-US" sz="400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của</a:t>
            </a:r>
            <a:r>
              <a:rPr lang="en-US" sz="400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hình</a:t>
            </a:r>
            <a:r>
              <a:rPr lang="en-US" sz="4000">
                <a:latin typeface="Times New Roman" panose="02020603050405020304" pitchFamily="18" charset="0"/>
                <a:cs typeface="Times New Roman" panose="02020603050405020304" pitchFamily="18" charset="0"/>
              </a:rPr>
              <a:t> chóp?  </a:t>
            </a:r>
          </a:p>
        </p:txBody>
      </p:sp>
      <p:sp>
        <p:nvSpPr>
          <p:cNvPr id="4" name="TextBox 3">
            <a:extLst>
              <a:ext uri="{FF2B5EF4-FFF2-40B4-BE49-F238E27FC236}">
                <a16:creationId xmlns:a16="http://schemas.microsoft.com/office/drawing/2014/main" id="{766720B5-14A6-6AD6-0A6C-F9D5879FB773}"/>
              </a:ext>
            </a:extLst>
          </p:cNvPr>
          <p:cNvSpPr txBox="1"/>
          <p:nvPr/>
        </p:nvSpPr>
        <p:spPr>
          <a:xfrm>
            <a:off x="1527214" y="6738274"/>
            <a:ext cx="10841403" cy="769441"/>
          </a:xfrm>
          <a:prstGeom prst="rect">
            <a:avLst/>
          </a:prstGeom>
          <a:noFill/>
        </p:spPr>
        <p:txBody>
          <a:bodyPr wrap="square" rtlCol="0">
            <a:spAutoFit/>
          </a:bodyPr>
          <a:lstStyle/>
          <a:p>
            <a:r>
              <a:rPr lang="en-US" sz="4400" err="1">
                <a:latin typeface="Times New Roman" panose="02020603050405020304" pitchFamily="18" charset="0"/>
                <a:cs typeface="Times New Roman" panose="02020603050405020304" pitchFamily="18" charset="0"/>
              </a:rPr>
              <a:t>Gọi</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tên</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các</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mặt</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bên</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và</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mặt</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đáy</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của</a:t>
            </a:r>
            <a:r>
              <a:rPr lang="en-US" sz="4400">
                <a:latin typeface="Times New Roman" panose="02020603050405020304" pitchFamily="18" charset="0"/>
                <a:cs typeface="Times New Roman" panose="02020603050405020304" pitchFamily="18" charset="0"/>
              </a:rPr>
              <a:t> </a:t>
            </a:r>
            <a:r>
              <a:rPr lang="en-US" sz="4400" err="1">
                <a:latin typeface="Times New Roman" panose="02020603050405020304" pitchFamily="18" charset="0"/>
                <a:cs typeface="Times New Roman" panose="02020603050405020304" pitchFamily="18" charset="0"/>
              </a:rPr>
              <a:t>hình</a:t>
            </a:r>
            <a:r>
              <a:rPr lang="en-US" sz="4400">
                <a:latin typeface="Times New Roman" panose="02020603050405020304" pitchFamily="18" charset="0"/>
                <a:cs typeface="Times New Roman" panose="02020603050405020304" pitchFamily="18" charset="0"/>
              </a:rPr>
              <a:t> chóp? </a:t>
            </a:r>
          </a:p>
        </p:txBody>
      </p:sp>
      <p:sp>
        <p:nvSpPr>
          <p:cNvPr id="10" name="Rectangle 9">
            <a:extLst>
              <a:ext uri="{FF2B5EF4-FFF2-40B4-BE49-F238E27FC236}">
                <a16:creationId xmlns:a16="http://schemas.microsoft.com/office/drawing/2014/main" id="{A5FA8F4D-73BE-2CA9-14CB-A5358D7FAB6A}"/>
              </a:ext>
            </a:extLst>
          </p:cNvPr>
          <p:cNvSpPr/>
          <p:nvPr/>
        </p:nvSpPr>
        <p:spPr>
          <a:xfrm>
            <a:off x="1" y="0"/>
            <a:ext cx="18562937" cy="788568"/>
          </a:xfrm>
          <a:prstGeom prst="rect">
            <a:avLst/>
          </a:prstGeom>
          <a:solidFill>
            <a:schemeClr val="accent4">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Freeform: Shape 12">
            <a:extLst>
              <a:ext uri="{FF2B5EF4-FFF2-40B4-BE49-F238E27FC236}">
                <a16:creationId xmlns:a16="http://schemas.microsoft.com/office/drawing/2014/main" id="{7D04A08C-2EF1-6517-1085-828A1BAAEA9D}"/>
              </a:ext>
            </a:extLst>
          </p:cNvPr>
          <p:cNvSpPr/>
          <p:nvPr/>
        </p:nvSpPr>
        <p:spPr>
          <a:xfrm>
            <a:off x="13107883" y="5394752"/>
            <a:ext cx="3848186" cy="1528758"/>
          </a:xfrm>
          <a:custGeom>
            <a:avLst/>
            <a:gdLst>
              <a:gd name="connsiteX0" fmla="*/ 865640 w 2565457"/>
              <a:gd name="connsiteY0" fmla="*/ 0 h 989012"/>
              <a:gd name="connsiteX1" fmla="*/ 2565457 w 2565457"/>
              <a:gd name="connsiteY1" fmla="*/ 0 h 989012"/>
              <a:gd name="connsiteX2" fmla="*/ 2297179 w 2565457"/>
              <a:gd name="connsiteY2" fmla="*/ 989012 h 989012"/>
              <a:gd name="connsiteX3" fmla="*/ 0 w 2565457"/>
              <a:gd name="connsiteY3" fmla="*/ 989012 h 989012"/>
              <a:gd name="connsiteX4" fmla="*/ 0 w 2565457"/>
              <a:gd name="connsiteY4" fmla="*/ 964754 h 989012"/>
              <a:gd name="connsiteX5" fmla="*/ 865640 w 2565457"/>
              <a:gd name="connsiteY5" fmla="*/ 0 h 98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5457" h="989012">
                <a:moveTo>
                  <a:pt x="865640" y="0"/>
                </a:moveTo>
                <a:lnTo>
                  <a:pt x="2565457" y="0"/>
                </a:lnTo>
                <a:lnTo>
                  <a:pt x="2297179" y="989012"/>
                </a:lnTo>
                <a:lnTo>
                  <a:pt x="0" y="989012"/>
                </a:lnTo>
                <a:lnTo>
                  <a:pt x="0" y="964754"/>
                </a:lnTo>
                <a:lnTo>
                  <a:pt x="865640" y="0"/>
                </a:lnTo>
                <a:close/>
              </a:path>
            </a:pathLst>
          </a:custGeom>
          <a:solidFill>
            <a:schemeClr val="accent6">
              <a:lumMod val="75000"/>
              <a:alpha val="62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14" name="Line 4">
            <a:extLst>
              <a:ext uri="{FF2B5EF4-FFF2-40B4-BE49-F238E27FC236}">
                <a16:creationId xmlns:a16="http://schemas.microsoft.com/office/drawing/2014/main" id="{D546396F-2636-F5D4-7028-86FE4C62953D}"/>
              </a:ext>
            </a:extLst>
          </p:cNvPr>
          <p:cNvSpPr/>
          <p:nvPr/>
        </p:nvSpPr>
        <p:spPr>
          <a:xfrm>
            <a:off x="13032528" y="6954471"/>
            <a:ext cx="3543300" cy="0"/>
          </a:xfrm>
          <a:prstGeom prst="line">
            <a:avLst/>
          </a:prstGeom>
          <a:ln w="28575" cap="flat" cmpd="sng">
            <a:solidFill>
              <a:srgbClr val="0070C0"/>
            </a:solidFill>
            <a:prstDash val="solid"/>
            <a:headEnd type="none" w="med" len="med"/>
            <a:tailEnd type="none" w="med" len="med"/>
          </a:ln>
        </p:spPr>
        <p:txBody>
          <a:bodyPr/>
          <a:lstStyle/>
          <a:p>
            <a:endParaRPr lang="en-US" sz="2700"/>
          </a:p>
        </p:txBody>
      </p:sp>
      <p:sp>
        <p:nvSpPr>
          <p:cNvPr id="15" name="Line 5">
            <a:extLst>
              <a:ext uri="{FF2B5EF4-FFF2-40B4-BE49-F238E27FC236}">
                <a16:creationId xmlns:a16="http://schemas.microsoft.com/office/drawing/2014/main" id="{137441B9-7E9C-CC2F-956A-DFF23EA5A2EE}"/>
              </a:ext>
            </a:extLst>
          </p:cNvPr>
          <p:cNvSpPr/>
          <p:nvPr/>
        </p:nvSpPr>
        <p:spPr>
          <a:xfrm flipV="1">
            <a:off x="13032528" y="5468571"/>
            <a:ext cx="1371600" cy="1485900"/>
          </a:xfrm>
          <a:prstGeom prst="line">
            <a:avLst/>
          </a:prstGeom>
          <a:ln w="28575" cap="flat" cmpd="sng">
            <a:solidFill>
              <a:srgbClr val="0070C0"/>
            </a:solidFill>
            <a:prstDash val="sysDot"/>
            <a:headEnd type="none" w="med" len="med"/>
            <a:tailEnd type="none" w="med" len="med"/>
          </a:ln>
        </p:spPr>
        <p:txBody>
          <a:bodyPr/>
          <a:lstStyle/>
          <a:p>
            <a:endParaRPr lang="en-US" sz="2700"/>
          </a:p>
        </p:txBody>
      </p:sp>
      <p:sp>
        <p:nvSpPr>
          <p:cNvPr id="16" name="Line 6">
            <a:extLst>
              <a:ext uri="{FF2B5EF4-FFF2-40B4-BE49-F238E27FC236}">
                <a16:creationId xmlns:a16="http://schemas.microsoft.com/office/drawing/2014/main" id="{4E087CA7-D065-E0E2-0F43-53CE3EC4C8DE}"/>
              </a:ext>
            </a:extLst>
          </p:cNvPr>
          <p:cNvSpPr/>
          <p:nvPr/>
        </p:nvSpPr>
        <p:spPr>
          <a:xfrm flipV="1">
            <a:off x="16575827" y="5409032"/>
            <a:ext cx="428627" cy="1545440"/>
          </a:xfrm>
          <a:prstGeom prst="line">
            <a:avLst/>
          </a:prstGeom>
          <a:ln w="28575" cap="flat" cmpd="sng">
            <a:solidFill>
              <a:schemeClr val="tx1"/>
            </a:solidFill>
            <a:prstDash val="solid"/>
            <a:headEnd type="none" w="med" len="med"/>
            <a:tailEnd type="none" w="med" len="med"/>
          </a:ln>
        </p:spPr>
        <p:txBody>
          <a:bodyPr/>
          <a:lstStyle/>
          <a:p>
            <a:endParaRPr lang="en-US" sz="2700"/>
          </a:p>
        </p:txBody>
      </p:sp>
      <p:sp>
        <p:nvSpPr>
          <p:cNvPr id="17" name="Line 7">
            <a:extLst>
              <a:ext uri="{FF2B5EF4-FFF2-40B4-BE49-F238E27FC236}">
                <a16:creationId xmlns:a16="http://schemas.microsoft.com/office/drawing/2014/main" id="{D2C60A9A-9D8B-A7DD-4F56-C205195EC6CB}"/>
              </a:ext>
            </a:extLst>
          </p:cNvPr>
          <p:cNvSpPr/>
          <p:nvPr/>
        </p:nvSpPr>
        <p:spPr>
          <a:xfrm flipV="1">
            <a:off x="14404128" y="5394753"/>
            <a:ext cx="2514588" cy="73818"/>
          </a:xfrm>
          <a:prstGeom prst="line">
            <a:avLst/>
          </a:prstGeom>
          <a:ln w="28575" cap="flat" cmpd="sng">
            <a:solidFill>
              <a:srgbClr val="0070C0"/>
            </a:solidFill>
            <a:prstDash val="sysDot"/>
            <a:headEnd type="none" w="med" len="med"/>
            <a:tailEnd type="none" w="med" len="med"/>
          </a:ln>
        </p:spPr>
        <p:txBody>
          <a:bodyPr/>
          <a:lstStyle/>
          <a:p>
            <a:endParaRPr lang="en-US" sz="2700"/>
          </a:p>
        </p:txBody>
      </p:sp>
      <p:sp>
        <p:nvSpPr>
          <p:cNvPr id="18" name="Line 11">
            <a:extLst>
              <a:ext uri="{FF2B5EF4-FFF2-40B4-BE49-F238E27FC236}">
                <a16:creationId xmlns:a16="http://schemas.microsoft.com/office/drawing/2014/main" id="{CCFC4777-DE0F-9C41-F6FE-6CB2D31B9063}"/>
              </a:ext>
            </a:extLst>
          </p:cNvPr>
          <p:cNvSpPr/>
          <p:nvPr/>
        </p:nvSpPr>
        <p:spPr>
          <a:xfrm flipH="1">
            <a:off x="14404128" y="3411171"/>
            <a:ext cx="571500" cy="2057400"/>
          </a:xfrm>
          <a:prstGeom prst="line">
            <a:avLst/>
          </a:prstGeom>
          <a:ln w="28575" cap="flat" cmpd="sng">
            <a:solidFill>
              <a:srgbClr val="0070C0"/>
            </a:solidFill>
            <a:prstDash val="sysDot"/>
            <a:headEnd type="none" w="med" len="med"/>
            <a:tailEnd type="none" w="med" len="med"/>
          </a:ln>
        </p:spPr>
        <p:txBody>
          <a:bodyPr/>
          <a:lstStyle/>
          <a:p>
            <a:endParaRPr lang="en-US" sz="2700"/>
          </a:p>
        </p:txBody>
      </p:sp>
      <p:sp>
        <p:nvSpPr>
          <p:cNvPr id="19" name="Line 12">
            <a:extLst>
              <a:ext uri="{FF2B5EF4-FFF2-40B4-BE49-F238E27FC236}">
                <a16:creationId xmlns:a16="http://schemas.microsoft.com/office/drawing/2014/main" id="{D14FB96F-F0DE-8FE8-2135-9D4D0EB030CB}"/>
              </a:ext>
            </a:extLst>
          </p:cNvPr>
          <p:cNvSpPr/>
          <p:nvPr/>
        </p:nvSpPr>
        <p:spPr>
          <a:xfrm flipH="1">
            <a:off x="13032528" y="3411171"/>
            <a:ext cx="1943100" cy="3543300"/>
          </a:xfrm>
          <a:prstGeom prst="line">
            <a:avLst/>
          </a:prstGeom>
          <a:ln w="28575" cap="flat" cmpd="sng">
            <a:solidFill>
              <a:srgbClr val="0070C0"/>
            </a:solidFill>
            <a:prstDash val="solid"/>
            <a:headEnd type="none" w="med" len="med"/>
            <a:tailEnd type="none" w="med" len="med"/>
          </a:ln>
        </p:spPr>
        <p:txBody>
          <a:bodyPr/>
          <a:lstStyle/>
          <a:p>
            <a:endParaRPr lang="en-US" sz="2700"/>
          </a:p>
        </p:txBody>
      </p:sp>
      <p:sp>
        <p:nvSpPr>
          <p:cNvPr id="20" name="Line 13">
            <a:extLst>
              <a:ext uri="{FF2B5EF4-FFF2-40B4-BE49-F238E27FC236}">
                <a16:creationId xmlns:a16="http://schemas.microsoft.com/office/drawing/2014/main" id="{C815FE00-3943-05AD-A7D6-D545E58EE8C6}"/>
              </a:ext>
            </a:extLst>
          </p:cNvPr>
          <p:cNvSpPr/>
          <p:nvPr/>
        </p:nvSpPr>
        <p:spPr>
          <a:xfrm>
            <a:off x="14975627" y="3411170"/>
            <a:ext cx="2046770" cy="2071679"/>
          </a:xfrm>
          <a:prstGeom prst="line">
            <a:avLst/>
          </a:prstGeom>
          <a:ln w="9525" cap="flat" cmpd="sng">
            <a:solidFill>
              <a:schemeClr val="tx1"/>
            </a:solidFill>
            <a:prstDash val="solid"/>
            <a:headEnd type="none" w="med" len="med"/>
            <a:tailEnd type="none" w="med" len="med"/>
          </a:ln>
        </p:spPr>
        <p:txBody>
          <a:bodyPr/>
          <a:lstStyle/>
          <a:p>
            <a:endParaRPr lang="en-US" sz="2700"/>
          </a:p>
        </p:txBody>
      </p:sp>
      <p:sp>
        <p:nvSpPr>
          <p:cNvPr id="21" name="Line 14">
            <a:extLst>
              <a:ext uri="{FF2B5EF4-FFF2-40B4-BE49-F238E27FC236}">
                <a16:creationId xmlns:a16="http://schemas.microsoft.com/office/drawing/2014/main" id="{48324B38-B755-B25F-DCA4-F04E5A02E164}"/>
              </a:ext>
            </a:extLst>
          </p:cNvPr>
          <p:cNvSpPr/>
          <p:nvPr/>
        </p:nvSpPr>
        <p:spPr>
          <a:xfrm>
            <a:off x="14975628" y="3411171"/>
            <a:ext cx="1600200" cy="3543300"/>
          </a:xfrm>
          <a:prstGeom prst="line">
            <a:avLst/>
          </a:prstGeom>
          <a:ln w="9525" cap="flat" cmpd="sng">
            <a:solidFill>
              <a:schemeClr val="tx1"/>
            </a:solidFill>
            <a:prstDash val="solid"/>
            <a:headEnd type="none" w="med" len="med"/>
            <a:tailEnd type="none" w="med" len="med"/>
          </a:ln>
        </p:spPr>
        <p:txBody>
          <a:bodyPr/>
          <a:lstStyle/>
          <a:p>
            <a:endParaRPr lang="en-US" sz="2700"/>
          </a:p>
        </p:txBody>
      </p:sp>
      <p:sp>
        <p:nvSpPr>
          <p:cNvPr id="22" name="Text Box 15">
            <a:extLst>
              <a:ext uri="{FF2B5EF4-FFF2-40B4-BE49-F238E27FC236}">
                <a16:creationId xmlns:a16="http://schemas.microsoft.com/office/drawing/2014/main" id="{6728FA51-ED37-7F67-A938-F1F3500A943A}"/>
              </a:ext>
            </a:extLst>
          </p:cNvPr>
          <p:cNvSpPr txBox="1"/>
          <p:nvPr/>
        </p:nvSpPr>
        <p:spPr>
          <a:xfrm>
            <a:off x="14604153" y="7475965"/>
            <a:ext cx="2286000" cy="507831"/>
          </a:xfrm>
          <a:prstGeom prst="rect">
            <a:avLst/>
          </a:prstGeom>
          <a:noFill/>
          <a:ln w="9525">
            <a:noFill/>
          </a:ln>
        </p:spPr>
        <p:txBody>
          <a:bodyPr>
            <a:spAutoFit/>
          </a:bodyPr>
          <a:lstStyle/>
          <a:p>
            <a:pPr>
              <a:spcBef>
                <a:spcPct val="50000"/>
              </a:spcBef>
            </a:pPr>
            <a:r>
              <a:rPr sz="2700" b="1" err="1">
                <a:solidFill>
                  <a:srgbClr val="7030A0"/>
                </a:solidFill>
                <a:latin typeface="Arial" panose="020B0604020202020204" pitchFamily="34" charset="0"/>
              </a:rPr>
              <a:t>Mặt</a:t>
            </a:r>
            <a:r>
              <a:rPr sz="2700" b="1">
                <a:solidFill>
                  <a:srgbClr val="7030A0"/>
                </a:solidFill>
                <a:latin typeface="Arial" panose="020B0604020202020204" pitchFamily="34" charset="0"/>
              </a:rPr>
              <a:t> </a:t>
            </a:r>
            <a:r>
              <a:rPr sz="2700" b="1" err="1">
                <a:solidFill>
                  <a:srgbClr val="7030A0"/>
                </a:solidFill>
                <a:latin typeface="Arial" panose="020B0604020202020204" pitchFamily="34" charset="0"/>
              </a:rPr>
              <a:t>đáy</a:t>
            </a:r>
            <a:endParaRPr sz="2700" b="1">
              <a:solidFill>
                <a:srgbClr val="7030A0"/>
              </a:solidFill>
              <a:latin typeface="Arial" panose="020B0604020202020204" pitchFamily="34" charset="0"/>
            </a:endParaRPr>
          </a:p>
        </p:txBody>
      </p:sp>
      <p:sp>
        <p:nvSpPr>
          <p:cNvPr id="23" name="Text Box 18">
            <a:extLst>
              <a:ext uri="{FF2B5EF4-FFF2-40B4-BE49-F238E27FC236}">
                <a16:creationId xmlns:a16="http://schemas.microsoft.com/office/drawing/2014/main" id="{3FCFE280-2432-B38C-82D4-565ED153A572}"/>
              </a:ext>
            </a:extLst>
          </p:cNvPr>
          <p:cNvSpPr txBox="1"/>
          <p:nvPr/>
        </p:nvSpPr>
        <p:spPr>
          <a:xfrm>
            <a:off x="16758596" y="4021761"/>
            <a:ext cx="1600200" cy="507831"/>
          </a:xfrm>
          <a:prstGeom prst="rect">
            <a:avLst/>
          </a:prstGeom>
          <a:noFill/>
          <a:ln w="9525">
            <a:noFill/>
          </a:ln>
        </p:spPr>
        <p:txBody>
          <a:bodyPr>
            <a:spAutoFit/>
          </a:bodyPr>
          <a:lstStyle/>
          <a:p>
            <a:pPr>
              <a:spcBef>
                <a:spcPct val="50000"/>
              </a:spcBef>
            </a:pPr>
            <a:r>
              <a:rPr sz="2700" b="1" err="1">
                <a:solidFill>
                  <a:srgbClr val="7030A0"/>
                </a:solidFill>
                <a:latin typeface="Arial" panose="020B0604020202020204" pitchFamily="34" charset="0"/>
              </a:rPr>
              <a:t>Mặt</a:t>
            </a:r>
            <a:r>
              <a:rPr sz="2700" b="1">
                <a:solidFill>
                  <a:srgbClr val="7030A0"/>
                </a:solidFill>
                <a:latin typeface="Arial" panose="020B0604020202020204" pitchFamily="34" charset="0"/>
              </a:rPr>
              <a:t> </a:t>
            </a:r>
            <a:r>
              <a:rPr sz="2700" b="1" err="1">
                <a:solidFill>
                  <a:srgbClr val="7030A0"/>
                </a:solidFill>
                <a:latin typeface="Arial" panose="020B0604020202020204" pitchFamily="34" charset="0"/>
              </a:rPr>
              <a:t>bên</a:t>
            </a:r>
            <a:endParaRPr sz="2700" b="1">
              <a:solidFill>
                <a:srgbClr val="7030A0"/>
              </a:solidFill>
              <a:latin typeface="Arial" panose="020B0604020202020204" pitchFamily="34" charset="0"/>
            </a:endParaRPr>
          </a:p>
        </p:txBody>
      </p:sp>
      <p:sp>
        <p:nvSpPr>
          <p:cNvPr id="24" name="Line 19">
            <a:extLst>
              <a:ext uri="{FF2B5EF4-FFF2-40B4-BE49-F238E27FC236}">
                <a16:creationId xmlns:a16="http://schemas.microsoft.com/office/drawing/2014/main" id="{9CF9483F-2F3C-84FB-1220-2DC658C45845}"/>
              </a:ext>
            </a:extLst>
          </p:cNvPr>
          <p:cNvSpPr/>
          <p:nvPr/>
        </p:nvSpPr>
        <p:spPr>
          <a:xfrm flipH="1">
            <a:off x="16568940" y="4476591"/>
            <a:ext cx="457200" cy="571500"/>
          </a:xfrm>
          <a:prstGeom prst="line">
            <a:avLst/>
          </a:prstGeom>
          <a:ln w="9525" cap="flat" cmpd="sng">
            <a:solidFill>
              <a:schemeClr val="tx1"/>
            </a:solidFill>
            <a:prstDash val="solid"/>
            <a:headEnd type="none" w="med" len="med"/>
            <a:tailEnd type="triangle" w="med" len="med"/>
          </a:ln>
        </p:spPr>
        <p:txBody>
          <a:bodyPr/>
          <a:lstStyle/>
          <a:p>
            <a:endParaRPr lang="en-US" sz="2700"/>
          </a:p>
        </p:txBody>
      </p:sp>
      <p:sp>
        <p:nvSpPr>
          <p:cNvPr id="25" name="Line 20">
            <a:extLst>
              <a:ext uri="{FF2B5EF4-FFF2-40B4-BE49-F238E27FC236}">
                <a16:creationId xmlns:a16="http://schemas.microsoft.com/office/drawing/2014/main" id="{1C8188F1-0C52-AB00-7AB9-28F65C6EF8D5}"/>
              </a:ext>
            </a:extLst>
          </p:cNvPr>
          <p:cNvSpPr/>
          <p:nvPr/>
        </p:nvSpPr>
        <p:spPr>
          <a:xfrm>
            <a:off x="14975628" y="3411172"/>
            <a:ext cx="293883" cy="2574677"/>
          </a:xfrm>
          <a:prstGeom prst="line">
            <a:avLst/>
          </a:prstGeom>
          <a:ln w="28575" cap="flat" cmpd="sng">
            <a:solidFill>
              <a:srgbClr val="0070C0"/>
            </a:solidFill>
            <a:prstDash val="sysDash"/>
            <a:headEnd type="none" w="med" len="med"/>
            <a:tailEnd type="none" w="med" len="med"/>
          </a:ln>
        </p:spPr>
        <p:txBody>
          <a:bodyPr/>
          <a:lstStyle/>
          <a:p>
            <a:endParaRPr lang="en-US" sz="2700"/>
          </a:p>
        </p:txBody>
      </p:sp>
      <p:sp>
        <p:nvSpPr>
          <p:cNvPr id="26" name="Line 21">
            <a:extLst>
              <a:ext uri="{FF2B5EF4-FFF2-40B4-BE49-F238E27FC236}">
                <a16:creationId xmlns:a16="http://schemas.microsoft.com/office/drawing/2014/main" id="{CBDDE27B-10F4-E7DF-7E3E-B03D02890843}"/>
              </a:ext>
            </a:extLst>
          </p:cNvPr>
          <p:cNvSpPr/>
          <p:nvPr/>
        </p:nvSpPr>
        <p:spPr>
          <a:xfrm flipH="1">
            <a:off x="12461028" y="3411171"/>
            <a:ext cx="2514600" cy="0"/>
          </a:xfrm>
          <a:prstGeom prst="line">
            <a:avLst/>
          </a:prstGeom>
          <a:ln w="9525" cap="flat" cmpd="sng">
            <a:solidFill>
              <a:schemeClr val="tx1"/>
            </a:solidFill>
            <a:prstDash val="solid"/>
            <a:headEnd type="none" w="med" len="med"/>
            <a:tailEnd type="none" w="med" len="med"/>
          </a:ln>
        </p:spPr>
        <p:txBody>
          <a:bodyPr/>
          <a:lstStyle/>
          <a:p>
            <a:endParaRPr lang="en-US" sz="2700"/>
          </a:p>
        </p:txBody>
      </p:sp>
      <p:sp>
        <p:nvSpPr>
          <p:cNvPr id="27" name="Line 22">
            <a:extLst>
              <a:ext uri="{FF2B5EF4-FFF2-40B4-BE49-F238E27FC236}">
                <a16:creationId xmlns:a16="http://schemas.microsoft.com/office/drawing/2014/main" id="{D2B9311B-D675-F757-739F-2B83DE2A6644}"/>
              </a:ext>
            </a:extLst>
          </p:cNvPr>
          <p:cNvSpPr/>
          <p:nvPr/>
        </p:nvSpPr>
        <p:spPr>
          <a:xfrm flipH="1">
            <a:off x="12689628" y="6008768"/>
            <a:ext cx="2514600" cy="0"/>
          </a:xfrm>
          <a:prstGeom prst="line">
            <a:avLst/>
          </a:prstGeom>
          <a:ln w="9525" cap="flat" cmpd="sng">
            <a:solidFill>
              <a:schemeClr val="tx1"/>
            </a:solidFill>
            <a:prstDash val="solid"/>
            <a:headEnd type="none" w="med" len="med"/>
            <a:tailEnd type="none" w="med" len="med"/>
          </a:ln>
        </p:spPr>
        <p:txBody>
          <a:bodyPr/>
          <a:lstStyle/>
          <a:p>
            <a:endParaRPr lang="en-US" sz="2700"/>
          </a:p>
        </p:txBody>
      </p:sp>
      <p:sp>
        <p:nvSpPr>
          <p:cNvPr id="28" name="Line 23">
            <a:extLst>
              <a:ext uri="{FF2B5EF4-FFF2-40B4-BE49-F238E27FC236}">
                <a16:creationId xmlns:a16="http://schemas.microsoft.com/office/drawing/2014/main" id="{80B17BE1-C5E3-CBCC-C94C-80E0155DC888}"/>
              </a:ext>
            </a:extLst>
          </p:cNvPr>
          <p:cNvSpPr/>
          <p:nvPr/>
        </p:nvSpPr>
        <p:spPr>
          <a:xfrm>
            <a:off x="13032528" y="3411171"/>
            <a:ext cx="0" cy="1143000"/>
          </a:xfrm>
          <a:prstGeom prst="line">
            <a:avLst/>
          </a:prstGeom>
          <a:ln w="9525" cap="flat" cmpd="sng">
            <a:solidFill>
              <a:schemeClr val="tx1"/>
            </a:solidFill>
            <a:prstDash val="solid"/>
            <a:headEnd type="arrow" w="med" len="med"/>
            <a:tailEnd type="none" w="med" len="med"/>
          </a:ln>
        </p:spPr>
        <p:txBody>
          <a:bodyPr/>
          <a:lstStyle/>
          <a:p>
            <a:endParaRPr lang="en-US" sz="2700" dirty="0"/>
          </a:p>
        </p:txBody>
      </p:sp>
      <p:sp>
        <p:nvSpPr>
          <p:cNvPr id="29" name="Line 24">
            <a:extLst>
              <a:ext uri="{FF2B5EF4-FFF2-40B4-BE49-F238E27FC236}">
                <a16:creationId xmlns:a16="http://schemas.microsoft.com/office/drawing/2014/main" id="{4B6E2D3C-A4F9-5FB7-68A9-D3B1C899A53C}"/>
              </a:ext>
            </a:extLst>
          </p:cNvPr>
          <p:cNvSpPr/>
          <p:nvPr/>
        </p:nvSpPr>
        <p:spPr>
          <a:xfrm>
            <a:off x="13032528" y="5011371"/>
            <a:ext cx="0" cy="1056579"/>
          </a:xfrm>
          <a:prstGeom prst="line">
            <a:avLst/>
          </a:prstGeom>
          <a:ln w="9525" cap="flat" cmpd="sng">
            <a:solidFill>
              <a:schemeClr val="tx1"/>
            </a:solidFill>
            <a:prstDash val="solid"/>
            <a:headEnd type="none" w="med" len="med"/>
            <a:tailEnd type="arrow" w="med" len="med"/>
          </a:ln>
        </p:spPr>
        <p:txBody>
          <a:bodyPr/>
          <a:lstStyle/>
          <a:p>
            <a:endParaRPr lang="en-US" sz="2700"/>
          </a:p>
        </p:txBody>
      </p:sp>
      <p:sp>
        <p:nvSpPr>
          <p:cNvPr id="30" name="Text Box 25">
            <a:extLst>
              <a:ext uri="{FF2B5EF4-FFF2-40B4-BE49-F238E27FC236}">
                <a16:creationId xmlns:a16="http://schemas.microsoft.com/office/drawing/2014/main" id="{4649800B-15F2-2D50-5BB4-B314FE845E1D}"/>
              </a:ext>
            </a:extLst>
          </p:cNvPr>
          <p:cNvSpPr txBox="1"/>
          <p:nvPr/>
        </p:nvSpPr>
        <p:spPr>
          <a:xfrm>
            <a:off x="12118128" y="4439871"/>
            <a:ext cx="1943100" cy="507831"/>
          </a:xfrm>
          <a:prstGeom prst="rect">
            <a:avLst/>
          </a:prstGeom>
          <a:noFill/>
          <a:ln w="9525">
            <a:noFill/>
          </a:ln>
        </p:spPr>
        <p:txBody>
          <a:bodyPr>
            <a:spAutoFit/>
          </a:bodyPr>
          <a:lstStyle/>
          <a:p>
            <a:pPr>
              <a:spcBef>
                <a:spcPct val="50000"/>
              </a:spcBef>
            </a:pPr>
            <a:r>
              <a:rPr sz="2700" b="1" err="1">
                <a:solidFill>
                  <a:srgbClr val="7030A0"/>
                </a:solidFill>
                <a:latin typeface="Arial" panose="020B0604020202020204" pitchFamily="34" charset="0"/>
              </a:rPr>
              <a:t>Chiều</a:t>
            </a:r>
            <a:r>
              <a:rPr sz="2700" b="1">
                <a:solidFill>
                  <a:srgbClr val="7030A0"/>
                </a:solidFill>
                <a:latin typeface="Arial" panose="020B0604020202020204" pitchFamily="34" charset="0"/>
              </a:rPr>
              <a:t> </a:t>
            </a:r>
            <a:r>
              <a:rPr sz="2700" b="1" err="1">
                <a:solidFill>
                  <a:srgbClr val="7030A0"/>
                </a:solidFill>
                <a:latin typeface="Arial" panose="020B0604020202020204" pitchFamily="34" charset="0"/>
              </a:rPr>
              <a:t>cao</a:t>
            </a:r>
            <a:endParaRPr sz="2700" b="1">
              <a:solidFill>
                <a:srgbClr val="7030A0"/>
              </a:solidFill>
              <a:latin typeface="Arial" panose="020B0604020202020204" pitchFamily="34" charset="0"/>
            </a:endParaRPr>
          </a:p>
        </p:txBody>
      </p:sp>
      <p:sp>
        <p:nvSpPr>
          <p:cNvPr id="31" name="Text Box 26">
            <a:extLst>
              <a:ext uri="{FF2B5EF4-FFF2-40B4-BE49-F238E27FC236}">
                <a16:creationId xmlns:a16="http://schemas.microsoft.com/office/drawing/2014/main" id="{7A8416FB-24C0-8CA7-B909-B454CDC5E6EB}"/>
              </a:ext>
            </a:extLst>
          </p:cNvPr>
          <p:cNvSpPr txBox="1"/>
          <p:nvPr/>
        </p:nvSpPr>
        <p:spPr>
          <a:xfrm>
            <a:off x="14004078" y="5030422"/>
            <a:ext cx="457200" cy="507831"/>
          </a:xfrm>
          <a:prstGeom prst="rect">
            <a:avLst/>
          </a:prstGeom>
          <a:noFill/>
          <a:ln w="9525">
            <a:noFill/>
          </a:ln>
        </p:spPr>
        <p:txBody>
          <a:bodyPr>
            <a:spAutoFit/>
          </a:bodyPr>
          <a:lstStyle/>
          <a:p>
            <a:pPr>
              <a:spcBef>
                <a:spcPct val="50000"/>
              </a:spcBef>
            </a:pPr>
            <a:r>
              <a:rPr sz="2700" b="1">
                <a:solidFill>
                  <a:srgbClr val="FF0000"/>
                </a:solidFill>
                <a:latin typeface="Arial" panose="020B0604020202020204" pitchFamily="34" charset="0"/>
              </a:rPr>
              <a:t>A</a:t>
            </a:r>
          </a:p>
        </p:txBody>
      </p:sp>
      <p:sp>
        <p:nvSpPr>
          <p:cNvPr id="32" name="Text Box 27">
            <a:extLst>
              <a:ext uri="{FF2B5EF4-FFF2-40B4-BE49-F238E27FC236}">
                <a16:creationId xmlns:a16="http://schemas.microsoft.com/office/drawing/2014/main" id="{A362B1AB-D65B-6347-26AE-CC422CAF5523}"/>
              </a:ext>
            </a:extLst>
          </p:cNvPr>
          <p:cNvSpPr txBox="1"/>
          <p:nvPr/>
        </p:nvSpPr>
        <p:spPr>
          <a:xfrm>
            <a:off x="12689628" y="6840172"/>
            <a:ext cx="457200" cy="507831"/>
          </a:xfrm>
          <a:prstGeom prst="rect">
            <a:avLst/>
          </a:prstGeom>
          <a:noFill/>
          <a:ln w="9525">
            <a:noFill/>
          </a:ln>
        </p:spPr>
        <p:txBody>
          <a:bodyPr>
            <a:spAutoFit/>
          </a:bodyPr>
          <a:lstStyle/>
          <a:p>
            <a:pPr>
              <a:spcBef>
                <a:spcPct val="50000"/>
              </a:spcBef>
            </a:pPr>
            <a:r>
              <a:rPr sz="2700" b="1">
                <a:solidFill>
                  <a:srgbClr val="FF0000"/>
                </a:solidFill>
                <a:latin typeface="Arial" panose="020B0604020202020204" pitchFamily="34" charset="0"/>
              </a:rPr>
              <a:t>B</a:t>
            </a:r>
          </a:p>
        </p:txBody>
      </p:sp>
      <p:sp>
        <p:nvSpPr>
          <p:cNvPr id="33" name="Text Box 28">
            <a:extLst>
              <a:ext uri="{FF2B5EF4-FFF2-40B4-BE49-F238E27FC236}">
                <a16:creationId xmlns:a16="http://schemas.microsoft.com/office/drawing/2014/main" id="{9DDEF3E5-9004-2066-BCF7-6F1B6218C890}"/>
              </a:ext>
            </a:extLst>
          </p:cNvPr>
          <p:cNvSpPr txBox="1"/>
          <p:nvPr/>
        </p:nvSpPr>
        <p:spPr>
          <a:xfrm>
            <a:off x="16461528" y="6725872"/>
            <a:ext cx="457200" cy="507831"/>
          </a:xfrm>
          <a:prstGeom prst="rect">
            <a:avLst/>
          </a:prstGeom>
          <a:noFill/>
          <a:ln w="9525">
            <a:noFill/>
          </a:ln>
        </p:spPr>
        <p:txBody>
          <a:bodyPr>
            <a:spAutoFit/>
          </a:bodyPr>
          <a:lstStyle/>
          <a:p>
            <a:pPr>
              <a:spcBef>
                <a:spcPct val="50000"/>
              </a:spcBef>
            </a:pPr>
            <a:r>
              <a:rPr sz="2700" b="1">
                <a:solidFill>
                  <a:srgbClr val="FF0000"/>
                </a:solidFill>
                <a:latin typeface="Arial" panose="020B0604020202020204" pitchFamily="34" charset="0"/>
              </a:rPr>
              <a:t>C</a:t>
            </a:r>
          </a:p>
        </p:txBody>
      </p:sp>
      <p:sp>
        <p:nvSpPr>
          <p:cNvPr id="34" name="Text Box 29">
            <a:extLst>
              <a:ext uri="{FF2B5EF4-FFF2-40B4-BE49-F238E27FC236}">
                <a16:creationId xmlns:a16="http://schemas.microsoft.com/office/drawing/2014/main" id="{CEB05112-69B0-A9F3-A462-D6FFE28F60AE}"/>
              </a:ext>
            </a:extLst>
          </p:cNvPr>
          <p:cNvSpPr txBox="1"/>
          <p:nvPr/>
        </p:nvSpPr>
        <p:spPr>
          <a:xfrm>
            <a:off x="17022396" y="5062562"/>
            <a:ext cx="457200" cy="507831"/>
          </a:xfrm>
          <a:prstGeom prst="rect">
            <a:avLst/>
          </a:prstGeom>
          <a:noFill/>
          <a:ln w="9525">
            <a:noFill/>
          </a:ln>
        </p:spPr>
        <p:txBody>
          <a:bodyPr>
            <a:spAutoFit/>
          </a:bodyPr>
          <a:lstStyle/>
          <a:p>
            <a:pPr>
              <a:spcBef>
                <a:spcPct val="50000"/>
              </a:spcBef>
            </a:pPr>
            <a:r>
              <a:rPr sz="2700" b="1">
                <a:solidFill>
                  <a:srgbClr val="FF0000"/>
                </a:solidFill>
                <a:latin typeface="Arial" panose="020B0604020202020204" pitchFamily="34" charset="0"/>
              </a:rPr>
              <a:t>D</a:t>
            </a:r>
          </a:p>
        </p:txBody>
      </p:sp>
      <p:sp>
        <p:nvSpPr>
          <p:cNvPr id="35" name="Text Box 30">
            <a:extLst>
              <a:ext uri="{FF2B5EF4-FFF2-40B4-BE49-F238E27FC236}">
                <a16:creationId xmlns:a16="http://schemas.microsoft.com/office/drawing/2014/main" id="{C71C68D4-D4B3-1346-186F-0136F3331A9A}"/>
              </a:ext>
            </a:extLst>
          </p:cNvPr>
          <p:cNvSpPr txBox="1"/>
          <p:nvPr/>
        </p:nvSpPr>
        <p:spPr>
          <a:xfrm>
            <a:off x="14861328" y="2953972"/>
            <a:ext cx="457200" cy="507831"/>
          </a:xfrm>
          <a:prstGeom prst="rect">
            <a:avLst/>
          </a:prstGeom>
          <a:noFill/>
          <a:ln w="9525">
            <a:noFill/>
          </a:ln>
        </p:spPr>
        <p:txBody>
          <a:bodyPr>
            <a:spAutoFit/>
          </a:bodyPr>
          <a:lstStyle/>
          <a:p>
            <a:pPr>
              <a:spcBef>
                <a:spcPct val="50000"/>
              </a:spcBef>
            </a:pPr>
            <a:r>
              <a:rPr sz="2700" b="1">
                <a:solidFill>
                  <a:srgbClr val="FF0000"/>
                </a:solidFill>
                <a:latin typeface="Arial" panose="020B0604020202020204" pitchFamily="34" charset="0"/>
              </a:rPr>
              <a:t>S</a:t>
            </a:r>
          </a:p>
        </p:txBody>
      </p:sp>
      <p:sp>
        <p:nvSpPr>
          <p:cNvPr id="36" name="Text Box 33">
            <a:extLst>
              <a:ext uri="{FF2B5EF4-FFF2-40B4-BE49-F238E27FC236}">
                <a16:creationId xmlns:a16="http://schemas.microsoft.com/office/drawing/2014/main" id="{4F5254AC-8F8E-41BD-0E13-0AEE8C49D863}"/>
              </a:ext>
            </a:extLst>
          </p:cNvPr>
          <p:cNvSpPr txBox="1"/>
          <p:nvPr/>
        </p:nvSpPr>
        <p:spPr>
          <a:xfrm>
            <a:off x="15098603" y="6126639"/>
            <a:ext cx="457200" cy="507831"/>
          </a:xfrm>
          <a:prstGeom prst="rect">
            <a:avLst/>
          </a:prstGeom>
          <a:noFill/>
          <a:ln w="9525">
            <a:noFill/>
          </a:ln>
        </p:spPr>
        <p:txBody>
          <a:bodyPr>
            <a:spAutoFit/>
          </a:bodyPr>
          <a:lstStyle/>
          <a:p>
            <a:pPr>
              <a:spcBef>
                <a:spcPct val="50000"/>
              </a:spcBef>
            </a:pPr>
            <a:r>
              <a:rPr lang="en-US" sz="2700" b="1">
                <a:solidFill>
                  <a:srgbClr val="180761"/>
                </a:solidFill>
                <a:latin typeface="Arial" panose="020B0604020202020204" pitchFamily="34" charset="0"/>
              </a:rPr>
              <a:t>O</a:t>
            </a:r>
            <a:endParaRPr sz="2700" b="1">
              <a:solidFill>
                <a:srgbClr val="180761"/>
              </a:solidFill>
              <a:latin typeface="Arial" panose="020B0604020202020204" pitchFamily="34" charset="0"/>
            </a:endParaRPr>
          </a:p>
        </p:txBody>
      </p:sp>
      <p:sp>
        <p:nvSpPr>
          <p:cNvPr id="37" name="Line 34">
            <a:extLst>
              <a:ext uri="{FF2B5EF4-FFF2-40B4-BE49-F238E27FC236}">
                <a16:creationId xmlns:a16="http://schemas.microsoft.com/office/drawing/2014/main" id="{7A018D55-F125-ACAD-5637-561641A5FC89}"/>
              </a:ext>
            </a:extLst>
          </p:cNvPr>
          <p:cNvSpPr/>
          <p:nvPr/>
        </p:nvSpPr>
        <p:spPr>
          <a:xfrm flipH="1">
            <a:off x="15716079" y="3258771"/>
            <a:ext cx="650199" cy="873909"/>
          </a:xfrm>
          <a:prstGeom prst="line">
            <a:avLst/>
          </a:prstGeom>
          <a:ln w="9525" cap="flat" cmpd="sng">
            <a:solidFill>
              <a:schemeClr val="tx1"/>
            </a:solidFill>
            <a:prstDash val="solid"/>
            <a:headEnd type="none" w="med" len="med"/>
            <a:tailEnd type="triangle" w="med" len="med"/>
          </a:ln>
        </p:spPr>
        <p:txBody>
          <a:bodyPr/>
          <a:lstStyle/>
          <a:p>
            <a:endParaRPr lang="en-US" sz="2700"/>
          </a:p>
        </p:txBody>
      </p:sp>
      <p:sp>
        <p:nvSpPr>
          <p:cNvPr id="38" name="Text Box 35">
            <a:extLst>
              <a:ext uri="{FF2B5EF4-FFF2-40B4-BE49-F238E27FC236}">
                <a16:creationId xmlns:a16="http://schemas.microsoft.com/office/drawing/2014/main" id="{F72AF23D-52A4-AB90-E270-50F1FE36AF27}"/>
              </a:ext>
            </a:extLst>
          </p:cNvPr>
          <p:cNvSpPr txBox="1"/>
          <p:nvPr/>
        </p:nvSpPr>
        <p:spPr>
          <a:xfrm>
            <a:off x="16090053" y="2789664"/>
            <a:ext cx="2057400" cy="507831"/>
          </a:xfrm>
          <a:prstGeom prst="rect">
            <a:avLst/>
          </a:prstGeom>
          <a:noFill/>
          <a:ln w="9525">
            <a:noFill/>
          </a:ln>
        </p:spPr>
        <p:txBody>
          <a:bodyPr>
            <a:spAutoFit/>
          </a:bodyPr>
          <a:lstStyle/>
          <a:p>
            <a:pPr>
              <a:spcBef>
                <a:spcPct val="50000"/>
              </a:spcBef>
            </a:pPr>
            <a:r>
              <a:rPr sz="2700" b="1" err="1">
                <a:solidFill>
                  <a:srgbClr val="7030A0"/>
                </a:solidFill>
                <a:latin typeface="Arial" panose="020B0604020202020204" pitchFamily="34" charset="0"/>
              </a:rPr>
              <a:t>Cạnh</a:t>
            </a:r>
            <a:r>
              <a:rPr sz="2700" b="1">
                <a:solidFill>
                  <a:srgbClr val="7030A0"/>
                </a:solidFill>
                <a:latin typeface="Arial" panose="020B0604020202020204" pitchFamily="34" charset="0"/>
              </a:rPr>
              <a:t> </a:t>
            </a:r>
            <a:r>
              <a:rPr sz="2700" b="1" err="1">
                <a:solidFill>
                  <a:srgbClr val="7030A0"/>
                </a:solidFill>
                <a:latin typeface="Arial" panose="020B0604020202020204" pitchFamily="34" charset="0"/>
              </a:rPr>
              <a:t>bên</a:t>
            </a:r>
            <a:endParaRPr sz="2700" b="1">
              <a:solidFill>
                <a:srgbClr val="7030A0"/>
              </a:solidFill>
              <a:latin typeface="Arial" panose="020B0604020202020204" pitchFamily="34" charset="0"/>
            </a:endParaRPr>
          </a:p>
        </p:txBody>
      </p:sp>
      <p:sp>
        <p:nvSpPr>
          <p:cNvPr id="39" name="Text Box 36">
            <a:extLst>
              <a:ext uri="{FF2B5EF4-FFF2-40B4-BE49-F238E27FC236}">
                <a16:creationId xmlns:a16="http://schemas.microsoft.com/office/drawing/2014/main" id="{3BCA8306-E7AC-301F-01E7-5C175FAB8C21}"/>
              </a:ext>
            </a:extLst>
          </p:cNvPr>
          <p:cNvSpPr txBox="1"/>
          <p:nvPr/>
        </p:nvSpPr>
        <p:spPr>
          <a:xfrm>
            <a:off x="12770129" y="1952926"/>
            <a:ext cx="1400175" cy="507831"/>
          </a:xfrm>
          <a:prstGeom prst="rect">
            <a:avLst/>
          </a:prstGeom>
          <a:noFill/>
          <a:ln w="9525">
            <a:noFill/>
          </a:ln>
        </p:spPr>
        <p:txBody>
          <a:bodyPr>
            <a:spAutoFit/>
          </a:bodyPr>
          <a:lstStyle/>
          <a:p>
            <a:pPr>
              <a:spcBef>
                <a:spcPct val="50000"/>
              </a:spcBef>
            </a:pPr>
            <a:r>
              <a:rPr sz="2700" b="1" err="1">
                <a:solidFill>
                  <a:srgbClr val="7030A0"/>
                </a:solidFill>
                <a:latin typeface="Arial" panose="020B0604020202020204" pitchFamily="34" charset="0"/>
              </a:rPr>
              <a:t>Đỉnh</a:t>
            </a:r>
            <a:endParaRPr sz="2700" b="1">
              <a:solidFill>
                <a:srgbClr val="7030A0"/>
              </a:solidFill>
              <a:latin typeface="Arial" panose="020B0604020202020204" pitchFamily="34" charset="0"/>
            </a:endParaRPr>
          </a:p>
        </p:txBody>
      </p:sp>
      <p:sp>
        <p:nvSpPr>
          <p:cNvPr id="40" name="Line 37">
            <a:extLst>
              <a:ext uri="{FF2B5EF4-FFF2-40B4-BE49-F238E27FC236}">
                <a16:creationId xmlns:a16="http://schemas.microsoft.com/office/drawing/2014/main" id="{A1197F41-F0AC-7E84-2A40-1009E4CDB806}"/>
              </a:ext>
            </a:extLst>
          </p:cNvPr>
          <p:cNvSpPr/>
          <p:nvPr/>
        </p:nvSpPr>
        <p:spPr>
          <a:xfrm>
            <a:off x="13620100" y="2350104"/>
            <a:ext cx="1355527" cy="832467"/>
          </a:xfrm>
          <a:prstGeom prst="line">
            <a:avLst/>
          </a:prstGeom>
          <a:ln w="9525" cap="flat" cmpd="sng">
            <a:solidFill>
              <a:schemeClr val="tx1"/>
            </a:solidFill>
            <a:prstDash val="solid"/>
            <a:headEnd type="none" w="med" len="med"/>
            <a:tailEnd type="triangle" w="med" len="med"/>
          </a:ln>
        </p:spPr>
        <p:txBody>
          <a:bodyPr/>
          <a:lstStyle/>
          <a:p>
            <a:endParaRPr lang="en-US" sz="2700"/>
          </a:p>
        </p:txBody>
      </p:sp>
      <p:sp>
        <p:nvSpPr>
          <p:cNvPr id="41" name="Line 50">
            <a:extLst>
              <a:ext uri="{FF2B5EF4-FFF2-40B4-BE49-F238E27FC236}">
                <a16:creationId xmlns:a16="http://schemas.microsoft.com/office/drawing/2014/main" id="{B4F4FEFF-427F-5D8D-C573-9C4311F844F4}"/>
              </a:ext>
            </a:extLst>
          </p:cNvPr>
          <p:cNvSpPr/>
          <p:nvPr/>
        </p:nvSpPr>
        <p:spPr>
          <a:xfrm flipV="1">
            <a:off x="15309003" y="6523464"/>
            <a:ext cx="342900" cy="1028700"/>
          </a:xfrm>
          <a:prstGeom prst="line">
            <a:avLst/>
          </a:prstGeom>
          <a:ln w="9525" cap="flat" cmpd="sng">
            <a:solidFill>
              <a:schemeClr val="tx1"/>
            </a:solidFill>
            <a:prstDash val="solid"/>
            <a:headEnd type="none" w="med" len="med"/>
            <a:tailEnd type="triangle" w="med" len="med"/>
          </a:ln>
        </p:spPr>
        <p:txBody>
          <a:bodyPr/>
          <a:lstStyle/>
          <a:p>
            <a:endParaRPr lang="en-US" sz="2700"/>
          </a:p>
        </p:txBody>
      </p:sp>
      <p:sp>
        <p:nvSpPr>
          <p:cNvPr id="42" name="Freeform: Shape 41">
            <a:extLst>
              <a:ext uri="{FF2B5EF4-FFF2-40B4-BE49-F238E27FC236}">
                <a16:creationId xmlns:a16="http://schemas.microsoft.com/office/drawing/2014/main" id="{ACA4168D-2BA2-82EC-68C5-4D3EADF86D76}"/>
              </a:ext>
            </a:extLst>
          </p:cNvPr>
          <p:cNvSpPr/>
          <p:nvPr/>
        </p:nvSpPr>
        <p:spPr>
          <a:xfrm rot="19676051">
            <a:off x="15511245" y="3130413"/>
            <a:ext cx="1132323" cy="3762912"/>
          </a:xfrm>
          <a:custGeom>
            <a:avLst/>
            <a:gdLst>
              <a:gd name="connsiteX0" fmla="*/ 356416 w 754882"/>
              <a:gd name="connsiteY0" fmla="*/ 0 h 2508608"/>
              <a:gd name="connsiteX1" fmla="*/ 754882 w 754882"/>
              <a:gd name="connsiteY1" fmla="*/ 1807956 h 2508608"/>
              <a:gd name="connsiteX2" fmla="*/ 0 w 754882"/>
              <a:gd name="connsiteY2" fmla="*/ 2508608 h 2508608"/>
              <a:gd name="connsiteX3" fmla="*/ 325175 w 754882"/>
              <a:gd name="connsiteY3" fmla="*/ 88100 h 2508608"/>
              <a:gd name="connsiteX4" fmla="*/ 356416 w 754882"/>
              <a:gd name="connsiteY4" fmla="*/ 0 h 250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82" h="2508608">
                <a:moveTo>
                  <a:pt x="356416" y="0"/>
                </a:moveTo>
                <a:lnTo>
                  <a:pt x="754882" y="1807956"/>
                </a:lnTo>
                <a:lnTo>
                  <a:pt x="0" y="2508608"/>
                </a:lnTo>
                <a:lnTo>
                  <a:pt x="325175" y="88100"/>
                </a:lnTo>
                <a:lnTo>
                  <a:pt x="356416" y="0"/>
                </a:lnTo>
                <a:close/>
              </a:path>
            </a:pathLst>
          </a:custGeom>
          <a:solidFill>
            <a:srgbClr val="FFC000">
              <a:alpha val="32000"/>
            </a:srgb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cxnSp>
        <p:nvCxnSpPr>
          <p:cNvPr id="43" name="Straight Connector 42">
            <a:extLst>
              <a:ext uri="{FF2B5EF4-FFF2-40B4-BE49-F238E27FC236}">
                <a16:creationId xmlns:a16="http://schemas.microsoft.com/office/drawing/2014/main" id="{C2BE33F0-A88B-03F8-8F2F-F64D2CEBC564}"/>
              </a:ext>
            </a:extLst>
          </p:cNvPr>
          <p:cNvCxnSpPr>
            <a:cxnSpLocks/>
          </p:cNvCxnSpPr>
          <p:nvPr/>
        </p:nvCxnSpPr>
        <p:spPr>
          <a:xfrm>
            <a:off x="15027227" y="3462902"/>
            <a:ext cx="1759001" cy="2605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 Box 33">
            <a:extLst>
              <a:ext uri="{FF2B5EF4-FFF2-40B4-BE49-F238E27FC236}">
                <a16:creationId xmlns:a16="http://schemas.microsoft.com/office/drawing/2014/main" id="{90C44A9D-FCCF-E21E-7EFB-1EFACC507AEA}"/>
              </a:ext>
            </a:extLst>
          </p:cNvPr>
          <p:cNvSpPr txBox="1"/>
          <p:nvPr/>
        </p:nvSpPr>
        <p:spPr>
          <a:xfrm>
            <a:off x="16882917" y="5948194"/>
            <a:ext cx="457200" cy="507831"/>
          </a:xfrm>
          <a:prstGeom prst="rect">
            <a:avLst/>
          </a:prstGeom>
          <a:noFill/>
          <a:ln w="9525">
            <a:noFill/>
          </a:ln>
        </p:spPr>
        <p:txBody>
          <a:bodyPr>
            <a:spAutoFit/>
          </a:bodyPr>
          <a:lstStyle/>
          <a:p>
            <a:pPr>
              <a:spcBef>
                <a:spcPct val="50000"/>
              </a:spcBef>
            </a:pPr>
            <a:r>
              <a:rPr lang="en-US" sz="2700" b="1">
                <a:solidFill>
                  <a:srgbClr val="FF0000"/>
                </a:solidFill>
                <a:latin typeface="Arial" panose="020B0604020202020204" pitchFamily="34" charset="0"/>
              </a:rPr>
              <a:t>H</a:t>
            </a:r>
            <a:endParaRPr sz="2700" b="1">
              <a:solidFill>
                <a:srgbClr val="FF0000"/>
              </a:solidFill>
              <a:latin typeface="Arial" panose="020B0604020202020204" pitchFamily="34" charset="0"/>
            </a:endParaRPr>
          </a:p>
        </p:txBody>
      </p:sp>
      <p:sp>
        <p:nvSpPr>
          <p:cNvPr id="45" name="Line 34">
            <a:extLst>
              <a:ext uri="{FF2B5EF4-FFF2-40B4-BE49-F238E27FC236}">
                <a16:creationId xmlns:a16="http://schemas.microsoft.com/office/drawing/2014/main" id="{F06572DA-13A1-EAE8-7F61-7F8D9F833470}"/>
              </a:ext>
            </a:extLst>
          </p:cNvPr>
          <p:cNvSpPr/>
          <p:nvPr/>
        </p:nvSpPr>
        <p:spPr>
          <a:xfrm flipH="1" flipV="1">
            <a:off x="16565197" y="5796817"/>
            <a:ext cx="455165" cy="1326179"/>
          </a:xfrm>
          <a:prstGeom prst="line">
            <a:avLst/>
          </a:prstGeom>
          <a:ln w="9525" cap="flat" cmpd="sng">
            <a:solidFill>
              <a:schemeClr val="tx1"/>
            </a:solidFill>
            <a:prstDash val="solid"/>
            <a:headEnd type="none" w="med" len="med"/>
            <a:tailEnd type="triangle" w="med" len="med"/>
          </a:ln>
        </p:spPr>
        <p:txBody>
          <a:bodyPr/>
          <a:lstStyle/>
          <a:p>
            <a:endParaRPr lang="en-US" sz="2700"/>
          </a:p>
        </p:txBody>
      </p:sp>
      <p:sp>
        <p:nvSpPr>
          <p:cNvPr id="46" name="Text Box 15">
            <a:extLst>
              <a:ext uri="{FF2B5EF4-FFF2-40B4-BE49-F238E27FC236}">
                <a16:creationId xmlns:a16="http://schemas.microsoft.com/office/drawing/2014/main" id="{D16AD7E5-3F06-0F9A-5759-FA4611ADBB40}"/>
              </a:ext>
            </a:extLst>
          </p:cNvPr>
          <p:cNvSpPr txBox="1"/>
          <p:nvPr/>
        </p:nvSpPr>
        <p:spPr>
          <a:xfrm>
            <a:off x="16276937" y="7122995"/>
            <a:ext cx="2286000" cy="507831"/>
          </a:xfrm>
          <a:prstGeom prst="rect">
            <a:avLst/>
          </a:prstGeom>
          <a:noFill/>
          <a:ln w="9525">
            <a:noFill/>
          </a:ln>
        </p:spPr>
        <p:txBody>
          <a:bodyPr>
            <a:spAutoFit/>
          </a:bodyPr>
          <a:lstStyle/>
          <a:p>
            <a:pPr>
              <a:spcBef>
                <a:spcPct val="50000"/>
              </a:spcBef>
            </a:pPr>
            <a:r>
              <a:rPr lang="en-US" sz="2700" b="1" dirty="0">
                <a:solidFill>
                  <a:srgbClr val="FF0000"/>
                </a:solidFill>
                <a:latin typeface="Arial" panose="020B0604020202020204" pitchFamily="34" charset="0"/>
              </a:rPr>
              <a:t>Trung </a:t>
            </a:r>
            <a:r>
              <a:rPr lang="en-US" sz="2700" b="1" dirty="0" err="1">
                <a:solidFill>
                  <a:srgbClr val="FF0000"/>
                </a:solidFill>
                <a:latin typeface="Arial" panose="020B0604020202020204" pitchFamily="34" charset="0"/>
              </a:rPr>
              <a:t>đoạn</a:t>
            </a:r>
            <a:endParaRPr sz="2700" b="1" dirty="0">
              <a:solidFill>
                <a:srgbClr val="FF0000"/>
              </a:solidFill>
              <a:latin typeface="Arial" panose="020B0604020202020204" pitchFamily="34" charset="0"/>
            </a:endParaRPr>
          </a:p>
        </p:txBody>
      </p:sp>
      <p:sp>
        <p:nvSpPr>
          <p:cNvPr id="51" name="Rectangle: Rounded Corners 50">
            <a:extLst>
              <a:ext uri="{FF2B5EF4-FFF2-40B4-BE49-F238E27FC236}">
                <a16:creationId xmlns:a16="http://schemas.microsoft.com/office/drawing/2014/main" id="{332AB63F-C791-D4F2-E75F-6A0A60140690}"/>
              </a:ext>
            </a:extLst>
          </p:cNvPr>
          <p:cNvSpPr/>
          <p:nvPr/>
        </p:nvSpPr>
        <p:spPr>
          <a:xfrm>
            <a:off x="170453" y="1672189"/>
            <a:ext cx="1234677" cy="788568"/>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HĐ1</a:t>
            </a:r>
          </a:p>
        </p:txBody>
      </p:sp>
      <p:sp>
        <p:nvSpPr>
          <p:cNvPr id="52" name="Rectangle: Rounded Corners 51">
            <a:extLst>
              <a:ext uri="{FF2B5EF4-FFF2-40B4-BE49-F238E27FC236}">
                <a16:creationId xmlns:a16="http://schemas.microsoft.com/office/drawing/2014/main" id="{3767D46A-5C79-47CD-4B36-EEFB5B7B5527}"/>
              </a:ext>
            </a:extLst>
          </p:cNvPr>
          <p:cNvSpPr/>
          <p:nvPr/>
        </p:nvSpPr>
        <p:spPr>
          <a:xfrm>
            <a:off x="18040" y="4121523"/>
            <a:ext cx="1234677" cy="788568"/>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HĐ2</a:t>
            </a:r>
          </a:p>
        </p:txBody>
      </p:sp>
      <p:sp>
        <p:nvSpPr>
          <p:cNvPr id="53" name="Rectangle: Rounded Corners 52">
            <a:extLst>
              <a:ext uri="{FF2B5EF4-FFF2-40B4-BE49-F238E27FC236}">
                <a16:creationId xmlns:a16="http://schemas.microsoft.com/office/drawing/2014/main" id="{DAB97FC7-74A2-7185-E2A7-93709E61262F}"/>
              </a:ext>
            </a:extLst>
          </p:cNvPr>
          <p:cNvSpPr/>
          <p:nvPr/>
        </p:nvSpPr>
        <p:spPr>
          <a:xfrm>
            <a:off x="188868" y="6728711"/>
            <a:ext cx="1234677" cy="788568"/>
          </a:xfrm>
          <a:prstGeom prst="round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HĐ3</a:t>
            </a:r>
          </a:p>
        </p:txBody>
      </p:sp>
      <p:pic>
        <p:nvPicPr>
          <p:cNvPr id="55" name="Picture 54" descr="A group of flowers in grass&#10;&#10;Description automatically generated with low confidence">
            <a:extLst>
              <a:ext uri="{FF2B5EF4-FFF2-40B4-BE49-F238E27FC236}">
                <a16:creationId xmlns:a16="http://schemas.microsoft.com/office/drawing/2014/main" id="{962164EC-6626-4EC1-CB63-13585DF78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315" y="8871325"/>
            <a:ext cx="9514286" cy="2142857"/>
          </a:xfrm>
          <a:prstGeom prst="rect">
            <a:avLst/>
          </a:prstGeom>
        </p:spPr>
      </p:pic>
      <p:pic>
        <p:nvPicPr>
          <p:cNvPr id="56" name="Picture 55" descr="A group of flowers in grass&#10;&#10;Description automatically generated with low confidence">
            <a:extLst>
              <a:ext uri="{FF2B5EF4-FFF2-40B4-BE49-F238E27FC236}">
                <a16:creationId xmlns:a16="http://schemas.microsoft.com/office/drawing/2014/main" id="{DD616FE1-B272-261E-EC9A-282F54C09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3715" y="8875145"/>
            <a:ext cx="9514286" cy="2142857"/>
          </a:xfrm>
          <a:prstGeom prst="rect">
            <a:avLst/>
          </a:prstGeom>
        </p:spPr>
      </p:pic>
      <p:cxnSp>
        <p:nvCxnSpPr>
          <p:cNvPr id="7" name="Straight Connector 6">
            <a:extLst>
              <a:ext uri="{FF2B5EF4-FFF2-40B4-BE49-F238E27FC236}">
                <a16:creationId xmlns:a16="http://schemas.microsoft.com/office/drawing/2014/main" id="{1A4D3ADA-72F2-81B1-B8A0-23E832745AE4}"/>
              </a:ext>
            </a:extLst>
          </p:cNvPr>
          <p:cNvCxnSpPr>
            <a:cxnSpLocks/>
            <a:stCxn id="17" idx="0"/>
            <a:endCxn id="42" idx="2"/>
          </p:cNvCxnSpPr>
          <p:nvPr/>
        </p:nvCxnSpPr>
        <p:spPr>
          <a:xfrm>
            <a:off x="14404128" y="5468572"/>
            <a:ext cx="2192343" cy="1438289"/>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71CBE94-DC17-B38D-2874-E79B1F8AB4FA}"/>
              </a:ext>
            </a:extLst>
          </p:cNvPr>
          <p:cNvCxnSpPr>
            <a:cxnSpLocks/>
            <a:endCxn id="42" idx="1"/>
          </p:cNvCxnSpPr>
          <p:nvPr/>
        </p:nvCxnSpPr>
        <p:spPr>
          <a:xfrm flipV="1">
            <a:off x="13089679" y="5415077"/>
            <a:ext cx="3908411" cy="1457828"/>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4410FB79-6D19-346F-EC8D-814F9506D80D}"/>
              </a:ext>
            </a:extLst>
          </p:cNvPr>
          <p:cNvSpPr/>
          <p:nvPr/>
        </p:nvSpPr>
        <p:spPr>
          <a:xfrm rot="20828584">
            <a:off x="15274363" y="5673656"/>
            <a:ext cx="247961" cy="311427"/>
          </a:xfrm>
          <a:prstGeom prst="rect">
            <a:avLst/>
          </a:prstGeom>
          <a:noFill/>
          <a:ln w="3810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325141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946484" y="342900"/>
            <a:ext cx="16611600" cy="9220200"/>
          </a:xfrm>
          <a:custGeom>
            <a:avLst/>
            <a:gdLst/>
            <a:ahLst/>
            <a:cxnLst/>
            <a:rect l="l" t="t" r="r" b="b"/>
            <a:pathLst>
              <a:path w="13566621" h="7671307">
                <a:moveTo>
                  <a:pt x="0" y="0"/>
                </a:moveTo>
                <a:lnTo>
                  <a:pt x="13566620" y="0"/>
                </a:lnTo>
                <a:lnTo>
                  <a:pt x="13566620" y="7671307"/>
                </a:lnTo>
                <a:lnTo>
                  <a:pt x="0" y="76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752600" y="2095500"/>
            <a:ext cx="13944600" cy="6120906"/>
          </a:xfrm>
          <a:prstGeom prst="rect">
            <a:avLst/>
          </a:prstGeom>
        </p:spPr>
        <p:txBody>
          <a:bodyPr wrap="square" lIns="0" tIns="0" rIns="0" bIns="0" rtlCol="0" anchor="t">
            <a:spAutoFit/>
          </a:bodyPr>
          <a:lstStyle/>
          <a:p>
            <a:pPr algn="just">
              <a:lnSpc>
                <a:spcPct val="165000"/>
              </a:lnSpc>
              <a:spcBef>
                <a:spcPts val="300"/>
              </a:spcBef>
              <a:spcAft>
                <a:spcPts val="300"/>
              </a:spcAft>
            </a:pPr>
            <a:r>
              <a:rPr lang="vi-VN" sz="5500" b="1" spc="-148">
                <a:solidFill>
                  <a:srgbClr val="C00000"/>
                </a:solidFill>
              </a:rPr>
              <a:t>Nhận xét</a:t>
            </a:r>
            <a:r>
              <a:rPr lang="en-US" sz="5500" b="1" spc="-148">
                <a:solidFill>
                  <a:srgbClr val="C00000"/>
                </a:solidFill>
              </a:rPr>
              <a:t>: </a:t>
            </a:r>
            <a:r>
              <a:rPr lang="vi-VN" sz="4500" spc="-148"/>
              <a:t>Hình chóp tứ giác đều có:</a:t>
            </a:r>
          </a:p>
          <a:p>
            <a:pPr marL="571500" indent="-571500" algn="just">
              <a:lnSpc>
                <a:spcPct val="165000"/>
              </a:lnSpc>
              <a:spcBef>
                <a:spcPts val="300"/>
              </a:spcBef>
              <a:spcAft>
                <a:spcPts val="300"/>
              </a:spcAft>
              <a:buFont typeface="Arial" panose="020B0604020202020204" pitchFamily="34" charset="0"/>
              <a:buChar char="•"/>
            </a:pPr>
            <a:r>
              <a:rPr lang="en-US" sz="4500" spc="-148">
                <a:latin typeface="Arial" panose="020B0604020202020204" pitchFamily="34" charset="0"/>
                <a:cs typeface="Arial" panose="020B0604020202020204" pitchFamily="34" charset="0"/>
              </a:rPr>
              <a:t>Mặt đ</a:t>
            </a:r>
            <a:r>
              <a:rPr lang="vi-VN" sz="4500" spc="-148"/>
              <a:t>áy là hình vuông, các mặt bên là các tam giác cân bằng nhau có chung đỉnh;</a:t>
            </a:r>
            <a:endParaRPr lang="en-US" sz="4500" spc="-148"/>
          </a:p>
          <a:p>
            <a:pPr marL="571500" indent="-571500" algn="just">
              <a:lnSpc>
                <a:spcPct val="165000"/>
              </a:lnSpc>
              <a:spcBef>
                <a:spcPts val="300"/>
              </a:spcBef>
              <a:spcAft>
                <a:spcPts val="300"/>
              </a:spcAft>
              <a:buFont typeface="Arial" panose="020B0604020202020204" pitchFamily="34" charset="0"/>
              <a:buChar char="•"/>
            </a:pPr>
            <a:r>
              <a:rPr lang="vi-VN" sz="4500" spc="-148"/>
              <a:t>Chân đường cao kẻ từ đỉnh tới mặt đáy là điểm cách đều các đỉnh của mặt đáy (giao điểm hai đường chéo).</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anim calcmode="lin" valueType="num">
                                      <p:cBhvr>
                                        <p:cTn id="1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26858"/>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1075248" y="745748"/>
                <a:ext cx="16169323" cy="1938992"/>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4000" b="1" i="0" u="none" strike="noStrike" kern="0" cap="none" spc="0" normalizeH="0" baseline="0" noProof="0">
                    <a:ln>
                      <a:noFill/>
                    </a:ln>
                    <a:solidFill>
                      <a:srgbClr val="FFFFFF"/>
                    </a:solidFill>
                    <a:effectLst/>
                    <a:highlight>
                      <a:srgbClr val="CE4D8E"/>
                    </a:highlight>
                    <a:uLnTx/>
                    <a:uFillTx/>
                    <a:latin typeface="Arial"/>
                    <a:ea typeface="+mn-ea"/>
                    <a:cs typeface="Arial"/>
                    <a:sym typeface="Arial"/>
                  </a:rPr>
                  <a:t>Ví dụ 1:</a:t>
                </a:r>
                <a:r>
                  <a:rPr kumimoji="0" lang="en-US" sz="40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r>
                  <a:rPr lang="vi-VN" sz="4000">
                    <a:solidFill>
                      <a:sysClr val="windowText" lastClr="000000"/>
                    </a:solidFill>
                    <a:latin typeface="Arial"/>
                    <a:cs typeface="Arial" panose="020B0604020202020204" pitchFamily="34" charset="0"/>
                    <a:sym typeface="Arial"/>
                  </a:rPr>
                  <a:t>Hãy cho biết đỉnh, cạnh bên, mặt bên, mặt đáy, đường cao và một trung đoạn của</a:t>
                </a:r>
                <a:r>
                  <a:rPr lang="en-US" sz="4000">
                    <a:solidFill>
                      <a:sysClr val="windowText" lastClr="000000"/>
                    </a:solidFill>
                    <a:latin typeface="Arial"/>
                    <a:cs typeface="Arial" panose="020B0604020202020204" pitchFamily="34" charset="0"/>
                    <a:sym typeface="Arial"/>
                  </a:rPr>
                  <a:t> </a:t>
                </a:r>
                <a:r>
                  <a:rPr lang="vi-VN" sz="4000">
                    <a:solidFill>
                      <a:sysClr val="windowText" lastClr="000000"/>
                    </a:solidFill>
                    <a:latin typeface="Arial"/>
                    <a:cs typeface="Arial" panose="020B0604020202020204" pitchFamily="34" charset="0"/>
                    <a:sym typeface="Arial"/>
                  </a:rPr>
                  <a:t>hình chóp tứ giác đều </a:t>
                </a:r>
                <a14:m>
                  <m:oMath xmlns:m="http://schemas.openxmlformats.org/officeDocument/2006/math">
                    <m:r>
                      <a:rPr lang="vi-VN" sz="4000" i="1" smtClean="0">
                        <a:solidFill>
                          <a:sysClr val="windowText" lastClr="000000"/>
                        </a:solidFill>
                        <a:latin typeface="Cambria Math" panose="02040503050406030204" pitchFamily="18" charset="0"/>
                        <a:cs typeface="Arial" panose="020B0604020202020204" pitchFamily="34" charset="0"/>
                        <a:sym typeface="Arial"/>
                      </a:rPr>
                      <m:t>𝑆</m:t>
                    </m:r>
                    <m:r>
                      <a:rPr lang="vi-VN" sz="4000" i="1" smtClean="0">
                        <a:solidFill>
                          <a:sysClr val="windowText" lastClr="000000"/>
                        </a:solidFill>
                        <a:latin typeface="Cambria Math" panose="02040503050406030204" pitchFamily="18" charset="0"/>
                        <a:cs typeface="Arial" panose="020B0604020202020204" pitchFamily="34" charset="0"/>
                        <a:sym typeface="Arial"/>
                      </a:rPr>
                      <m:t>.</m:t>
                    </m:r>
                    <m:r>
                      <a:rPr lang="vi-VN" sz="4000" i="1" smtClean="0">
                        <a:solidFill>
                          <a:sysClr val="windowText" lastClr="000000"/>
                        </a:solidFill>
                        <a:latin typeface="Cambria Math" panose="02040503050406030204" pitchFamily="18" charset="0"/>
                        <a:cs typeface="Arial" panose="020B0604020202020204" pitchFamily="34" charset="0"/>
                        <a:sym typeface="Arial"/>
                      </a:rPr>
                      <m:t>𝑀𝑁𝑃𝑄</m:t>
                    </m:r>
                  </m:oMath>
                </a14:m>
                <a:r>
                  <a:rPr lang="vi-VN" sz="4000">
                    <a:solidFill>
                      <a:sysClr val="windowText" lastClr="000000"/>
                    </a:solidFill>
                    <a:latin typeface="Arial"/>
                    <a:cs typeface="Arial" panose="020B0604020202020204" pitchFamily="34" charset="0"/>
                    <a:sym typeface="Arial"/>
                  </a:rPr>
                  <a:t> trong Hình 10.19.</a:t>
                </a:r>
              </a:p>
            </p:txBody>
          </p:sp>
        </mc:Choice>
        <mc:Fallback xmlns="">
          <p:sp>
            <p:nvSpPr>
              <p:cNvPr id="17" name="TextBox 16"/>
              <p:cNvSpPr txBox="1">
                <a:spLocks noRot="1" noChangeAspect="1" noMove="1" noResize="1" noEditPoints="1" noAdjustHandles="1" noChangeArrowheads="1" noChangeShapeType="1" noTextEdit="1"/>
              </p:cNvSpPr>
              <p:nvPr/>
            </p:nvSpPr>
            <p:spPr>
              <a:xfrm>
                <a:off x="1075248" y="745748"/>
                <a:ext cx="16169323" cy="1938992"/>
              </a:xfrm>
              <a:prstGeom prst="rect">
                <a:avLst/>
              </a:prstGeom>
              <a:blipFill>
                <a:blip r:embed="rId4"/>
                <a:stretch>
                  <a:fillRect l="-1319" r="-1319" b="-6918"/>
                </a:stretch>
              </a:blipFill>
            </p:spPr>
            <p:txBody>
              <a:bodyPr/>
              <a:lstStyle/>
              <a:p>
                <a:r>
                  <a:rPr lang="en-US">
                    <a:noFill/>
                  </a:rPr>
                  <a:t> </a:t>
                </a:r>
              </a:p>
            </p:txBody>
          </p:sp>
        </mc:Fallback>
      </mc:AlternateContent>
      <p:sp>
        <p:nvSpPr>
          <p:cNvPr id="20" name="Rectangle 19"/>
          <p:cNvSpPr/>
          <p:nvPr/>
        </p:nvSpPr>
        <p:spPr>
          <a:xfrm>
            <a:off x="5158774" y="3041467"/>
            <a:ext cx="1154482"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3" name="Rectangle 22"/>
              <p:cNvSpPr/>
              <p:nvPr/>
            </p:nvSpPr>
            <p:spPr>
              <a:xfrm>
                <a:off x="1090488" y="3744987"/>
                <a:ext cx="8686373" cy="5632311"/>
              </a:xfrm>
              <a:prstGeom prst="rect">
                <a:avLst/>
              </a:prstGeom>
            </p:spPr>
            <p:txBody>
              <a:bodyPr wrap="square">
                <a:spAutoFit/>
              </a:bodyPr>
              <a:lstStyle/>
              <a:p>
                <a:pPr lvl="0" algn="just" defTabSz="1828800">
                  <a:lnSpc>
                    <a:spcPct val="150000"/>
                  </a:lnSpc>
                  <a:buClr>
                    <a:srgbClr val="2D1549"/>
                  </a:buClr>
                  <a:buSzPts val="1100"/>
                  <a:defRPr/>
                </a:pPr>
                <a:r>
                  <a:rPr lang="vi-VN" sz="4000" dirty="0">
                    <a:solidFill>
                      <a:sysClr val="windowText" lastClr="000000"/>
                    </a:solidFill>
                    <a:latin typeface="Arial"/>
                    <a:cs typeface="Arial" panose="020B0604020202020204" pitchFamily="34" charset="0"/>
                    <a:sym typeface="Arial"/>
                  </a:rPr>
                  <a:t>Đỉnh: </a:t>
                </a:r>
                <a14:m>
                  <m:oMath xmlns:m="http://schemas.openxmlformats.org/officeDocument/2006/math">
                    <m:r>
                      <a:rPr lang="vi-VN" sz="4000" b="1" i="1" smtClean="0">
                        <a:solidFill>
                          <a:srgbClr val="FF0000"/>
                        </a:solidFill>
                        <a:latin typeface="Cambria Math" panose="02040503050406030204" pitchFamily="18" charset="0"/>
                        <a:cs typeface="Arial" panose="020B0604020202020204" pitchFamily="34" charset="0"/>
                        <a:sym typeface="Arial"/>
                      </a:rPr>
                      <m:t>𝑺</m:t>
                    </m:r>
                  </m:oMath>
                </a14:m>
                <a:r>
                  <a:rPr lang="vi-VN" sz="4000" dirty="0">
                    <a:solidFill>
                      <a:sysClr val="windowText" lastClr="000000"/>
                    </a:solidFill>
                    <a:latin typeface="Arial"/>
                    <a:cs typeface="Arial" panose="020B0604020202020204" pitchFamily="34" charset="0"/>
                    <a:sym typeface="Arial"/>
                  </a:rPr>
                  <a:t>.</a:t>
                </a:r>
              </a:p>
              <a:p>
                <a:pPr lvl="0" algn="just" defTabSz="1828800">
                  <a:lnSpc>
                    <a:spcPct val="150000"/>
                  </a:lnSpc>
                  <a:buClr>
                    <a:srgbClr val="2D1549"/>
                  </a:buClr>
                  <a:buSzPts val="1100"/>
                  <a:defRPr/>
                </a:pPr>
                <a:r>
                  <a:rPr lang="vi-VN" sz="4000" dirty="0">
                    <a:solidFill>
                      <a:sysClr val="windowText" lastClr="000000"/>
                    </a:solidFill>
                    <a:latin typeface="Arial"/>
                    <a:cs typeface="Arial" panose="020B0604020202020204" pitchFamily="34" charset="0"/>
                    <a:sym typeface="Arial"/>
                  </a:rPr>
                  <a:t>Các cạnh bên: </a:t>
                </a:r>
                <a14:m>
                  <m:oMath xmlns:m="http://schemas.openxmlformats.org/officeDocument/2006/math">
                    <m:r>
                      <a:rPr lang="vi-VN" sz="4000" b="1" i="1" smtClean="0">
                        <a:solidFill>
                          <a:srgbClr val="FF0000"/>
                        </a:solidFill>
                        <a:latin typeface="Cambria Math" panose="02040503050406030204" pitchFamily="18" charset="0"/>
                        <a:cs typeface="Arial" panose="020B0604020202020204" pitchFamily="34" charset="0"/>
                        <a:sym typeface="Arial"/>
                      </a:rPr>
                      <m:t>𝑺𝑴</m:t>
                    </m:r>
                    <m:r>
                      <a:rPr lang="vi-VN" sz="4000" b="1" i="1" smtClean="0">
                        <a:solidFill>
                          <a:srgbClr val="FF0000"/>
                        </a:solidFill>
                        <a:latin typeface="Cambria Math" panose="02040503050406030204" pitchFamily="18" charset="0"/>
                        <a:cs typeface="Arial" panose="020B0604020202020204" pitchFamily="34" charset="0"/>
                        <a:sym typeface="Arial"/>
                      </a:rPr>
                      <m:t>, </m:t>
                    </m:r>
                    <m:r>
                      <a:rPr lang="vi-VN" sz="4000" b="1" i="1" smtClean="0">
                        <a:solidFill>
                          <a:srgbClr val="FF0000"/>
                        </a:solidFill>
                        <a:latin typeface="Cambria Math" panose="02040503050406030204" pitchFamily="18" charset="0"/>
                        <a:cs typeface="Arial" panose="020B0604020202020204" pitchFamily="34" charset="0"/>
                        <a:sym typeface="Arial"/>
                      </a:rPr>
                      <m:t>𝑺𝑵</m:t>
                    </m:r>
                    <m:r>
                      <a:rPr lang="vi-VN" sz="4000" b="1" i="1" smtClean="0">
                        <a:solidFill>
                          <a:srgbClr val="FF0000"/>
                        </a:solidFill>
                        <a:latin typeface="Cambria Math" panose="02040503050406030204" pitchFamily="18" charset="0"/>
                        <a:cs typeface="Arial" panose="020B0604020202020204" pitchFamily="34" charset="0"/>
                        <a:sym typeface="Arial"/>
                      </a:rPr>
                      <m:t>, </m:t>
                    </m:r>
                    <m:r>
                      <a:rPr lang="vi-VN" sz="4000" b="1" i="1" smtClean="0">
                        <a:solidFill>
                          <a:srgbClr val="FF0000"/>
                        </a:solidFill>
                        <a:latin typeface="Cambria Math" panose="02040503050406030204" pitchFamily="18" charset="0"/>
                        <a:cs typeface="Arial" panose="020B0604020202020204" pitchFamily="34" charset="0"/>
                        <a:sym typeface="Arial"/>
                      </a:rPr>
                      <m:t>𝑺𝑷</m:t>
                    </m:r>
                    <m:r>
                      <a:rPr lang="vi-VN" sz="4000" b="1" i="1" smtClean="0">
                        <a:solidFill>
                          <a:srgbClr val="FF0000"/>
                        </a:solidFill>
                        <a:latin typeface="Cambria Math" panose="02040503050406030204" pitchFamily="18" charset="0"/>
                        <a:cs typeface="Arial" panose="020B0604020202020204" pitchFamily="34" charset="0"/>
                        <a:sym typeface="Arial"/>
                      </a:rPr>
                      <m:t>, </m:t>
                    </m:r>
                    <m:r>
                      <a:rPr lang="vi-VN" sz="4000" b="1" i="1" smtClean="0">
                        <a:solidFill>
                          <a:srgbClr val="FF0000"/>
                        </a:solidFill>
                        <a:latin typeface="Cambria Math" panose="02040503050406030204" pitchFamily="18" charset="0"/>
                        <a:cs typeface="Arial" panose="020B0604020202020204" pitchFamily="34" charset="0"/>
                        <a:sym typeface="Arial"/>
                      </a:rPr>
                      <m:t>𝑺𝑸</m:t>
                    </m:r>
                  </m:oMath>
                </a14:m>
                <a:r>
                  <a:rPr lang="vi-VN" sz="4000" dirty="0">
                    <a:solidFill>
                      <a:sysClr val="windowText" lastClr="000000"/>
                    </a:solidFill>
                    <a:latin typeface="Arial"/>
                    <a:cs typeface="Arial" panose="020B0604020202020204" pitchFamily="34" charset="0"/>
                    <a:sym typeface="Arial"/>
                  </a:rPr>
                  <a:t>.</a:t>
                </a:r>
              </a:p>
              <a:p>
                <a:pPr lvl="0" algn="just" defTabSz="1828800">
                  <a:lnSpc>
                    <a:spcPct val="150000"/>
                  </a:lnSpc>
                  <a:buClr>
                    <a:srgbClr val="2D1549"/>
                  </a:buClr>
                  <a:buSzPts val="1100"/>
                  <a:defRPr/>
                </a:pPr>
                <a:r>
                  <a:rPr lang="vi-VN" sz="4000" dirty="0">
                    <a:solidFill>
                      <a:sysClr val="windowText" lastClr="000000"/>
                    </a:solidFill>
                    <a:latin typeface="Arial"/>
                    <a:cs typeface="Arial" panose="020B0604020202020204" pitchFamily="34" charset="0"/>
                    <a:sym typeface="Arial"/>
                  </a:rPr>
                  <a:t>Các mặt bên: </a:t>
                </a:r>
                <a14:m>
                  <m:oMath xmlns:m="http://schemas.openxmlformats.org/officeDocument/2006/math">
                    <m:r>
                      <a:rPr lang="vi-VN" sz="4000" b="1" i="1" smtClean="0">
                        <a:solidFill>
                          <a:srgbClr val="FF0000"/>
                        </a:solidFill>
                        <a:latin typeface="Cambria Math" panose="02040503050406030204" pitchFamily="18" charset="0"/>
                        <a:cs typeface="Arial" panose="020B0604020202020204" pitchFamily="34" charset="0"/>
                        <a:sym typeface="Arial"/>
                      </a:rPr>
                      <m:t>𝑺𝑴𝑵</m:t>
                    </m:r>
                    <m:r>
                      <a:rPr lang="vi-VN" sz="4000" b="1" i="1" smtClean="0">
                        <a:solidFill>
                          <a:srgbClr val="FF0000"/>
                        </a:solidFill>
                        <a:latin typeface="Cambria Math" panose="02040503050406030204" pitchFamily="18" charset="0"/>
                        <a:cs typeface="Arial" panose="020B0604020202020204" pitchFamily="34" charset="0"/>
                        <a:sym typeface="Arial"/>
                      </a:rPr>
                      <m:t>, </m:t>
                    </m:r>
                    <m:r>
                      <a:rPr lang="vi-VN" sz="4000" b="1" i="1" smtClean="0">
                        <a:solidFill>
                          <a:srgbClr val="FF0000"/>
                        </a:solidFill>
                        <a:latin typeface="Cambria Math" panose="02040503050406030204" pitchFamily="18" charset="0"/>
                        <a:cs typeface="Arial" panose="020B0604020202020204" pitchFamily="34" charset="0"/>
                        <a:sym typeface="Arial"/>
                      </a:rPr>
                      <m:t>𝑺𝑵𝑷</m:t>
                    </m:r>
                    <m:r>
                      <a:rPr lang="vi-VN" sz="4000" b="1" i="1" smtClean="0">
                        <a:solidFill>
                          <a:srgbClr val="FF0000"/>
                        </a:solidFill>
                        <a:latin typeface="Cambria Math" panose="02040503050406030204" pitchFamily="18" charset="0"/>
                        <a:cs typeface="Arial" panose="020B0604020202020204" pitchFamily="34" charset="0"/>
                        <a:sym typeface="Arial"/>
                      </a:rPr>
                      <m:t>, </m:t>
                    </m:r>
                    <m:r>
                      <a:rPr lang="vi-VN" sz="4000" b="1" i="1" smtClean="0">
                        <a:solidFill>
                          <a:srgbClr val="FF0000"/>
                        </a:solidFill>
                        <a:latin typeface="Cambria Math" panose="02040503050406030204" pitchFamily="18" charset="0"/>
                        <a:cs typeface="Arial" panose="020B0604020202020204" pitchFamily="34" charset="0"/>
                        <a:sym typeface="Arial"/>
                      </a:rPr>
                      <m:t>𝑺𝑷𝑸</m:t>
                    </m:r>
                    <m:r>
                      <a:rPr lang="vi-VN" sz="4000" b="1" i="1" smtClean="0">
                        <a:solidFill>
                          <a:srgbClr val="FF0000"/>
                        </a:solidFill>
                        <a:latin typeface="Cambria Math" panose="02040503050406030204" pitchFamily="18" charset="0"/>
                        <a:cs typeface="Arial" panose="020B0604020202020204" pitchFamily="34" charset="0"/>
                        <a:sym typeface="Arial"/>
                      </a:rPr>
                      <m:t>, </m:t>
                    </m:r>
                    <m:r>
                      <a:rPr lang="vi-VN" sz="4000" b="1" i="1">
                        <a:solidFill>
                          <a:srgbClr val="FF0000"/>
                        </a:solidFill>
                        <a:latin typeface="Cambria Math" panose="02040503050406030204" pitchFamily="18" charset="0"/>
                        <a:cs typeface="Arial" panose="020B0604020202020204" pitchFamily="34" charset="0"/>
                        <a:sym typeface="Arial"/>
                      </a:rPr>
                      <m:t>𝑺𝑸𝑴</m:t>
                    </m:r>
                  </m:oMath>
                </a14:m>
                <a:r>
                  <a:rPr lang="vi-VN" sz="4000" dirty="0">
                    <a:solidFill>
                      <a:sysClr val="windowText" lastClr="000000"/>
                    </a:solidFill>
                    <a:latin typeface="Arial"/>
                    <a:cs typeface="Arial" panose="020B0604020202020204" pitchFamily="34" charset="0"/>
                    <a:sym typeface="Arial"/>
                  </a:rPr>
                  <a:t>.</a:t>
                </a:r>
              </a:p>
              <a:p>
                <a:pPr lvl="0" algn="just" defTabSz="1828800">
                  <a:lnSpc>
                    <a:spcPct val="150000"/>
                  </a:lnSpc>
                  <a:buClr>
                    <a:srgbClr val="2D1549"/>
                  </a:buClr>
                  <a:buSzPts val="1100"/>
                  <a:defRPr/>
                </a:pPr>
                <a:r>
                  <a:rPr lang="vi-VN" sz="4000" dirty="0">
                    <a:solidFill>
                      <a:sysClr val="windowText" lastClr="000000"/>
                    </a:solidFill>
                    <a:latin typeface="Arial"/>
                    <a:cs typeface="Arial" panose="020B0604020202020204" pitchFamily="34" charset="0"/>
                    <a:sym typeface="Arial"/>
                  </a:rPr>
                  <a:t>Mặt đáy: </a:t>
                </a:r>
                <a14:m>
                  <m:oMath xmlns:m="http://schemas.openxmlformats.org/officeDocument/2006/math">
                    <m:r>
                      <a:rPr lang="vi-VN" sz="4000" b="1" i="1" smtClean="0">
                        <a:solidFill>
                          <a:srgbClr val="FF0000"/>
                        </a:solidFill>
                        <a:latin typeface="Cambria Math" panose="02040503050406030204" pitchFamily="18" charset="0"/>
                        <a:cs typeface="Arial" panose="020B0604020202020204" pitchFamily="34" charset="0"/>
                        <a:sym typeface="Arial"/>
                      </a:rPr>
                      <m:t>𝑴𝑵𝑷𝑸</m:t>
                    </m:r>
                  </m:oMath>
                </a14:m>
                <a:r>
                  <a:rPr lang="vi-VN" sz="4000" dirty="0">
                    <a:solidFill>
                      <a:sysClr val="windowText" lastClr="000000"/>
                    </a:solidFill>
                    <a:latin typeface="Arial"/>
                    <a:cs typeface="Arial" panose="020B0604020202020204" pitchFamily="34" charset="0"/>
                    <a:sym typeface="Arial"/>
                  </a:rPr>
                  <a:t>.</a:t>
                </a:r>
              </a:p>
              <a:p>
                <a:pPr lvl="0" algn="just" defTabSz="1828800">
                  <a:lnSpc>
                    <a:spcPct val="150000"/>
                  </a:lnSpc>
                  <a:buClr>
                    <a:srgbClr val="2D1549"/>
                  </a:buClr>
                  <a:buSzPts val="1100"/>
                  <a:defRPr/>
                </a:pPr>
                <a:r>
                  <a:rPr lang="vi-VN" sz="4000" dirty="0">
                    <a:solidFill>
                      <a:sysClr val="windowText" lastClr="000000"/>
                    </a:solidFill>
                    <a:latin typeface="Arial"/>
                    <a:cs typeface="Arial" panose="020B0604020202020204" pitchFamily="34" charset="0"/>
                    <a:sym typeface="Arial"/>
                  </a:rPr>
                  <a:t>Đường cao: </a:t>
                </a:r>
                <a14:m>
                  <m:oMath xmlns:m="http://schemas.openxmlformats.org/officeDocument/2006/math">
                    <m:r>
                      <a:rPr lang="vi-VN" sz="4000" b="1" i="1" smtClean="0">
                        <a:solidFill>
                          <a:srgbClr val="FF0000"/>
                        </a:solidFill>
                        <a:latin typeface="Cambria Math" panose="02040503050406030204" pitchFamily="18" charset="0"/>
                        <a:cs typeface="Arial" panose="020B0604020202020204" pitchFamily="34" charset="0"/>
                        <a:sym typeface="Arial"/>
                      </a:rPr>
                      <m:t>𝑺𝑯</m:t>
                    </m:r>
                  </m:oMath>
                </a14:m>
                <a:r>
                  <a:rPr lang="vi-VN" sz="4000" dirty="0">
                    <a:solidFill>
                      <a:sysClr val="windowText" lastClr="000000"/>
                    </a:solidFill>
                    <a:latin typeface="Arial"/>
                    <a:cs typeface="Arial" panose="020B0604020202020204" pitchFamily="34" charset="0"/>
                    <a:sym typeface="Arial"/>
                  </a:rPr>
                  <a:t>.</a:t>
                </a:r>
              </a:p>
              <a:p>
                <a:pPr lvl="0" algn="just" defTabSz="1828800">
                  <a:lnSpc>
                    <a:spcPct val="150000"/>
                  </a:lnSpc>
                  <a:buClr>
                    <a:srgbClr val="2D1549"/>
                  </a:buClr>
                  <a:buSzPts val="1100"/>
                  <a:defRPr/>
                </a:pPr>
                <a:r>
                  <a:rPr lang="vi-VN" sz="4000" dirty="0">
                    <a:solidFill>
                      <a:sysClr val="windowText" lastClr="000000"/>
                    </a:solidFill>
                    <a:latin typeface="Arial"/>
                    <a:cs typeface="Arial" panose="020B0604020202020204" pitchFamily="34" charset="0"/>
                    <a:sym typeface="Arial"/>
                  </a:rPr>
                  <a:t>Một trung đoạn: </a:t>
                </a:r>
                <a14:m>
                  <m:oMath xmlns:m="http://schemas.openxmlformats.org/officeDocument/2006/math">
                    <m:r>
                      <a:rPr lang="vi-VN" sz="4000" b="1" i="1" smtClean="0">
                        <a:solidFill>
                          <a:srgbClr val="FF0000"/>
                        </a:solidFill>
                        <a:latin typeface="Cambria Math" panose="02040503050406030204" pitchFamily="18" charset="0"/>
                        <a:cs typeface="Arial" panose="020B0604020202020204" pitchFamily="34" charset="0"/>
                        <a:sym typeface="Arial"/>
                      </a:rPr>
                      <m:t>𝑺𝑰</m:t>
                    </m:r>
                  </m:oMath>
                </a14:m>
                <a:r>
                  <a:rPr lang="vi-VN" sz="4000" b="1" dirty="0">
                    <a:solidFill>
                      <a:srgbClr val="FF0000"/>
                    </a:solidFill>
                    <a:latin typeface="Arial"/>
                    <a:cs typeface="Arial" panose="020B0604020202020204" pitchFamily="34" charset="0"/>
                    <a:sym typeface="Arial"/>
                  </a:rPr>
                  <a:t>.</a:t>
                </a:r>
                <a:endParaRPr lang="vi-VN" sz="4000" b="1" dirty="0">
                  <a:solidFill>
                    <a:sysClr val="windowText" lastClr="000000"/>
                  </a:solidFill>
                  <a:latin typeface="Arial"/>
                  <a:cs typeface="Arial" panose="020B0604020202020204" pitchFamily="34" charset="0"/>
                  <a:sym typeface="Arial"/>
                </a:endParaRPr>
              </a:p>
            </p:txBody>
          </p:sp>
        </mc:Choice>
        <mc:Fallback>
          <p:sp>
            <p:nvSpPr>
              <p:cNvPr id="23" name="Rectangle 22"/>
              <p:cNvSpPr>
                <a:spLocks noRot="1" noChangeAspect="1" noMove="1" noResize="1" noEditPoints="1" noAdjustHandles="1" noChangeArrowheads="1" noChangeShapeType="1" noTextEdit="1"/>
              </p:cNvSpPr>
              <p:nvPr/>
            </p:nvSpPr>
            <p:spPr>
              <a:xfrm>
                <a:off x="1090488" y="3744987"/>
                <a:ext cx="8686373" cy="5632311"/>
              </a:xfrm>
              <a:prstGeom prst="rect">
                <a:avLst/>
              </a:prstGeom>
              <a:blipFill>
                <a:blip r:embed="rId5"/>
                <a:stretch>
                  <a:fillRect l="-2526" b="-1732"/>
                </a:stretch>
              </a:blipFill>
            </p:spPr>
            <p:txBody>
              <a:bodyPr/>
              <a:lstStyle/>
              <a:p>
                <a:r>
                  <a:rPr lang="vi-VN">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48800" y="2684741"/>
            <a:ext cx="8473976" cy="7157866"/>
          </a:xfrm>
          <a:prstGeom prst="rect">
            <a:avLst/>
          </a:prstGeom>
        </p:spPr>
      </p:pic>
      <p:pic>
        <p:nvPicPr>
          <p:cNvPr id="6" name="Picture 5"/>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8343566" y="9462749"/>
            <a:ext cx="1616644" cy="502956"/>
          </a:xfrm>
          <a:prstGeom prst="rect">
            <a:avLst/>
          </a:prstGeom>
        </p:spPr>
      </p:pic>
    </p:spTree>
    <p:extLst>
      <p:ext uri="{BB962C8B-B14F-4D97-AF65-F5344CB8AC3E}">
        <p14:creationId xmlns:p14="http://schemas.microsoft.com/office/powerpoint/2010/main" val="3883412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wipe(up)">
                                      <p:cBhvr>
                                        <p:cTn id="20" dur="500"/>
                                        <p:tgtEl>
                                          <p:spTgt spid="23">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up)">
                                      <p:cBhvr>
                                        <p:cTn id="24" dur="500"/>
                                        <p:tgtEl>
                                          <p:spTgt spid="23">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23">
                                            <p:txEl>
                                              <p:pRg st="2" end="2"/>
                                            </p:txEl>
                                          </p:spTgt>
                                        </p:tgtEl>
                                        <p:attrNameLst>
                                          <p:attrName>style.visibility</p:attrName>
                                        </p:attrNameLst>
                                      </p:cBhvr>
                                      <p:to>
                                        <p:strVal val="visible"/>
                                      </p:to>
                                    </p:set>
                                    <p:animEffect transition="in" filter="wipe(up)">
                                      <p:cBhvr>
                                        <p:cTn id="28" dur="500"/>
                                        <p:tgtEl>
                                          <p:spTgt spid="23">
                                            <p:txEl>
                                              <p:pRg st="2" end="2"/>
                                            </p:txEl>
                                          </p:spTgt>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23">
                                            <p:txEl>
                                              <p:pRg st="3" end="3"/>
                                            </p:txEl>
                                          </p:spTgt>
                                        </p:tgtEl>
                                        <p:attrNameLst>
                                          <p:attrName>style.visibility</p:attrName>
                                        </p:attrNameLst>
                                      </p:cBhvr>
                                      <p:to>
                                        <p:strVal val="visible"/>
                                      </p:to>
                                    </p:set>
                                    <p:animEffect transition="in" filter="wipe(up)">
                                      <p:cBhvr>
                                        <p:cTn id="32" dur="500"/>
                                        <p:tgtEl>
                                          <p:spTgt spid="23">
                                            <p:txEl>
                                              <p:pRg st="3" end="3"/>
                                            </p:txEl>
                                          </p:spTgt>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23">
                                            <p:txEl>
                                              <p:pRg st="4" end="4"/>
                                            </p:txEl>
                                          </p:spTgt>
                                        </p:tgtEl>
                                        <p:attrNameLst>
                                          <p:attrName>style.visibility</p:attrName>
                                        </p:attrNameLst>
                                      </p:cBhvr>
                                      <p:to>
                                        <p:strVal val="visible"/>
                                      </p:to>
                                    </p:set>
                                    <p:animEffect transition="in" filter="wipe(up)">
                                      <p:cBhvr>
                                        <p:cTn id="36" dur="500"/>
                                        <p:tgtEl>
                                          <p:spTgt spid="23">
                                            <p:txEl>
                                              <p:pRg st="4" end="4"/>
                                            </p:txEl>
                                          </p:spTgt>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Effect transition="in" filter="wipe(up)">
                                      <p:cBhvr>
                                        <p:cTn id="40"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Isosceles Triangle 58">
            <a:extLst>
              <a:ext uri="{FF2B5EF4-FFF2-40B4-BE49-F238E27FC236}">
                <a16:creationId xmlns:a16="http://schemas.microsoft.com/office/drawing/2014/main" id="{5C0AE2DC-D3B7-9784-F11A-B291D93DDCB6}"/>
              </a:ext>
            </a:extLst>
          </p:cNvPr>
          <p:cNvSpPr>
            <a:spLocks noGrp="1" noRot="1" noMove="1" noResize="1" noEditPoints="1" noAdjustHandles="1" noChangeArrowheads="1" noChangeShapeType="1"/>
          </p:cNvSpPr>
          <p:nvPr/>
        </p:nvSpPr>
        <p:spPr>
          <a:xfrm>
            <a:off x="12250311" y="2398594"/>
            <a:ext cx="3252630" cy="3800036"/>
          </a:xfrm>
          <a:prstGeom prst="triangle">
            <a:avLst>
              <a:gd name="adj" fmla="val 65009"/>
            </a:avLst>
          </a:prstGeom>
          <a:solidFill>
            <a:srgbClr val="FFE9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TextBox 8">
            <a:extLst>
              <a:ext uri="{FF2B5EF4-FFF2-40B4-BE49-F238E27FC236}">
                <a16:creationId xmlns:a16="http://schemas.microsoft.com/office/drawing/2014/main" id="{B80635CA-DE41-957E-9EBD-736A3997E348}"/>
              </a:ext>
            </a:extLst>
          </p:cNvPr>
          <p:cNvSpPr txBox="1">
            <a:spLocks noGrp="1" noRot="1" noMove="1" noResize="1" noEditPoints="1" noAdjustHandles="1" noChangeArrowheads="1" noChangeShapeType="1"/>
          </p:cNvSpPr>
          <p:nvPr/>
        </p:nvSpPr>
        <p:spPr>
          <a:xfrm>
            <a:off x="2706902" y="504494"/>
            <a:ext cx="8587853" cy="507831"/>
          </a:xfrm>
          <a:prstGeom prst="rect">
            <a:avLst/>
          </a:prstGeom>
          <a:solidFill>
            <a:schemeClr val="accent5">
              <a:lumMod val="20000"/>
              <a:lumOff val="80000"/>
            </a:schemeClr>
          </a:solidFill>
        </p:spPr>
        <p:txBody>
          <a:bodyPr wrap="square" rtlCol="0">
            <a:spAutoFit/>
          </a:bodyPr>
          <a:lstStyle/>
          <a:p>
            <a:r>
              <a:rPr lang="en-US" sz="2700" err="1">
                <a:latin typeface="Times New Roman" panose="02020603050405020304" pitchFamily="18" charset="0"/>
                <a:cs typeface="Times New Roman" panose="02020603050405020304" pitchFamily="18" charset="0"/>
              </a:rPr>
              <a:t>Cắt</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và</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gấp</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miếng</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bìa</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hình</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tứ</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giác</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đều</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theo</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hướng</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dẫn</a:t>
            </a:r>
            <a:r>
              <a:rPr lang="en-US" sz="2700">
                <a:latin typeface="Times New Roman" panose="02020603050405020304" pitchFamily="18" charset="0"/>
                <a:cs typeface="Times New Roman" panose="02020603050405020304" pitchFamily="18" charset="0"/>
              </a:rPr>
              <a:t> </a:t>
            </a:r>
            <a:r>
              <a:rPr lang="en-US" sz="2700" err="1">
                <a:latin typeface="Times New Roman" panose="02020603050405020304" pitchFamily="18" charset="0"/>
                <a:cs typeface="Times New Roman" panose="02020603050405020304" pitchFamily="18" charset="0"/>
              </a:rPr>
              <a:t>sau</a:t>
            </a:r>
            <a:r>
              <a:rPr lang="en-US" sz="2700">
                <a:latin typeface="Times New Roman" panose="020206030504050203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556AE8F9-6764-CCEA-39E1-C07A220EA367}"/>
              </a:ext>
            </a:extLst>
          </p:cNvPr>
          <p:cNvSpPr>
            <a:spLocks noGrp="1" noRot="1" noMove="1" noResize="1" noEditPoints="1" noAdjustHandles="1" noChangeArrowheads="1" noChangeShapeType="1"/>
          </p:cNvSpPr>
          <p:nvPr/>
        </p:nvSpPr>
        <p:spPr>
          <a:xfrm>
            <a:off x="3420094" y="3969077"/>
            <a:ext cx="2425175" cy="2425175"/>
          </a:xfrm>
          <a:prstGeom prst="rect">
            <a:avLst/>
          </a:prstGeom>
          <a:solidFill>
            <a:srgbClr val="FFCC00">
              <a:alpha val="44000"/>
            </a:srgbClr>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Isosceles Triangle 17">
            <a:extLst>
              <a:ext uri="{FF2B5EF4-FFF2-40B4-BE49-F238E27FC236}">
                <a16:creationId xmlns:a16="http://schemas.microsoft.com/office/drawing/2014/main" id="{F63A55A8-35EE-65D0-BE29-E3118A09C440}"/>
              </a:ext>
            </a:extLst>
          </p:cNvPr>
          <p:cNvSpPr>
            <a:spLocks noGrp="1" noRot="1" noMove="1" noResize="1" noEditPoints="1" noAdjustHandles="1" noChangeArrowheads="1" noChangeShapeType="1"/>
          </p:cNvSpPr>
          <p:nvPr/>
        </p:nvSpPr>
        <p:spPr>
          <a:xfrm rot="5400000">
            <a:off x="5958209" y="3887437"/>
            <a:ext cx="2425173" cy="2588462"/>
          </a:xfrm>
          <a:prstGeom prst="triangle">
            <a:avLst/>
          </a:prstGeom>
          <a:solidFill>
            <a:srgbClr val="FFE9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Isosceles Triangle 18">
            <a:extLst>
              <a:ext uri="{FF2B5EF4-FFF2-40B4-BE49-F238E27FC236}">
                <a16:creationId xmlns:a16="http://schemas.microsoft.com/office/drawing/2014/main" id="{B1A94ABD-4CDE-07A2-99B3-05DF081CCA9E}"/>
              </a:ext>
            </a:extLst>
          </p:cNvPr>
          <p:cNvSpPr>
            <a:spLocks noGrp="1" noRot="1" noMove="1" noResize="1" noEditPoints="1" noAdjustHandles="1" noChangeArrowheads="1" noChangeShapeType="1"/>
          </p:cNvSpPr>
          <p:nvPr/>
        </p:nvSpPr>
        <p:spPr>
          <a:xfrm>
            <a:off x="3412338" y="1324864"/>
            <a:ext cx="2425173" cy="2588462"/>
          </a:xfrm>
          <a:prstGeom prst="triangle">
            <a:avLst/>
          </a:prstGeom>
          <a:solidFill>
            <a:srgbClr val="FFE9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Isosceles Triangle 19">
            <a:extLst>
              <a:ext uri="{FF2B5EF4-FFF2-40B4-BE49-F238E27FC236}">
                <a16:creationId xmlns:a16="http://schemas.microsoft.com/office/drawing/2014/main" id="{D79B2E71-9975-0402-542A-92E54E3DF173}"/>
              </a:ext>
            </a:extLst>
          </p:cNvPr>
          <p:cNvSpPr>
            <a:spLocks noGrp="1" noRot="1" noMove="1" noResize="1" noEditPoints="1" noAdjustHandles="1" noChangeArrowheads="1" noChangeShapeType="1"/>
          </p:cNvSpPr>
          <p:nvPr/>
        </p:nvSpPr>
        <p:spPr>
          <a:xfrm rot="16200000">
            <a:off x="860368" y="3848793"/>
            <a:ext cx="2425178" cy="2588466"/>
          </a:xfrm>
          <a:prstGeom prst="triangle">
            <a:avLst/>
          </a:prstGeom>
          <a:solidFill>
            <a:srgbClr val="FFE9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Isosceles Triangle 20">
            <a:extLst>
              <a:ext uri="{FF2B5EF4-FFF2-40B4-BE49-F238E27FC236}">
                <a16:creationId xmlns:a16="http://schemas.microsoft.com/office/drawing/2014/main" id="{56563FB7-CA36-48CA-1F4F-2304ACE1F42F}"/>
              </a:ext>
            </a:extLst>
          </p:cNvPr>
          <p:cNvSpPr>
            <a:spLocks noGrp="1" noRot="1" noMove="1" noResize="1" noEditPoints="1" noAdjustHandles="1" noChangeArrowheads="1" noChangeShapeType="1"/>
          </p:cNvSpPr>
          <p:nvPr/>
        </p:nvSpPr>
        <p:spPr>
          <a:xfrm rot="10800000">
            <a:off x="3409940" y="6417917"/>
            <a:ext cx="2425173" cy="2588462"/>
          </a:xfrm>
          <a:prstGeom prst="triangle">
            <a:avLst/>
          </a:prstGeom>
          <a:solidFill>
            <a:srgbClr val="FFE9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Rounded Corners 11">
            <a:extLst>
              <a:ext uri="{FF2B5EF4-FFF2-40B4-BE49-F238E27FC236}">
                <a16:creationId xmlns:a16="http://schemas.microsoft.com/office/drawing/2014/main" id="{DFB2116B-975B-5F05-825D-FCB9BA9D8284}"/>
              </a:ext>
            </a:extLst>
          </p:cNvPr>
          <p:cNvSpPr>
            <a:spLocks noGrp="1" noRot="1" noMove="1" noResize="1" noEditPoints="1" noAdjustHandles="1" noChangeArrowheads="1" noChangeShapeType="1"/>
          </p:cNvSpPr>
          <p:nvPr/>
        </p:nvSpPr>
        <p:spPr>
          <a:xfrm>
            <a:off x="381308" y="390878"/>
            <a:ext cx="2325594" cy="720876"/>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700" b="1"/>
              <a:t>THỰC HÀNH</a:t>
            </a:r>
          </a:p>
        </p:txBody>
      </p:sp>
      <p:sp>
        <p:nvSpPr>
          <p:cNvPr id="22" name="Rectangle 21">
            <a:extLst>
              <a:ext uri="{FF2B5EF4-FFF2-40B4-BE49-F238E27FC236}">
                <a16:creationId xmlns:a16="http://schemas.microsoft.com/office/drawing/2014/main" id="{2413DAB9-731E-12EF-9BCB-87E6E4D097F3}"/>
              </a:ext>
            </a:extLst>
          </p:cNvPr>
          <p:cNvSpPr>
            <a:spLocks noGrp="1" noRot="1" noMove="1" noResize="1" noEditPoints="1" noAdjustHandles="1" noChangeArrowheads="1" noChangeShapeType="1"/>
          </p:cNvSpPr>
          <p:nvPr/>
        </p:nvSpPr>
        <p:spPr>
          <a:xfrm>
            <a:off x="5592796" y="3922583"/>
            <a:ext cx="265565" cy="3781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Rectangle 22">
            <a:extLst>
              <a:ext uri="{FF2B5EF4-FFF2-40B4-BE49-F238E27FC236}">
                <a16:creationId xmlns:a16="http://schemas.microsoft.com/office/drawing/2014/main" id="{D3C56C65-B220-B8B8-54B3-F75F8C0FFD92}"/>
              </a:ext>
            </a:extLst>
          </p:cNvPr>
          <p:cNvSpPr>
            <a:spLocks noGrp="1" noRot="1" noMove="1" noResize="1" noEditPoints="1" noAdjustHandles="1" noChangeArrowheads="1" noChangeShapeType="1"/>
          </p:cNvSpPr>
          <p:nvPr/>
        </p:nvSpPr>
        <p:spPr>
          <a:xfrm>
            <a:off x="3381032" y="3913325"/>
            <a:ext cx="265565" cy="3781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Rectangle 23">
            <a:extLst>
              <a:ext uri="{FF2B5EF4-FFF2-40B4-BE49-F238E27FC236}">
                <a16:creationId xmlns:a16="http://schemas.microsoft.com/office/drawing/2014/main" id="{8600C3EC-AB8A-9C3E-0785-3201D0DAB69E}"/>
              </a:ext>
            </a:extLst>
          </p:cNvPr>
          <p:cNvSpPr>
            <a:spLocks noGrp="1" noRot="1" noMove="1" noResize="1" noEditPoints="1" noAdjustHandles="1" noChangeArrowheads="1" noChangeShapeType="1"/>
          </p:cNvSpPr>
          <p:nvPr/>
        </p:nvSpPr>
        <p:spPr>
          <a:xfrm>
            <a:off x="5608610" y="6044637"/>
            <a:ext cx="265565" cy="3781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Rectangle 24">
            <a:extLst>
              <a:ext uri="{FF2B5EF4-FFF2-40B4-BE49-F238E27FC236}">
                <a16:creationId xmlns:a16="http://schemas.microsoft.com/office/drawing/2014/main" id="{BD19FB56-B014-7C46-1FA2-5B1E896984AC}"/>
              </a:ext>
            </a:extLst>
          </p:cNvPr>
          <p:cNvSpPr>
            <a:spLocks noGrp="1" noRot="1" noMove="1" noResize="1" noEditPoints="1" noAdjustHandles="1" noChangeArrowheads="1" noChangeShapeType="1"/>
          </p:cNvSpPr>
          <p:nvPr/>
        </p:nvSpPr>
        <p:spPr>
          <a:xfrm>
            <a:off x="3398497" y="6033170"/>
            <a:ext cx="265565" cy="3781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8" name="Freeform: Shape 37">
            <a:extLst>
              <a:ext uri="{FF2B5EF4-FFF2-40B4-BE49-F238E27FC236}">
                <a16:creationId xmlns:a16="http://schemas.microsoft.com/office/drawing/2014/main" id="{7F282E1F-9AA2-9CC2-9EC8-CD70651BA226}"/>
              </a:ext>
            </a:extLst>
          </p:cNvPr>
          <p:cNvSpPr>
            <a:spLocks noGrp="1" noRot="1" noMove="1" noResize="1" noEditPoints="1" noAdjustHandles="1" noChangeArrowheads="1" noChangeShapeType="1"/>
          </p:cNvSpPr>
          <p:nvPr/>
        </p:nvSpPr>
        <p:spPr>
          <a:xfrm>
            <a:off x="11504559" y="6161999"/>
            <a:ext cx="4140960" cy="2425175"/>
          </a:xfrm>
          <a:custGeom>
            <a:avLst/>
            <a:gdLst>
              <a:gd name="connsiteX0" fmla="*/ 676999 w 3223889"/>
              <a:gd name="connsiteY0" fmla="*/ 0 h 1616783"/>
              <a:gd name="connsiteX1" fmla="*/ 3223889 w 3223889"/>
              <a:gd name="connsiteY1" fmla="*/ 0 h 1616783"/>
              <a:gd name="connsiteX2" fmla="*/ 2588883 w 3223889"/>
              <a:gd name="connsiteY2" fmla="*/ 1616783 h 1616783"/>
              <a:gd name="connsiteX3" fmla="*/ 0 w 3223889"/>
              <a:gd name="connsiteY3" fmla="*/ 1616783 h 1616783"/>
              <a:gd name="connsiteX4" fmla="*/ 676999 w 3223889"/>
              <a:gd name="connsiteY4" fmla="*/ 0 h 1616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3889" h="1616783">
                <a:moveTo>
                  <a:pt x="676999" y="0"/>
                </a:moveTo>
                <a:lnTo>
                  <a:pt x="3223889" y="0"/>
                </a:lnTo>
                <a:lnTo>
                  <a:pt x="2588883" y="1616783"/>
                </a:lnTo>
                <a:lnTo>
                  <a:pt x="0" y="1616783"/>
                </a:lnTo>
                <a:lnTo>
                  <a:pt x="676999" y="0"/>
                </a:lnTo>
                <a:close/>
              </a:path>
            </a:pathLst>
          </a:custGeom>
          <a:solidFill>
            <a:srgbClr val="FFCC00">
              <a:alpha val="44000"/>
            </a:srgb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51" name="Freeform: Shape 50">
            <a:extLst>
              <a:ext uri="{FF2B5EF4-FFF2-40B4-BE49-F238E27FC236}">
                <a16:creationId xmlns:a16="http://schemas.microsoft.com/office/drawing/2014/main" id="{1363EA75-9558-0F0E-8A21-9C3DC952FE6E}"/>
              </a:ext>
            </a:extLst>
          </p:cNvPr>
          <p:cNvSpPr>
            <a:spLocks noGrp="1" noRot="1" noMove="1" noResize="1" noEditPoints="1" noAdjustHandles="1" noChangeArrowheads="1" noChangeShapeType="1"/>
          </p:cNvSpPr>
          <p:nvPr/>
        </p:nvSpPr>
        <p:spPr>
          <a:xfrm rot="17577391">
            <a:off x="8415563" y="3959652"/>
            <a:ext cx="4178991" cy="3889848"/>
          </a:xfrm>
          <a:custGeom>
            <a:avLst/>
            <a:gdLst>
              <a:gd name="connsiteX0" fmla="*/ 2785994 w 2785994"/>
              <a:gd name="connsiteY0" fmla="*/ 0 h 2593232"/>
              <a:gd name="connsiteX1" fmla="*/ 1779838 w 2785994"/>
              <a:gd name="connsiteY1" fmla="*/ 2593232 h 2593232"/>
              <a:gd name="connsiteX2" fmla="*/ 0 w 2785994"/>
              <a:gd name="connsiteY2" fmla="*/ 2593232 h 2593232"/>
              <a:gd name="connsiteX3" fmla="*/ 2785994 w 2785994"/>
              <a:gd name="connsiteY3" fmla="*/ 0 h 2593232"/>
            </a:gdLst>
            <a:ahLst/>
            <a:cxnLst>
              <a:cxn ang="0">
                <a:pos x="connsiteX0" y="connsiteY0"/>
              </a:cxn>
              <a:cxn ang="0">
                <a:pos x="connsiteX1" y="connsiteY1"/>
              </a:cxn>
              <a:cxn ang="0">
                <a:pos x="connsiteX2" y="connsiteY2"/>
              </a:cxn>
              <a:cxn ang="0">
                <a:pos x="connsiteX3" y="connsiteY3"/>
              </a:cxn>
            </a:cxnLst>
            <a:rect l="l" t="t" r="r" b="b"/>
            <a:pathLst>
              <a:path w="2785994" h="2593232">
                <a:moveTo>
                  <a:pt x="2785994" y="0"/>
                </a:moveTo>
                <a:lnTo>
                  <a:pt x="1779838" y="2593232"/>
                </a:lnTo>
                <a:lnTo>
                  <a:pt x="0" y="2593232"/>
                </a:lnTo>
                <a:lnTo>
                  <a:pt x="2785994" y="0"/>
                </a:lnTo>
                <a:close/>
              </a:path>
            </a:pathLst>
          </a:custGeom>
          <a:solidFill>
            <a:srgbClr val="FFE98F"/>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29" name="Isosceles Triangle 28">
            <a:extLst>
              <a:ext uri="{FF2B5EF4-FFF2-40B4-BE49-F238E27FC236}">
                <a16:creationId xmlns:a16="http://schemas.microsoft.com/office/drawing/2014/main" id="{1F859079-949E-0108-99AB-1FE6A3808DDA}"/>
              </a:ext>
            </a:extLst>
          </p:cNvPr>
          <p:cNvSpPr>
            <a:spLocks noGrp="1" noRot="1" noMove="1" noResize="1" noEditPoints="1" noAdjustHandles="1" noChangeArrowheads="1" noChangeShapeType="1"/>
          </p:cNvSpPr>
          <p:nvPr/>
        </p:nvSpPr>
        <p:spPr>
          <a:xfrm>
            <a:off x="11486238" y="3476156"/>
            <a:ext cx="3252630" cy="5111015"/>
          </a:xfrm>
          <a:prstGeom prst="triangle">
            <a:avLst/>
          </a:prstGeom>
          <a:solidFill>
            <a:srgbClr val="FFE9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6" name="Freeform: Shape 55">
            <a:extLst>
              <a:ext uri="{FF2B5EF4-FFF2-40B4-BE49-F238E27FC236}">
                <a16:creationId xmlns:a16="http://schemas.microsoft.com/office/drawing/2014/main" id="{6EBE3F55-984C-BFDC-B695-FDA4CE973849}"/>
              </a:ext>
            </a:extLst>
          </p:cNvPr>
          <p:cNvSpPr>
            <a:spLocks noGrp="1" noRot="1" noMove="1" noResize="1" noEditPoints="1" noAdjustHandles="1" noChangeArrowheads="1" noChangeShapeType="1"/>
          </p:cNvSpPr>
          <p:nvPr/>
        </p:nvSpPr>
        <p:spPr>
          <a:xfrm rot="17266400" flipV="1">
            <a:off x="13695923" y="6037466"/>
            <a:ext cx="4598864" cy="1126272"/>
          </a:xfrm>
          <a:custGeom>
            <a:avLst/>
            <a:gdLst>
              <a:gd name="connsiteX0" fmla="*/ 3125833 w 3125833"/>
              <a:gd name="connsiteY0" fmla="*/ 0 h 750848"/>
              <a:gd name="connsiteX1" fmla="*/ 0 w 3125833"/>
              <a:gd name="connsiteY1" fmla="*/ 750848 h 750848"/>
              <a:gd name="connsiteX2" fmla="*/ 1760866 w 3125833"/>
              <a:gd name="connsiteY2" fmla="*/ 750848 h 750848"/>
              <a:gd name="connsiteX3" fmla="*/ 3072621 w 3125833"/>
              <a:gd name="connsiteY3" fmla="*/ 35392 h 750848"/>
              <a:gd name="connsiteX4" fmla="*/ 3125833 w 3125833"/>
              <a:gd name="connsiteY4" fmla="*/ 0 h 750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833" h="750848">
                <a:moveTo>
                  <a:pt x="3125833" y="0"/>
                </a:moveTo>
                <a:lnTo>
                  <a:pt x="0" y="750848"/>
                </a:lnTo>
                <a:lnTo>
                  <a:pt x="1760866" y="750848"/>
                </a:lnTo>
                <a:lnTo>
                  <a:pt x="3072621" y="35392"/>
                </a:lnTo>
                <a:lnTo>
                  <a:pt x="3125833" y="0"/>
                </a:lnTo>
                <a:close/>
              </a:path>
            </a:pathLst>
          </a:custGeom>
          <a:solidFill>
            <a:srgbClr val="FFE98F"/>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60" name="Callout: Double Bent Line 59">
            <a:extLst>
              <a:ext uri="{FF2B5EF4-FFF2-40B4-BE49-F238E27FC236}">
                <a16:creationId xmlns:a16="http://schemas.microsoft.com/office/drawing/2014/main" id="{E6E0DCAE-B35D-65AA-4623-20879E06F4EC}"/>
              </a:ext>
            </a:extLst>
          </p:cNvPr>
          <p:cNvSpPr>
            <a:spLocks noGrp="1" noRot="1" noMove="1" noResize="1" noEditPoints="1" noAdjustHandles="1" noChangeArrowheads="1" noChangeShapeType="1"/>
          </p:cNvSpPr>
          <p:nvPr/>
        </p:nvSpPr>
        <p:spPr>
          <a:xfrm>
            <a:off x="6439547" y="1398743"/>
            <a:ext cx="8903775" cy="677180"/>
          </a:xfrm>
          <a:prstGeom prst="borderCallout3">
            <a:avLst>
              <a:gd name="adj1" fmla="val 99692"/>
              <a:gd name="adj2" fmla="val 26379"/>
              <a:gd name="adj3" fmla="val 168390"/>
              <a:gd name="adj4" fmla="val 29809"/>
              <a:gd name="adj5" fmla="val 176231"/>
              <a:gd name="adj6" fmla="val 30330"/>
              <a:gd name="adj7" fmla="val 347869"/>
              <a:gd name="adj8" fmla="val 61075"/>
            </a:avLst>
          </a:prstGeom>
          <a:solidFill>
            <a:schemeClr val="accent4">
              <a:lumMod val="20000"/>
              <a:lumOff val="80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700">
                <a:solidFill>
                  <a:schemeClr val="accent2">
                    <a:lumMod val="50000"/>
                  </a:schemeClr>
                </a:solidFill>
                <a:latin typeface="Times New Roman" panose="02020603050405020304" pitchFamily="18" charset="0"/>
                <a:cs typeface="Times New Roman" panose="02020603050405020304" pitchFamily="18" charset="0"/>
              </a:rPr>
              <a:t> </a:t>
            </a:r>
            <a:r>
              <a:rPr lang="en-US" sz="2700" err="1">
                <a:solidFill>
                  <a:schemeClr val="accent2">
                    <a:lumMod val="50000"/>
                  </a:schemeClr>
                </a:solidFill>
                <a:latin typeface="Times New Roman" panose="02020603050405020304" pitchFamily="18" charset="0"/>
                <a:cs typeface="Times New Roman" panose="02020603050405020304" pitchFamily="18" charset="0"/>
              </a:rPr>
              <a:t>Gấp</a:t>
            </a:r>
            <a:r>
              <a:rPr lang="en-US" sz="2700">
                <a:solidFill>
                  <a:schemeClr val="accent2">
                    <a:lumMod val="50000"/>
                  </a:schemeClr>
                </a:solidFill>
                <a:latin typeface="Times New Roman" panose="02020603050405020304" pitchFamily="18" charset="0"/>
                <a:cs typeface="Times New Roman" panose="02020603050405020304" pitchFamily="18" charset="0"/>
              </a:rPr>
              <a:t> </a:t>
            </a:r>
            <a:r>
              <a:rPr lang="en-US" sz="2700" err="1">
                <a:solidFill>
                  <a:schemeClr val="accent2">
                    <a:lumMod val="50000"/>
                  </a:schemeClr>
                </a:solidFill>
                <a:latin typeface="Times New Roman" panose="02020603050405020304" pitchFamily="18" charset="0"/>
                <a:cs typeface="Times New Roman" panose="02020603050405020304" pitchFamily="18" charset="0"/>
              </a:rPr>
              <a:t>theo</a:t>
            </a:r>
            <a:r>
              <a:rPr lang="en-US" sz="2700">
                <a:solidFill>
                  <a:schemeClr val="accent2">
                    <a:lumMod val="50000"/>
                  </a:schemeClr>
                </a:solidFill>
                <a:latin typeface="Times New Roman" panose="02020603050405020304" pitchFamily="18" charset="0"/>
                <a:cs typeface="Times New Roman" panose="02020603050405020304" pitchFamily="18" charset="0"/>
              </a:rPr>
              <a:t> </a:t>
            </a:r>
            <a:r>
              <a:rPr lang="en-US" sz="2700" err="1">
                <a:solidFill>
                  <a:schemeClr val="accent2">
                    <a:lumMod val="50000"/>
                  </a:schemeClr>
                </a:solidFill>
                <a:latin typeface="Times New Roman" panose="02020603050405020304" pitchFamily="18" charset="0"/>
                <a:cs typeface="Times New Roman" panose="02020603050405020304" pitchFamily="18" charset="0"/>
              </a:rPr>
              <a:t>các</a:t>
            </a:r>
            <a:r>
              <a:rPr lang="en-US" sz="2700">
                <a:solidFill>
                  <a:schemeClr val="accent2">
                    <a:lumMod val="50000"/>
                  </a:schemeClr>
                </a:solidFill>
                <a:latin typeface="Times New Roman" panose="02020603050405020304" pitchFamily="18" charset="0"/>
                <a:cs typeface="Times New Roman" panose="02020603050405020304" pitchFamily="18" charset="0"/>
              </a:rPr>
              <a:t> </a:t>
            </a:r>
            <a:r>
              <a:rPr lang="en-US" sz="2700" err="1">
                <a:solidFill>
                  <a:schemeClr val="accent2">
                    <a:lumMod val="50000"/>
                  </a:schemeClr>
                </a:solidFill>
                <a:latin typeface="Times New Roman" panose="02020603050405020304" pitchFamily="18" charset="0"/>
                <a:cs typeface="Times New Roman" panose="02020603050405020304" pitchFamily="18" charset="0"/>
              </a:rPr>
              <a:t>đường</a:t>
            </a:r>
            <a:r>
              <a:rPr lang="en-US" sz="2700">
                <a:solidFill>
                  <a:schemeClr val="accent2">
                    <a:lumMod val="50000"/>
                  </a:schemeClr>
                </a:solidFill>
                <a:latin typeface="Times New Roman" panose="02020603050405020304" pitchFamily="18" charset="0"/>
                <a:cs typeface="Times New Roman" panose="02020603050405020304" pitchFamily="18" charset="0"/>
              </a:rPr>
              <a:t> </a:t>
            </a:r>
            <a:r>
              <a:rPr lang="en-US" sz="2700" err="1">
                <a:solidFill>
                  <a:schemeClr val="accent2">
                    <a:lumMod val="50000"/>
                  </a:schemeClr>
                </a:solidFill>
                <a:latin typeface="Times New Roman" panose="02020603050405020304" pitchFamily="18" charset="0"/>
                <a:cs typeface="Times New Roman" panose="02020603050405020304" pitchFamily="18" charset="0"/>
              </a:rPr>
              <a:t>màu</a:t>
            </a:r>
            <a:r>
              <a:rPr lang="en-US" sz="2700">
                <a:solidFill>
                  <a:schemeClr val="accent2">
                    <a:lumMod val="50000"/>
                  </a:schemeClr>
                </a:solidFill>
                <a:latin typeface="Times New Roman" panose="02020603050405020304" pitchFamily="18" charset="0"/>
                <a:cs typeface="Times New Roman" panose="02020603050405020304" pitchFamily="18" charset="0"/>
              </a:rPr>
              <a:t> cam ta </a:t>
            </a:r>
            <a:r>
              <a:rPr lang="en-US" sz="2700" err="1">
                <a:solidFill>
                  <a:schemeClr val="accent2">
                    <a:lumMod val="50000"/>
                  </a:schemeClr>
                </a:solidFill>
                <a:latin typeface="Times New Roman" panose="02020603050405020304" pitchFamily="18" charset="0"/>
                <a:cs typeface="Times New Roman" panose="02020603050405020304" pitchFamily="18" charset="0"/>
              </a:rPr>
              <a:t>được</a:t>
            </a:r>
            <a:r>
              <a:rPr lang="en-US" sz="2700">
                <a:solidFill>
                  <a:schemeClr val="accent2">
                    <a:lumMod val="50000"/>
                  </a:schemeClr>
                </a:solidFill>
                <a:latin typeface="Times New Roman" panose="02020603050405020304" pitchFamily="18" charset="0"/>
                <a:cs typeface="Times New Roman" panose="02020603050405020304" pitchFamily="18" charset="0"/>
              </a:rPr>
              <a:t> </a:t>
            </a:r>
            <a:r>
              <a:rPr lang="en-US" sz="2700" err="1">
                <a:solidFill>
                  <a:schemeClr val="accent2">
                    <a:lumMod val="50000"/>
                  </a:schemeClr>
                </a:solidFill>
                <a:latin typeface="Times New Roman" panose="02020603050405020304" pitchFamily="18" charset="0"/>
                <a:cs typeface="Times New Roman" panose="02020603050405020304" pitchFamily="18" charset="0"/>
              </a:rPr>
              <a:t>hình</a:t>
            </a:r>
            <a:r>
              <a:rPr lang="en-US" sz="2700">
                <a:solidFill>
                  <a:schemeClr val="accent2">
                    <a:lumMod val="50000"/>
                  </a:schemeClr>
                </a:solidFill>
                <a:latin typeface="Times New Roman" panose="02020603050405020304" pitchFamily="18" charset="0"/>
                <a:cs typeface="Times New Roman" panose="02020603050405020304" pitchFamily="18" charset="0"/>
              </a:rPr>
              <a:t> </a:t>
            </a:r>
            <a:r>
              <a:rPr lang="en-US" sz="2700" err="1">
                <a:solidFill>
                  <a:schemeClr val="accent2">
                    <a:lumMod val="50000"/>
                  </a:schemeClr>
                </a:solidFill>
                <a:latin typeface="Times New Roman" panose="02020603050405020304" pitchFamily="18" charset="0"/>
                <a:cs typeface="Times New Roman" panose="02020603050405020304" pitchFamily="18" charset="0"/>
              </a:rPr>
              <a:t>chóp</a:t>
            </a:r>
            <a:r>
              <a:rPr lang="en-US" sz="2700">
                <a:solidFill>
                  <a:schemeClr val="accent2">
                    <a:lumMod val="50000"/>
                  </a:schemeClr>
                </a:solidFill>
                <a:latin typeface="Times New Roman" panose="02020603050405020304" pitchFamily="18" charset="0"/>
                <a:cs typeface="Times New Roman" panose="02020603050405020304" pitchFamily="18" charset="0"/>
              </a:rPr>
              <a:t> </a:t>
            </a:r>
            <a:r>
              <a:rPr lang="en-US" sz="2700" err="1">
                <a:solidFill>
                  <a:schemeClr val="accent2">
                    <a:lumMod val="50000"/>
                  </a:schemeClr>
                </a:solidFill>
                <a:latin typeface="Times New Roman" panose="02020603050405020304" pitchFamily="18" charset="0"/>
                <a:cs typeface="Times New Roman" panose="02020603050405020304" pitchFamily="18" charset="0"/>
              </a:rPr>
              <a:t>tứ</a:t>
            </a:r>
            <a:r>
              <a:rPr lang="en-US" sz="2700">
                <a:solidFill>
                  <a:schemeClr val="accent2">
                    <a:lumMod val="50000"/>
                  </a:schemeClr>
                </a:solidFill>
                <a:latin typeface="Times New Roman" panose="02020603050405020304" pitchFamily="18" charset="0"/>
                <a:cs typeface="Times New Roman" panose="02020603050405020304" pitchFamily="18" charset="0"/>
              </a:rPr>
              <a:t> </a:t>
            </a:r>
            <a:r>
              <a:rPr lang="en-US" sz="2700" err="1">
                <a:solidFill>
                  <a:schemeClr val="accent2">
                    <a:lumMod val="50000"/>
                  </a:schemeClr>
                </a:solidFill>
                <a:latin typeface="Times New Roman" panose="02020603050405020304" pitchFamily="18" charset="0"/>
                <a:cs typeface="Times New Roman" panose="02020603050405020304" pitchFamily="18" charset="0"/>
              </a:rPr>
              <a:t>giác</a:t>
            </a:r>
            <a:r>
              <a:rPr lang="en-US" sz="2700">
                <a:solidFill>
                  <a:schemeClr val="accent2">
                    <a:lumMod val="50000"/>
                  </a:schemeClr>
                </a:solidFill>
                <a:latin typeface="Times New Roman" panose="02020603050405020304" pitchFamily="18" charset="0"/>
                <a:cs typeface="Times New Roman" panose="02020603050405020304" pitchFamily="18" charset="0"/>
              </a:rPr>
              <a:t> </a:t>
            </a:r>
            <a:r>
              <a:rPr lang="en-US" sz="2700" err="1">
                <a:solidFill>
                  <a:schemeClr val="accent2">
                    <a:lumMod val="50000"/>
                  </a:schemeClr>
                </a:solidFill>
                <a:latin typeface="Times New Roman" panose="02020603050405020304" pitchFamily="18" charset="0"/>
                <a:cs typeface="Times New Roman" panose="02020603050405020304" pitchFamily="18" charset="0"/>
              </a:rPr>
              <a:t>đều</a:t>
            </a:r>
            <a:r>
              <a:rPr lang="en-US" sz="2700">
                <a:solidFill>
                  <a:schemeClr val="accent2">
                    <a:lumMod val="50000"/>
                  </a:schemeClr>
                </a:solidFill>
                <a:latin typeface="Times New Roman" panose="02020603050405020304" pitchFamily="18" charset="0"/>
                <a:cs typeface="Times New Roman" panose="02020603050405020304" pitchFamily="18" charset="0"/>
              </a:rPr>
              <a:t> </a:t>
            </a:r>
            <a:endParaRPr lang="en-US" sz="360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61" name="Callout: Double Bent Line 60">
            <a:extLst>
              <a:ext uri="{FF2B5EF4-FFF2-40B4-BE49-F238E27FC236}">
                <a16:creationId xmlns:a16="http://schemas.microsoft.com/office/drawing/2014/main" id="{2E499623-B24C-10DB-31E9-93DDB57B06C2}"/>
              </a:ext>
            </a:extLst>
          </p:cNvPr>
          <p:cNvSpPr>
            <a:spLocks noGrp="1" noRot="1" noMove="1" noResize="1" noEditPoints="1" noAdjustHandles="1" noChangeArrowheads="1" noChangeShapeType="1"/>
          </p:cNvSpPr>
          <p:nvPr/>
        </p:nvSpPr>
        <p:spPr>
          <a:xfrm>
            <a:off x="1544105" y="9073104"/>
            <a:ext cx="7266684" cy="737325"/>
          </a:xfrm>
          <a:prstGeom prst="borderCallout3">
            <a:avLst>
              <a:gd name="adj1" fmla="val 40401"/>
              <a:gd name="adj2" fmla="val 530"/>
              <a:gd name="adj3" fmla="val 18750"/>
              <a:gd name="adj4" fmla="val -16667"/>
              <a:gd name="adj5" fmla="val -103712"/>
              <a:gd name="adj6" fmla="val -17576"/>
              <a:gd name="adj7" fmla="val -365876"/>
              <a:gd name="adj8" fmla="val 20150"/>
            </a:avLst>
          </a:prstGeom>
          <a:solidFill>
            <a:schemeClr val="accent4">
              <a:lumMod val="20000"/>
              <a:lumOff val="80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err="1">
                <a:solidFill>
                  <a:schemeClr val="accent2">
                    <a:lumMod val="50000"/>
                  </a:schemeClr>
                </a:solidFill>
                <a:latin typeface="Times New Roman" panose="02020603050405020304" pitchFamily="18" charset="0"/>
                <a:cs typeface="Times New Roman" panose="02020603050405020304" pitchFamily="18" charset="0"/>
              </a:rPr>
              <a:t>Vẽ</a:t>
            </a:r>
            <a:r>
              <a:rPr lang="en-US" sz="3000">
                <a:solidFill>
                  <a:schemeClr val="accent2">
                    <a:lumMod val="50000"/>
                  </a:schemeClr>
                </a:solidFill>
                <a:latin typeface="Times New Roman" panose="02020603050405020304" pitchFamily="18" charset="0"/>
                <a:cs typeface="Times New Roman" panose="02020603050405020304" pitchFamily="18" charset="0"/>
              </a:rPr>
              <a:t> </a:t>
            </a:r>
            <a:r>
              <a:rPr lang="en-US" sz="3000" err="1">
                <a:solidFill>
                  <a:schemeClr val="accent2">
                    <a:lumMod val="50000"/>
                  </a:schemeClr>
                </a:solidFill>
                <a:latin typeface="Times New Roman" panose="02020603050405020304" pitchFamily="18" charset="0"/>
                <a:cs typeface="Times New Roman" panose="02020603050405020304" pitchFamily="18" charset="0"/>
              </a:rPr>
              <a:t>hình</a:t>
            </a:r>
            <a:r>
              <a:rPr lang="en-US" sz="3000">
                <a:solidFill>
                  <a:schemeClr val="accent2">
                    <a:lumMod val="50000"/>
                  </a:schemeClr>
                </a:solidFill>
                <a:latin typeface="Times New Roman" panose="02020603050405020304" pitchFamily="18" charset="0"/>
                <a:cs typeface="Times New Roman" panose="02020603050405020304" pitchFamily="18" charset="0"/>
              </a:rPr>
              <a:t> </a:t>
            </a:r>
            <a:r>
              <a:rPr lang="en-US" sz="3000" err="1">
                <a:solidFill>
                  <a:schemeClr val="accent2">
                    <a:lumMod val="50000"/>
                  </a:schemeClr>
                </a:solidFill>
                <a:latin typeface="Times New Roman" panose="02020603050405020304" pitchFamily="18" charset="0"/>
                <a:cs typeface="Times New Roman" panose="02020603050405020304" pitchFamily="18" charset="0"/>
              </a:rPr>
              <a:t>khai</a:t>
            </a:r>
            <a:r>
              <a:rPr lang="en-US" sz="3000">
                <a:solidFill>
                  <a:schemeClr val="accent2">
                    <a:lumMod val="50000"/>
                  </a:schemeClr>
                </a:solidFill>
                <a:latin typeface="Times New Roman" panose="02020603050405020304" pitchFamily="18" charset="0"/>
                <a:cs typeface="Times New Roman" panose="02020603050405020304" pitchFamily="18" charset="0"/>
              </a:rPr>
              <a:t> </a:t>
            </a:r>
            <a:r>
              <a:rPr lang="en-US" sz="3000" err="1">
                <a:solidFill>
                  <a:schemeClr val="accent2">
                    <a:lumMod val="50000"/>
                  </a:schemeClr>
                </a:solidFill>
                <a:latin typeface="Times New Roman" panose="02020603050405020304" pitchFamily="18" charset="0"/>
                <a:cs typeface="Times New Roman" panose="02020603050405020304" pitchFamily="18" charset="0"/>
              </a:rPr>
              <a:t>triển</a:t>
            </a:r>
            <a:r>
              <a:rPr lang="en-US" sz="3000">
                <a:solidFill>
                  <a:schemeClr val="accent2">
                    <a:lumMod val="50000"/>
                  </a:schemeClr>
                </a:solidFill>
                <a:latin typeface="Times New Roman" panose="02020603050405020304" pitchFamily="18" charset="0"/>
                <a:cs typeface="Times New Roman" panose="02020603050405020304" pitchFamily="18" charset="0"/>
              </a:rPr>
              <a:t> </a:t>
            </a:r>
            <a:r>
              <a:rPr lang="en-US" sz="3000" err="1">
                <a:solidFill>
                  <a:schemeClr val="accent2">
                    <a:lumMod val="50000"/>
                  </a:schemeClr>
                </a:solidFill>
                <a:latin typeface="Times New Roman" panose="02020603050405020304" pitchFamily="18" charset="0"/>
                <a:cs typeface="Times New Roman" panose="02020603050405020304" pitchFamily="18" charset="0"/>
              </a:rPr>
              <a:t>theo</a:t>
            </a:r>
            <a:r>
              <a:rPr lang="en-US" sz="3000">
                <a:solidFill>
                  <a:schemeClr val="accent2">
                    <a:lumMod val="50000"/>
                  </a:schemeClr>
                </a:solidFill>
                <a:latin typeface="Times New Roman" panose="02020603050405020304" pitchFamily="18" charset="0"/>
                <a:cs typeface="Times New Roman" panose="02020603050405020304" pitchFamily="18" charset="0"/>
              </a:rPr>
              <a:t> </a:t>
            </a:r>
            <a:r>
              <a:rPr lang="en-US" sz="3000" err="1">
                <a:solidFill>
                  <a:schemeClr val="accent2">
                    <a:lumMod val="50000"/>
                  </a:schemeClr>
                </a:solidFill>
                <a:latin typeface="Times New Roman" panose="02020603050405020304" pitchFamily="18" charset="0"/>
                <a:cs typeface="Times New Roman" panose="02020603050405020304" pitchFamily="18" charset="0"/>
              </a:rPr>
              <a:t>mẫu</a:t>
            </a:r>
            <a:r>
              <a:rPr lang="en-US" sz="3000">
                <a:solidFill>
                  <a:schemeClr val="accent2">
                    <a:lumMod val="50000"/>
                  </a:schemeClr>
                </a:solidFill>
                <a:latin typeface="Times New Roman" panose="02020603050405020304" pitchFamily="18" charset="0"/>
                <a:cs typeface="Times New Roman" panose="02020603050405020304" pitchFamily="18" charset="0"/>
              </a:rPr>
              <a:t> </a:t>
            </a:r>
            <a:r>
              <a:rPr lang="en-US" sz="3000" err="1">
                <a:solidFill>
                  <a:schemeClr val="accent2">
                    <a:lumMod val="50000"/>
                  </a:schemeClr>
                </a:solidFill>
                <a:latin typeface="Times New Roman" panose="02020603050405020304" pitchFamily="18" charset="0"/>
                <a:cs typeface="Times New Roman" panose="02020603050405020304" pitchFamily="18" charset="0"/>
              </a:rPr>
              <a:t>và</a:t>
            </a:r>
            <a:r>
              <a:rPr lang="en-US" sz="3000">
                <a:solidFill>
                  <a:schemeClr val="accent2">
                    <a:lumMod val="50000"/>
                  </a:schemeClr>
                </a:solidFill>
                <a:latin typeface="Times New Roman" panose="02020603050405020304" pitchFamily="18" charset="0"/>
                <a:cs typeface="Times New Roman" panose="02020603050405020304" pitchFamily="18" charset="0"/>
              </a:rPr>
              <a:t> </a:t>
            </a:r>
            <a:r>
              <a:rPr lang="en-US" sz="3000" err="1">
                <a:solidFill>
                  <a:schemeClr val="accent2">
                    <a:lumMod val="50000"/>
                  </a:schemeClr>
                </a:solidFill>
                <a:latin typeface="Times New Roman" panose="02020603050405020304" pitchFamily="18" charset="0"/>
                <a:cs typeface="Times New Roman" panose="02020603050405020304" pitchFamily="18" charset="0"/>
              </a:rPr>
              <a:t>cắt</a:t>
            </a:r>
            <a:r>
              <a:rPr lang="en-US" sz="3000">
                <a:solidFill>
                  <a:schemeClr val="accent2">
                    <a:lumMod val="50000"/>
                  </a:schemeClr>
                </a:solidFill>
                <a:latin typeface="Times New Roman" panose="02020603050405020304" pitchFamily="18" charset="0"/>
                <a:cs typeface="Times New Roman" panose="02020603050405020304" pitchFamily="18" charset="0"/>
              </a:rPr>
              <a:t> </a:t>
            </a:r>
            <a:r>
              <a:rPr lang="en-US" sz="3000" err="1">
                <a:solidFill>
                  <a:schemeClr val="accent2">
                    <a:lumMod val="50000"/>
                  </a:schemeClr>
                </a:solidFill>
                <a:latin typeface="Times New Roman" panose="02020603050405020304" pitchFamily="18" charset="0"/>
                <a:cs typeface="Times New Roman" panose="02020603050405020304" pitchFamily="18" charset="0"/>
              </a:rPr>
              <a:t>theo</a:t>
            </a:r>
            <a:r>
              <a:rPr lang="en-US" sz="3000">
                <a:solidFill>
                  <a:schemeClr val="accent2">
                    <a:lumMod val="50000"/>
                  </a:schemeClr>
                </a:solidFill>
                <a:latin typeface="Times New Roman" panose="02020603050405020304" pitchFamily="18" charset="0"/>
                <a:cs typeface="Times New Roman" panose="02020603050405020304" pitchFamily="18" charset="0"/>
              </a:rPr>
              <a:t> </a:t>
            </a:r>
            <a:r>
              <a:rPr lang="en-US" sz="3000" err="1">
                <a:solidFill>
                  <a:schemeClr val="accent2">
                    <a:lumMod val="50000"/>
                  </a:schemeClr>
                </a:solidFill>
                <a:latin typeface="Times New Roman" panose="02020603050405020304" pitchFamily="18" charset="0"/>
                <a:cs typeface="Times New Roman" panose="02020603050405020304" pitchFamily="18" charset="0"/>
              </a:rPr>
              <a:t>viền</a:t>
            </a:r>
            <a:r>
              <a:rPr lang="en-US" sz="3000">
                <a:solidFill>
                  <a:schemeClr val="accent2">
                    <a:lumMod val="50000"/>
                  </a:schemeClr>
                </a:solidFill>
                <a:latin typeface="Times New Roman" panose="02020603050405020304" pitchFamily="18" charset="0"/>
                <a:cs typeface="Times New Roman" panose="02020603050405020304" pitchFamily="18" charset="0"/>
              </a:rPr>
              <a:t> </a:t>
            </a:r>
          </a:p>
        </p:txBody>
      </p:sp>
      <p:sp>
        <p:nvSpPr>
          <p:cNvPr id="62" name="TextBox 61">
            <a:extLst>
              <a:ext uri="{FF2B5EF4-FFF2-40B4-BE49-F238E27FC236}">
                <a16:creationId xmlns:a16="http://schemas.microsoft.com/office/drawing/2014/main" id="{2F6B7E48-E200-07DD-0DA0-EC4467044523}"/>
              </a:ext>
            </a:extLst>
          </p:cNvPr>
          <p:cNvSpPr txBox="1">
            <a:spLocks noGrp="1" noRot="1" noMove="1" noResize="1" noEditPoints="1" noAdjustHandles="1" noChangeArrowheads="1" noChangeShapeType="1"/>
          </p:cNvSpPr>
          <p:nvPr/>
        </p:nvSpPr>
        <p:spPr>
          <a:xfrm>
            <a:off x="485506" y="6767302"/>
            <a:ext cx="1306063" cy="507831"/>
          </a:xfrm>
          <a:prstGeom prst="rect">
            <a:avLst/>
          </a:prstGeom>
          <a:noFill/>
        </p:spPr>
        <p:txBody>
          <a:bodyPr wrap="none" rtlCol="0">
            <a:spAutoFit/>
          </a:bodyPr>
          <a:lstStyle/>
          <a:p>
            <a:r>
              <a:rPr lang="en-US" sz="2700" b="1">
                <a:solidFill>
                  <a:srgbClr val="FF0000"/>
                </a:solidFill>
              </a:rPr>
              <a:t>BƯỚC 1</a:t>
            </a:r>
          </a:p>
        </p:txBody>
      </p:sp>
      <p:sp>
        <p:nvSpPr>
          <p:cNvPr id="63" name="TextBox 62">
            <a:extLst>
              <a:ext uri="{FF2B5EF4-FFF2-40B4-BE49-F238E27FC236}">
                <a16:creationId xmlns:a16="http://schemas.microsoft.com/office/drawing/2014/main" id="{D3836F19-7A8A-C136-1BE7-4B6F52CD23D4}"/>
              </a:ext>
            </a:extLst>
          </p:cNvPr>
          <p:cNvSpPr txBox="1">
            <a:spLocks noGrp="1" noRot="1" noMove="1" noResize="1" noEditPoints="1" noAdjustHandles="1" noChangeArrowheads="1" noChangeShapeType="1"/>
          </p:cNvSpPr>
          <p:nvPr/>
        </p:nvSpPr>
        <p:spPr>
          <a:xfrm>
            <a:off x="10706869" y="2603474"/>
            <a:ext cx="1306063" cy="507831"/>
          </a:xfrm>
          <a:prstGeom prst="rect">
            <a:avLst/>
          </a:prstGeom>
          <a:noFill/>
        </p:spPr>
        <p:txBody>
          <a:bodyPr wrap="none" rtlCol="0">
            <a:spAutoFit/>
          </a:bodyPr>
          <a:lstStyle/>
          <a:p>
            <a:r>
              <a:rPr lang="en-US" sz="2700" b="1">
                <a:solidFill>
                  <a:srgbClr val="FF0000"/>
                </a:solidFill>
              </a:rPr>
              <a:t>BƯỚC 2</a:t>
            </a:r>
          </a:p>
        </p:txBody>
      </p:sp>
      <p:pic>
        <p:nvPicPr>
          <p:cNvPr id="65" name="Picture 64" descr="A picture containing outdoor, flower, grass, plant&#10;&#10;Description automatically generated">
            <a:extLst>
              <a:ext uri="{FF2B5EF4-FFF2-40B4-BE49-F238E27FC236}">
                <a16:creationId xmlns:a16="http://schemas.microsoft.com/office/drawing/2014/main" id="{F3AB15CF-D091-5F56-DF2E-8DC23BBE385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5071643" y="7045500"/>
            <a:ext cx="3252630" cy="3252630"/>
          </a:xfrm>
          <a:prstGeom prst="rect">
            <a:avLst/>
          </a:prstGeom>
        </p:spPr>
      </p:pic>
      <p:pic>
        <p:nvPicPr>
          <p:cNvPr id="66" name="Picture 65" descr="A picture containing outdoor, flower, grass, plant&#10;&#10;Description automatically generated">
            <a:extLst>
              <a:ext uri="{FF2B5EF4-FFF2-40B4-BE49-F238E27FC236}">
                <a16:creationId xmlns:a16="http://schemas.microsoft.com/office/drawing/2014/main" id="{D66B242D-BFBD-BED7-4DB1-BA46E7936A0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89546"/>
          <a:stretch/>
        </p:blipFill>
        <p:spPr>
          <a:xfrm>
            <a:off x="11802738" y="9962033"/>
            <a:ext cx="3252630" cy="340019"/>
          </a:xfrm>
          <a:prstGeom prst="rect">
            <a:avLst/>
          </a:prstGeom>
        </p:spPr>
      </p:pic>
      <p:pic>
        <p:nvPicPr>
          <p:cNvPr id="67" name="Picture 66" descr="A picture containing outdoor, flower, grass, plant&#10;&#10;Description automatically generated">
            <a:extLst>
              <a:ext uri="{FF2B5EF4-FFF2-40B4-BE49-F238E27FC236}">
                <a16:creationId xmlns:a16="http://schemas.microsoft.com/office/drawing/2014/main" id="{4652ABF9-D1DF-FE93-D91B-62480183348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89546"/>
          <a:stretch/>
        </p:blipFill>
        <p:spPr>
          <a:xfrm>
            <a:off x="8878743" y="9964328"/>
            <a:ext cx="3252630" cy="340019"/>
          </a:xfrm>
          <a:prstGeom prst="rect">
            <a:avLst/>
          </a:prstGeom>
        </p:spPr>
      </p:pic>
      <p:pic>
        <p:nvPicPr>
          <p:cNvPr id="68" name="Picture 67" descr="A picture containing outdoor, flower, grass, plant&#10;&#10;Description automatically generated">
            <a:extLst>
              <a:ext uri="{FF2B5EF4-FFF2-40B4-BE49-F238E27FC236}">
                <a16:creationId xmlns:a16="http://schemas.microsoft.com/office/drawing/2014/main" id="{56F9A6B0-7C1E-0B43-E4D4-9C3FC8419CF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89546"/>
          <a:stretch/>
        </p:blipFill>
        <p:spPr>
          <a:xfrm>
            <a:off x="5954748" y="9966623"/>
            <a:ext cx="3252630" cy="340019"/>
          </a:xfrm>
          <a:prstGeom prst="rect">
            <a:avLst/>
          </a:prstGeom>
        </p:spPr>
      </p:pic>
      <p:pic>
        <p:nvPicPr>
          <p:cNvPr id="69" name="Picture 68" descr="A picture containing outdoor, flower, grass, plant&#10;&#10;Description automatically generated">
            <a:extLst>
              <a:ext uri="{FF2B5EF4-FFF2-40B4-BE49-F238E27FC236}">
                <a16:creationId xmlns:a16="http://schemas.microsoft.com/office/drawing/2014/main" id="{E6383FCE-03CE-40E7-A50F-AF22DD3B004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89546"/>
          <a:stretch/>
        </p:blipFill>
        <p:spPr>
          <a:xfrm>
            <a:off x="3030753" y="9968918"/>
            <a:ext cx="3252630" cy="340019"/>
          </a:xfrm>
          <a:prstGeom prst="rect">
            <a:avLst/>
          </a:prstGeom>
        </p:spPr>
      </p:pic>
      <p:pic>
        <p:nvPicPr>
          <p:cNvPr id="70" name="Picture 69" descr="A picture containing outdoor, flower, grass, plant&#10;&#10;Description automatically generated">
            <a:extLst>
              <a:ext uri="{FF2B5EF4-FFF2-40B4-BE49-F238E27FC236}">
                <a16:creationId xmlns:a16="http://schemas.microsoft.com/office/drawing/2014/main" id="{EC7118D7-23E6-12DE-70C5-BF52F9C24FB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89546"/>
          <a:stretch/>
        </p:blipFill>
        <p:spPr>
          <a:xfrm>
            <a:off x="106758" y="9971213"/>
            <a:ext cx="3252630" cy="340019"/>
          </a:xfrm>
          <a:prstGeom prst="rect">
            <a:avLst/>
          </a:prstGeom>
        </p:spPr>
      </p:pic>
    </p:spTree>
    <p:extLst>
      <p:ext uri="{BB962C8B-B14F-4D97-AF65-F5344CB8AC3E}">
        <p14:creationId xmlns:p14="http://schemas.microsoft.com/office/powerpoint/2010/main" val="577761445"/>
      </p:ext>
    </p:extLst>
  </p:cSld>
  <p:clrMapOvr>
    <a:masterClrMapping/>
  </p:clrMapOvr>
  <mc:AlternateContent xmlns:mc="http://schemas.openxmlformats.org/markup-compatibility/2006" xmlns:p14="http://schemas.microsoft.com/office/powerpoint/2010/main">
    <mc:Choice Requires="p14">
      <p:transition spd="slow" p14:dur="1500">
        <p14:window/>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out)">
                                      <p:cBhvr>
                                        <p:cTn id="17" dur="2000"/>
                                        <p:tgtEl>
                                          <p:spTgt spid="19"/>
                                        </p:tgtEl>
                                      </p:cBhvr>
                                    </p:animEffect>
                                  </p:childTnLst>
                                </p:cTn>
                              </p:par>
                              <p:par>
                                <p:cTn id="18" presetID="6" presetClass="entr" presetSubtype="32"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out)">
                                      <p:cBhvr>
                                        <p:cTn id="20" dur="2000"/>
                                        <p:tgtEl>
                                          <p:spTgt spid="18"/>
                                        </p:tgtEl>
                                      </p:cBhvr>
                                    </p:animEffect>
                                  </p:childTnLst>
                                </p:cTn>
                              </p:par>
                              <p:par>
                                <p:cTn id="21" presetID="6" presetClass="entr" presetSubtype="32"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out)">
                                      <p:cBhvr>
                                        <p:cTn id="23" dur="2000"/>
                                        <p:tgtEl>
                                          <p:spTgt spid="24"/>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out)">
                                      <p:cBhvr>
                                        <p:cTn id="26" dur="2000"/>
                                        <p:tgtEl>
                                          <p:spTgt spid="21"/>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2000"/>
                                        <p:tgtEl>
                                          <p:spTgt spid="2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2000"/>
                                        <p:tgtEl>
                                          <p:spTgt spid="22"/>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in)">
                                      <p:cBhvr>
                                        <p:cTn id="38" dur="2000"/>
                                        <p:tgtEl>
                                          <p:spTgt spid="23"/>
                                        </p:tgtEl>
                                      </p:cBhvr>
                                    </p:animEffect>
                                  </p:childTnLst>
                                </p:cTn>
                              </p:par>
                              <p:par>
                                <p:cTn id="39" presetID="6" presetClass="entr" presetSubtype="32"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ircle(out)">
                                      <p:cBhvr>
                                        <p:cTn id="41" dur="20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barn(inVertical)">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down)">
                                      <p:cBhvr>
                                        <p:cTn id="51" dur="500"/>
                                        <p:tgtEl>
                                          <p:spTgt spid="6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circle(in)">
                                      <p:cBhvr>
                                        <p:cTn id="56" dur="20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circle(in)">
                                      <p:cBhvr>
                                        <p:cTn id="61" dur="20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32"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circle(out)">
                                      <p:cBhvr>
                                        <p:cTn id="66" dur="2000"/>
                                        <p:tgtEl>
                                          <p:spTgt spid="51"/>
                                        </p:tgtEl>
                                      </p:cBhvr>
                                    </p:animEffect>
                                  </p:childTnLst>
                                </p:cTn>
                              </p:par>
                              <p:par>
                                <p:cTn id="67" presetID="6" presetClass="entr" presetSubtype="32"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circle(out)">
                                      <p:cBhvr>
                                        <p:cTn id="69" dur="2000"/>
                                        <p:tgtEl>
                                          <p:spTgt spid="29"/>
                                        </p:tgtEl>
                                      </p:cBhvr>
                                    </p:animEffect>
                                  </p:childTnLst>
                                </p:cTn>
                              </p:par>
                              <p:par>
                                <p:cTn id="70" presetID="6" presetClass="entr" presetSubtype="32"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circle(out)">
                                      <p:cBhvr>
                                        <p:cTn id="72" dur="2000"/>
                                        <p:tgtEl>
                                          <p:spTgt spid="38"/>
                                        </p:tgtEl>
                                      </p:cBhvr>
                                    </p:animEffect>
                                  </p:childTnLst>
                                </p:cTn>
                              </p:par>
                              <p:par>
                                <p:cTn id="73" presetID="6" presetClass="entr" presetSubtype="32"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circle(out)">
                                      <p:cBhvr>
                                        <p:cTn id="75" dur="2000"/>
                                        <p:tgtEl>
                                          <p:spTgt spid="56"/>
                                        </p:tgtEl>
                                      </p:cBhvr>
                                    </p:animEffect>
                                  </p:childTnLst>
                                </p:cTn>
                              </p:par>
                              <p:par>
                                <p:cTn id="76" presetID="6" presetClass="entr" presetSubtype="32"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circle(out)">
                                      <p:cBhvr>
                                        <p:cTn id="78"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9" grpId="0" animBg="1"/>
      <p:bldP spid="17" grpId="0" animBg="1"/>
      <p:bldP spid="18" grpId="0" animBg="1"/>
      <p:bldP spid="19" grpId="0" animBg="1"/>
      <p:bldP spid="20" grpId="0" animBg="1"/>
      <p:bldP spid="21" grpId="0" animBg="1"/>
      <p:bldP spid="12" grpId="0" animBg="1"/>
      <p:bldP spid="22" grpId="0" animBg="1"/>
      <p:bldP spid="23" grpId="0" animBg="1"/>
      <p:bldP spid="24" grpId="0" animBg="1"/>
      <p:bldP spid="25" grpId="0" animBg="1"/>
      <p:bldP spid="38" grpId="0" animBg="1"/>
      <p:bldP spid="51" grpId="0" animBg="1"/>
      <p:bldP spid="29" grpId="0" animBg="1"/>
      <p:bldP spid="56" grpId="0" animBg="1"/>
      <p:bldP spid="60" grpId="0" animBg="1"/>
      <p:bldP spid="61" grpId="0" animBg="1"/>
      <p:bldP spid="62" grpId="0"/>
      <p:bldP spid="6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2708</TotalTime>
  <Words>1807</Words>
  <Application>Microsoft Office PowerPoint</Application>
  <PresentationFormat>Custom</PresentationFormat>
  <Paragraphs>183</Paragraphs>
  <Slides>33</Slides>
  <Notes>13</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33</vt:i4>
      </vt:variant>
    </vt:vector>
  </HeadingPairs>
  <TitlesOfParts>
    <vt:vector size="49" baseType="lpstr">
      <vt:lpstr>Playfair Display</vt:lpstr>
      <vt:lpstr>Manrope</vt:lpstr>
      <vt:lpstr>Calibri Light</vt:lpstr>
      <vt:lpstr>Arial</vt:lpstr>
      <vt:lpstr>Calibri</vt:lpstr>
      <vt:lpstr>Red Hat Display</vt:lpstr>
      <vt:lpstr>Dotum</vt:lpstr>
      <vt:lpstr>DM Sans</vt:lpstr>
      <vt:lpstr>Times New Roman</vt:lpstr>
      <vt:lpstr>DM Sans SemiBold</vt:lpstr>
      <vt:lpstr>Lato</vt:lpstr>
      <vt:lpstr>Maven Pro</vt:lpstr>
      <vt:lpstr>Cambria Math</vt:lpstr>
      <vt:lpstr>Office Theme</vt:lpstr>
      <vt:lpstr>1_Geometry: Congruence and Similarity - Mathematics - 10th Grade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Hà Ngân</dc:creator>
  <cp:lastModifiedBy>Administrator</cp:lastModifiedBy>
  <cp:revision>41</cp:revision>
  <dcterms:created xsi:type="dcterms:W3CDTF">2006-08-16T00:00:00Z</dcterms:created>
  <dcterms:modified xsi:type="dcterms:W3CDTF">2026-04-10T08:53:54Z</dcterms:modified>
  <dc:identifier>DAF1cscCFCQ</dc:identifier>
</cp:coreProperties>
</file>