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sldIdLst>
    <p:sldId id="256" r:id="rId2"/>
    <p:sldId id="257" r:id="rId3"/>
    <p:sldId id="270" r:id="rId4"/>
    <p:sldId id="258" r:id="rId5"/>
    <p:sldId id="259" r:id="rId6"/>
    <p:sldId id="265" r:id="rId7"/>
    <p:sldId id="266" r:id="rId8"/>
    <p:sldId id="267" r:id="rId9"/>
    <p:sldId id="268" r:id="rId10"/>
  </p:sldIdLst>
  <p:sldSz cx="9144000" cy="6858000" type="screen4x3"/>
  <p:notesSz cx="6858000" cy="9144000"/>
  <p:defaultTextStyle>
    <a:defPPr>
      <a:defRPr lang="vi-VN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00CCFF"/>
    <a:srgbClr val="CC9900"/>
    <a:srgbClr val="3366FF"/>
    <a:srgbClr val="FF99FF"/>
    <a:srgbClr val="990099"/>
    <a:srgbClr val="FF33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71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hidden">
          <a:xfrm>
            <a:off x="228600" y="3200400"/>
            <a:ext cx="8763000" cy="1341438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kumimoji="1" lang="en-US"/>
          </a:p>
        </p:txBody>
      </p:sp>
      <p:pic>
        <p:nvPicPr>
          <p:cNvPr id="5" name="Picture 3" descr="D:\FRONTPAGE THEMES\NATURE\ANABNR2.PNG"/>
          <p:cNvPicPr>
            <a:picLocks noChangeAspect="1" noChangeArrowheads="1"/>
          </p:cNvPicPr>
          <p:nvPr/>
        </p:nvPicPr>
        <p:blipFill>
          <a:blip r:embed="rId2"/>
          <a:srcRect l="-900" t="-1314" r="-2" b="-36961"/>
          <a:stretch>
            <a:fillRect/>
          </a:stretch>
        </p:blipFill>
        <p:spPr bwMode="auto">
          <a:xfrm>
            <a:off x="533400" y="3200400"/>
            <a:ext cx="8458200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4"/>
          <p:cNvSpPr>
            <a:spLocks noChangeArrowheads="1"/>
          </p:cNvSpPr>
          <p:nvPr/>
        </p:nvSpPr>
        <p:spPr bwMode="hidden">
          <a:xfrm>
            <a:off x="795338" y="2895600"/>
            <a:ext cx="304800" cy="990600"/>
          </a:xfrm>
          <a:prstGeom prst="rect">
            <a:avLst/>
          </a:prstGeom>
          <a:solidFill>
            <a:schemeClr val="accent2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kumimoji="1" lang="en-US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143000" y="19812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2038350" y="4351338"/>
            <a:ext cx="6400800" cy="1371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A180D570-C46B-4E0E-A997-6F657658A1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29AD71-8121-490A-89A3-47699E657C81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838200"/>
            <a:ext cx="1943100" cy="53784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838200"/>
            <a:ext cx="5676900" cy="5378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A7AC17-C202-4D67-838E-344F5E520596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8D6FB9-F03D-4761-A963-18D2CED45446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3E9FB2-76B1-4C1C-A2C3-8A30F5511CE8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18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21018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8F1D37-53AC-47C2-BD85-DD24E298F5F5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65548-97F0-46E8-A5CE-1E7FCC8CCCC7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A44ACE-1D07-4D1F-9827-9924325406AC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B684B2-3841-48F4-AB2A-D5707F1BEC8B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3EE654-4BE1-4CFA-B94A-0C10D71ED122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44A48E-1DF6-4F87-94DD-D1C958784D9A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hidden">
          <a:xfrm>
            <a:off x="152400" y="0"/>
            <a:ext cx="1447800" cy="68580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kumimoji="1" lang="en-US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hidden">
          <a:xfrm>
            <a:off x="1676400" y="0"/>
            <a:ext cx="7467600" cy="12192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kumimoji="1" lang="en-US"/>
          </a:p>
        </p:txBody>
      </p:sp>
      <p:sp>
        <p:nvSpPr>
          <p:cNvPr id="1028" name="Rectangle 4" descr="Stationery"/>
          <p:cNvSpPr>
            <a:spLocks noChangeArrowheads="1"/>
          </p:cNvSpPr>
          <p:nvPr/>
        </p:nvSpPr>
        <p:spPr bwMode="auto">
          <a:xfrm>
            <a:off x="457200" y="0"/>
            <a:ext cx="1219200" cy="762000"/>
          </a:xfrm>
          <a:prstGeom prst="rect">
            <a:avLst/>
          </a:prstGeom>
          <a:blipFill dpi="0" rotWithShape="0">
            <a:blip r:embed="rId13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kumimoji="1" lang="en-US"/>
          </a:p>
        </p:txBody>
      </p:sp>
      <p:sp>
        <p:nvSpPr>
          <p:cNvPr id="1029" name="Rectangle 5" descr="Stationery"/>
          <p:cNvSpPr>
            <a:spLocks noChangeArrowheads="1"/>
          </p:cNvSpPr>
          <p:nvPr/>
        </p:nvSpPr>
        <p:spPr bwMode="auto">
          <a:xfrm>
            <a:off x="0" y="0"/>
            <a:ext cx="457200" cy="6858000"/>
          </a:xfrm>
          <a:prstGeom prst="rect">
            <a:avLst/>
          </a:prstGeom>
          <a:blipFill dpi="0" rotWithShape="0">
            <a:blip r:embed="rId13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kumimoji="1"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838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413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2"/>
                </a:solidFill>
                <a:latin typeface="Times New Roman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4135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2"/>
                </a:solidFill>
                <a:latin typeface="Times New Roman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1033" name="Picture 9" descr="C:\Wendy\anabnr2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1228725" y="0"/>
            <a:ext cx="7915275" cy="754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304800" y="457200"/>
            <a:ext cx="2514600" cy="304800"/>
          </a:xfrm>
          <a:prstGeom prst="rect">
            <a:avLst/>
          </a:prstGeom>
          <a:solidFill>
            <a:schemeClr val="accent2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kumimoji="1" lang="en-US"/>
          </a:p>
        </p:txBody>
      </p:sp>
      <p:sp>
        <p:nvSpPr>
          <p:cNvPr id="4097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29600" y="64135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2"/>
                </a:solidFill>
                <a:latin typeface="Times New Roman" charset="0"/>
                <a:cs typeface="Arial" charset="0"/>
              </a:defRPr>
            </a:lvl1pPr>
          </a:lstStyle>
          <a:p>
            <a:pPr>
              <a:defRPr/>
            </a:pPr>
            <a:fld id="{D03FE000-5BD9-4706-9047-975152C5CB07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210185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Clr>
          <a:srgbClr val="A50021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1027113" indent="-4556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0013" indent="-228600" algn="l" rtl="0" eaLnBrk="0" fontAlgn="base" hangingPunct="0">
        <a:spcBef>
          <a:spcPct val="20000"/>
        </a:spcBef>
        <a:spcAft>
          <a:spcPct val="0"/>
        </a:spcAft>
        <a:buClr>
          <a:srgbClr val="666699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712913" indent="-228600" algn="l" rtl="0" eaLnBrk="0" fontAlgn="base" hangingPunct="0">
        <a:spcBef>
          <a:spcPct val="20000"/>
        </a:spcBef>
        <a:spcAft>
          <a:spcPct val="0"/>
        </a:spcAft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wmf"/><Relationship Id="rId4" Type="http://schemas.openxmlformats.org/officeDocument/2006/relationships/audio" Target="../media/audio4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wmf"/><Relationship Id="rId5" Type="http://schemas.openxmlformats.org/officeDocument/2006/relationships/audio" Target="../media/audio5.wav"/><Relationship Id="rId4" Type="http://schemas.openxmlformats.org/officeDocument/2006/relationships/audio" Target="../media/audio3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wmf"/><Relationship Id="rId4" Type="http://schemas.openxmlformats.org/officeDocument/2006/relationships/audio" Target="../media/audio7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517525"/>
            <a:ext cx="8915400" cy="3749675"/>
          </a:xfrm>
        </p:spPr>
        <p:txBody>
          <a:bodyPr/>
          <a:lstStyle/>
          <a:p>
            <a:pPr algn="ctr" eaLnBrk="1" hangingPunct="1"/>
            <a:r>
              <a:rPr lang="en-US" sz="8000" b="1" smtClean="0">
                <a:solidFill>
                  <a:srgbClr val="FF0000"/>
                </a:solidFill>
                <a:latin typeface="Arial" charset="0"/>
              </a:rPr>
              <a:t>Tìm số </a:t>
            </a:r>
            <a:br>
              <a:rPr lang="en-US" sz="8000" b="1" smtClean="0">
                <a:solidFill>
                  <a:srgbClr val="FF0000"/>
                </a:solidFill>
                <a:latin typeface="Arial" charset="0"/>
              </a:rPr>
            </a:br>
            <a:r>
              <a:rPr lang="en-US" sz="8000" b="1" smtClean="0">
                <a:solidFill>
                  <a:srgbClr val="FF0000"/>
                </a:solidFill>
                <a:latin typeface="Arial" charset="0"/>
              </a:rPr>
              <a:t>trung bình cộng</a:t>
            </a:r>
            <a:endParaRPr lang="vi-VN" sz="8000" b="1" smtClean="0">
              <a:solidFill>
                <a:srgbClr val="FF0000"/>
              </a:solidFill>
              <a:latin typeface="Arial" charset="0"/>
            </a:endParaRPr>
          </a:p>
        </p:txBody>
      </p:sp>
    </p:spTree>
  </p:cSld>
  <p:clrMapOvr>
    <a:masterClrMapping/>
  </p:clrMapOvr>
  <p:transition>
    <p:push dir="r"/>
    <p:sndAc>
      <p:stSnd>
        <p:snd r:embed="rId2" name="The Microsoft Sound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990600"/>
            <a:ext cx="7900988" cy="549275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rgbClr val="FF0000"/>
                </a:solidFill>
                <a:latin typeface="Arial" charset="0"/>
              </a:rPr>
              <a:t>Tìm số trung bình cộng</a:t>
            </a:r>
          </a:p>
        </p:txBody>
      </p:sp>
      <p:pic>
        <p:nvPicPr>
          <p:cNvPr id="4099" name="Picture 24" descr="C:\Program Files\Common Files\Microsoft Shared\Clipart\cagcat50\pe01832_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7200" y="914400"/>
            <a:ext cx="609600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29" name="Text Box 25"/>
          <p:cNvSpPr txBox="1">
            <a:spLocks noChangeArrowheads="1"/>
          </p:cNvSpPr>
          <p:nvPr/>
        </p:nvSpPr>
        <p:spPr bwMode="auto">
          <a:xfrm>
            <a:off x="685800" y="1676400"/>
            <a:ext cx="7315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>
                <a:solidFill>
                  <a:srgbClr val="1109B7"/>
                </a:solidFill>
                <a:latin typeface="Arial" charset="0"/>
              </a:rPr>
              <a:t>Bài toán:</a:t>
            </a:r>
            <a:r>
              <a:rPr lang="en-US">
                <a:latin typeface="Arial" charset="0"/>
              </a:rPr>
              <a:t> </a:t>
            </a:r>
            <a:r>
              <a:rPr lang="en-US">
                <a:solidFill>
                  <a:srgbClr val="791179"/>
                </a:solidFill>
                <a:latin typeface="Arial" charset="0"/>
              </a:rPr>
              <a:t>Rót vào can thứ nhất 6l dầu, rót vào can thứ hai 4l dầu. Hỏi nếu số lít dầu đó được rót đều vào 2 can thì mỗi can có bao nhiêu lít dầu?</a:t>
            </a:r>
          </a:p>
        </p:txBody>
      </p:sp>
      <p:sp>
        <p:nvSpPr>
          <p:cNvPr id="4101" name="Text Box 37"/>
          <p:cNvSpPr txBox="1">
            <a:spLocks noChangeArrowheads="1"/>
          </p:cNvSpPr>
          <p:nvPr/>
        </p:nvSpPr>
        <p:spPr bwMode="auto">
          <a:xfrm>
            <a:off x="3352800" y="40386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grpSp>
        <p:nvGrpSpPr>
          <p:cNvPr id="2" name="Group 61"/>
          <p:cNvGrpSpPr>
            <a:grpSpLocks/>
          </p:cNvGrpSpPr>
          <p:nvPr/>
        </p:nvGrpSpPr>
        <p:grpSpPr bwMode="auto">
          <a:xfrm>
            <a:off x="5638800" y="5257800"/>
            <a:ext cx="3048000" cy="1600200"/>
            <a:chOff x="528" y="3312"/>
            <a:chExt cx="1920" cy="1008"/>
          </a:xfrm>
        </p:grpSpPr>
        <p:grpSp>
          <p:nvGrpSpPr>
            <p:cNvPr id="4160" name="Group 56"/>
            <p:cNvGrpSpPr>
              <a:grpSpLocks/>
            </p:cNvGrpSpPr>
            <p:nvPr/>
          </p:nvGrpSpPr>
          <p:grpSpPr bwMode="auto">
            <a:xfrm>
              <a:off x="1776" y="3312"/>
              <a:ext cx="672" cy="1008"/>
              <a:chOff x="624" y="3168"/>
              <a:chExt cx="672" cy="1008"/>
            </a:xfrm>
          </p:grpSpPr>
          <p:sp>
            <p:nvSpPr>
              <p:cNvPr id="4165" name="AutoShape 30"/>
              <p:cNvSpPr>
                <a:spLocks noChangeArrowheads="1"/>
              </p:cNvSpPr>
              <p:nvPr/>
            </p:nvSpPr>
            <p:spPr bwMode="auto">
              <a:xfrm>
                <a:off x="624" y="3552"/>
                <a:ext cx="672" cy="624"/>
              </a:xfrm>
              <a:prstGeom prst="can">
                <a:avLst>
                  <a:gd name="adj" fmla="val 25000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166" name="Text Box 33"/>
              <p:cNvSpPr txBox="1">
                <a:spLocks noChangeArrowheads="1"/>
              </p:cNvSpPr>
              <p:nvPr/>
            </p:nvSpPr>
            <p:spPr bwMode="auto">
              <a:xfrm>
                <a:off x="768" y="3792"/>
                <a:ext cx="336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latin typeface="Arial" charset="0"/>
                  </a:rPr>
                  <a:t>? l</a:t>
                </a:r>
              </a:p>
            </p:txBody>
          </p:sp>
          <p:sp>
            <p:nvSpPr>
              <p:cNvPr id="4167" name="AutoShape 35"/>
              <p:cNvSpPr>
                <a:spLocks noChangeArrowheads="1"/>
              </p:cNvSpPr>
              <p:nvPr/>
            </p:nvSpPr>
            <p:spPr bwMode="auto">
              <a:xfrm>
                <a:off x="624" y="3168"/>
                <a:ext cx="672" cy="1008"/>
              </a:xfrm>
              <a:prstGeom prst="can">
                <a:avLst>
                  <a:gd name="adj" fmla="val 3750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4161" name="Group 57"/>
            <p:cNvGrpSpPr>
              <a:grpSpLocks/>
            </p:cNvGrpSpPr>
            <p:nvPr/>
          </p:nvGrpSpPr>
          <p:grpSpPr bwMode="auto">
            <a:xfrm>
              <a:off x="528" y="3312"/>
              <a:ext cx="672" cy="1008"/>
              <a:chOff x="624" y="3168"/>
              <a:chExt cx="672" cy="1008"/>
            </a:xfrm>
          </p:grpSpPr>
          <p:sp>
            <p:nvSpPr>
              <p:cNvPr id="4162" name="AutoShape 58"/>
              <p:cNvSpPr>
                <a:spLocks noChangeArrowheads="1"/>
              </p:cNvSpPr>
              <p:nvPr/>
            </p:nvSpPr>
            <p:spPr bwMode="auto">
              <a:xfrm>
                <a:off x="624" y="3552"/>
                <a:ext cx="672" cy="624"/>
              </a:xfrm>
              <a:prstGeom prst="can">
                <a:avLst>
                  <a:gd name="adj" fmla="val 25000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163" name="Text Box 59"/>
              <p:cNvSpPr txBox="1">
                <a:spLocks noChangeArrowheads="1"/>
              </p:cNvSpPr>
              <p:nvPr/>
            </p:nvSpPr>
            <p:spPr bwMode="auto">
              <a:xfrm>
                <a:off x="768" y="3792"/>
                <a:ext cx="336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latin typeface="Arial" charset="0"/>
                  </a:rPr>
                  <a:t>? l</a:t>
                </a:r>
              </a:p>
            </p:txBody>
          </p:sp>
          <p:sp>
            <p:nvSpPr>
              <p:cNvPr id="4164" name="AutoShape 60"/>
              <p:cNvSpPr>
                <a:spLocks noChangeArrowheads="1"/>
              </p:cNvSpPr>
              <p:nvPr/>
            </p:nvSpPr>
            <p:spPr bwMode="auto">
              <a:xfrm>
                <a:off x="624" y="3168"/>
                <a:ext cx="672" cy="1008"/>
              </a:xfrm>
              <a:prstGeom prst="can">
                <a:avLst>
                  <a:gd name="adj" fmla="val 3750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</p:grpSp>
      <p:grpSp>
        <p:nvGrpSpPr>
          <p:cNvPr id="5" name="Group 151"/>
          <p:cNvGrpSpPr>
            <a:grpSpLocks/>
          </p:cNvGrpSpPr>
          <p:nvPr/>
        </p:nvGrpSpPr>
        <p:grpSpPr bwMode="auto">
          <a:xfrm>
            <a:off x="5638800" y="2895600"/>
            <a:ext cx="3048000" cy="2209800"/>
            <a:chOff x="3552" y="1824"/>
            <a:chExt cx="1920" cy="1392"/>
          </a:xfrm>
        </p:grpSpPr>
        <p:grpSp>
          <p:nvGrpSpPr>
            <p:cNvPr id="4151" name="Group 45"/>
            <p:cNvGrpSpPr>
              <a:grpSpLocks/>
            </p:cNvGrpSpPr>
            <p:nvPr/>
          </p:nvGrpSpPr>
          <p:grpSpPr bwMode="auto">
            <a:xfrm>
              <a:off x="3552" y="1824"/>
              <a:ext cx="1920" cy="1008"/>
              <a:chOff x="624" y="1920"/>
              <a:chExt cx="1920" cy="1008"/>
            </a:xfrm>
          </p:grpSpPr>
          <p:sp>
            <p:nvSpPr>
              <p:cNvPr id="4153" name="AutoShape 46"/>
              <p:cNvSpPr>
                <a:spLocks noChangeArrowheads="1"/>
              </p:cNvSpPr>
              <p:nvPr/>
            </p:nvSpPr>
            <p:spPr bwMode="auto">
              <a:xfrm>
                <a:off x="1872" y="1920"/>
                <a:ext cx="672" cy="1008"/>
              </a:xfrm>
              <a:prstGeom prst="can">
                <a:avLst>
                  <a:gd name="adj" fmla="val 37500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154" name="AutoShape 47"/>
              <p:cNvSpPr>
                <a:spLocks noChangeArrowheads="1"/>
              </p:cNvSpPr>
              <p:nvPr/>
            </p:nvSpPr>
            <p:spPr bwMode="auto">
              <a:xfrm>
                <a:off x="1872" y="2160"/>
                <a:ext cx="672" cy="768"/>
              </a:xfrm>
              <a:prstGeom prst="can">
                <a:avLst>
                  <a:gd name="adj" fmla="val 28571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grpSp>
            <p:nvGrpSpPr>
              <p:cNvPr id="4155" name="Group 48"/>
              <p:cNvGrpSpPr>
                <a:grpSpLocks/>
              </p:cNvGrpSpPr>
              <p:nvPr/>
            </p:nvGrpSpPr>
            <p:grpSpPr bwMode="auto">
              <a:xfrm>
                <a:off x="624" y="1920"/>
                <a:ext cx="672" cy="1008"/>
                <a:chOff x="624" y="1920"/>
                <a:chExt cx="672" cy="1008"/>
              </a:xfrm>
            </p:grpSpPr>
            <p:sp>
              <p:nvSpPr>
                <p:cNvPr id="4157" name="AutoShape 49"/>
                <p:cNvSpPr>
                  <a:spLocks noChangeArrowheads="1"/>
                </p:cNvSpPr>
                <p:nvPr/>
              </p:nvSpPr>
              <p:spPr bwMode="auto">
                <a:xfrm>
                  <a:off x="624" y="2448"/>
                  <a:ext cx="672" cy="480"/>
                </a:xfrm>
                <a:prstGeom prst="can">
                  <a:avLst>
                    <a:gd name="adj" fmla="val 25000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4158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768" y="2544"/>
                  <a:ext cx="336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>
                      <a:latin typeface="Arial" charset="0"/>
                    </a:rPr>
                    <a:t>4 l</a:t>
                  </a:r>
                </a:p>
              </p:txBody>
            </p:sp>
            <p:sp>
              <p:nvSpPr>
                <p:cNvPr id="4159" name="AutoShape 51"/>
                <p:cNvSpPr>
                  <a:spLocks noChangeArrowheads="1"/>
                </p:cNvSpPr>
                <p:nvPr/>
              </p:nvSpPr>
              <p:spPr bwMode="auto">
                <a:xfrm>
                  <a:off x="624" y="1920"/>
                  <a:ext cx="672" cy="1008"/>
                </a:xfrm>
                <a:prstGeom prst="can">
                  <a:avLst>
                    <a:gd name="adj" fmla="val 37500"/>
                  </a:avLst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</p:grpSp>
          <p:sp>
            <p:nvSpPr>
              <p:cNvPr id="4156" name="Text Box 52"/>
              <p:cNvSpPr txBox="1">
                <a:spLocks noChangeArrowheads="1"/>
              </p:cNvSpPr>
              <p:nvPr/>
            </p:nvSpPr>
            <p:spPr bwMode="auto">
              <a:xfrm>
                <a:off x="2064" y="2496"/>
                <a:ext cx="384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latin typeface="Arial" charset="0"/>
                  </a:rPr>
                  <a:t>6 l</a:t>
                </a:r>
              </a:p>
            </p:txBody>
          </p:sp>
        </p:grpSp>
        <p:sp>
          <p:nvSpPr>
            <p:cNvPr id="4152" name="AutoShape 63"/>
            <p:cNvSpPr>
              <a:spLocks/>
            </p:cNvSpPr>
            <p:nvPr/>
          </p:nvSpPr>
          <p:spPr bwMode="auto">
            <a:xfrm rot="-5439595">
              <a:off x="4320" y="2352"/>
              <a:ext cx="336" cy="1392"/>
            </a:xfrm>
            <a:prstGeom prst="leftBrace">
              <a:avLst>
                <a:gd name="adj1" fmla="val 34524"/>
                <a:gd name="adj2" fmla="val 51722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1570" name="Text Box 66"/>
          <p:cNvSpPr txBox="1">
            <a:spLocks noChangeArrowheads="1"/>
          </p:cNvSpPr>
          <p:nvPr/>
        </p:nvSpPr>
        <p:spPr bwMode="auto">
          <a:xfrm>
            <a:off x="762000" y="3352800"/>
            <a:ext cx="44196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u="sng">
                <a:solidFill>
                  <a:srgbClr val="1109B7"/>
                </a:solidFill>
                <a:latin typeface="Arial" charset="0"/>
              </a:rPr>
              <a:t>Tóm tắt:</a:t>
            </a:r>
          </a:p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grpSp>
        <p:nvGrpSpPr>
          <p:cNvPr id="8" name="Group 146"/>
          <p:cNvGrpSpPr>
            <a:grpSpLocks/>
          </p:cNvGrpSpPr>
          <p:nvPr/>
        </p:nvGrpSpPr>
        <p:grpSpPr bwMode="auto">
          <a:xfrm>
            <a:off x="3124200" y="4038600"/>
            <a:ext cx="1371600" cy="838200"/>
            <a:chOff x="1968" y="2544"/>
            <a:chExt cx="864" cy="528"/>
          </a:xfrm>
        </p:grpSpPr>
        <p:grpSp>
          <p:nvGrpSpPr>
            <p:cNvPr id="4142" name="Group 112"/>
            <p:cNvGrpSpPr>
              <a:grpSpLocks/>
            </p:cNvGrpSpPr>
            <p:nvPr/>
          </p:nvGrpSpPr>
          <p:grpSpPr bwMode="auto">
            <a:xfrm>
              <a:off x="1968" y="2544"/>
              <a:ext cx="768" cy="0"/>
              <a:chOff x="3792" y="2304"/>
              <a:chExt cx="768" cy="0"/>
            </a:xfrm>
          </p:grpSpPr>
          <p:grpSp>
            <p:nvGrpSpPr>
              <p:cNvPr id="4145" name="Group 103"/>
              <p:cNvGrpSpPr>
                <a:grpSpLocks/>
              </p:cNvGrpSpPr>
              <p:nvPr/>
            </p:nvGrpSpPr>
            <p:grpSpPr bwMode="auto">
              <a:xfrm>
                <a:off x="3792" y="2304"/>
                <a:ext cx="384" cy="0"/>
                <a:chOff x="2640" y="2304"/>
                <a:chExt cx="384" cy="0"/>
              </a:xfrm>
            </p:grpSpPr>
            <p:sp>
              <p:nvSpPr>
                <p:cNvPr id="4149" name="Line 104"/>
                <p:cNvSpPr>
                  <a:spLocks noChangeShapeType="1"/>
                </p:cNvSpPr>
                <p:nvPr/>
              </p:nvSpPr>
              <p:spPr bwMode="auto">
                <a:xfrm>
                  <a:off x="2640" y="2304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rgbClr val="791179"/>
                  </a:solidFill>
                  <a:miter lim="800000"/>
                  <a:headEnd type="oval" w="med" len="med"/>
                  <a:tailEnd type="oval" w="med" len="med"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150" name="Line 105"/>
                <p:cNvSpPr>
                  <a:spLocks noChangeShapeType="1"/>
                </p:cNvSpPr>
                <p:nvPr/>
              </p:nvSpPr>
              <p:spPr bwMode="auto">
                <a:xfrm>
                  <a:off x="2832" y="2304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rgbClr val="791179"/>
                  </a:solidFill>
                  <a:miter lim="800000"/>
                  <a:headEnd type="oval" w="med" len="med"/>
                  <a:tailEnd type="oval" w="med" len="med"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4146" name="Group 109"/>
              <p:cNvGrpSpPr>
                <a:grpSpLocks/>
              </p:cNvGrpSpPr>
              <p:nvPr/>
            </p:nvGrpSpPr>
            <p:grpSpPr bwMode="auto">
              <a:xfrm>
                <a:off x="4176" y="2304"/>
                <a:ext cx="384" cy="0"/>
                <a:chOff x="2640" y="2304"/>
                <a:chExt cx="384" cy="0"/>
              </a:xfrm>
            </p:grpSpPr>
            <p:sp>
              <p:nvSpPr>
                <p:cNvPr id="4147" name="Line 110"/>
                <p:cNvSpPr>
                  <a:spLocks noChangeShapeType="1"/>
                </p:cNvSpPr>
                <p:nvPr/>
              </p:nvSpPr>
              <p:spPr bwMode="auto">
                <a:xfrm>
                  <a:off x="2640" y="2304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rgbClr val="791179"/>
                  </a:solidFill>
                  <a:miter lim="800000"/>
                  <a:headEnd type="oval" w="med" len="med"/>
                  <a:tailEnd type="oval" w="med" len="med"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148" name="Line 111"/>
                <p:cNvSpPr>
                  <a:spLocks noChangeShapeType="1"/>
                </p:cNvSpPr>
                <p:nvPr/>
              </p:nvSpPr>
              <p:spPr bwMode="auto">
                <a:xfrm>
                  <a:off x="2832" y="2304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rgbClr val="791179"/>
                  </a:solidFill>
                  <a:miter lim="800000"/>
                  <a:headEnd type="oval" w="med" len="med"/>
                  <a:tailEnd type="oval" w="med" len="med"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</p:grpSp>
        <p:sp>
          <p:nvSpPr>
            <p:cNvPr id="4143" name="AutoShape 114"/>
            <p:cNvSpPr>
              <a:spLocks/>
            </p:cNvSpPr>
            <p:nvPr/>
          </p:nvSpPr>
          <p:spPr bwMode="auto">
            <a:xfrm rot="5353883">
              <a:off x="2256" y="2256"/>
              <a:ext cx="192" cy="768"/>
            </a:xfrm>
            <a:prstGeom prst="rightBrace">
              <a:avLst>
                <a:gd name="adj1" fmla="val 33333"/>
                <a:gd name="adj2" fmla="val 50000"/>
              </a:avLst>
            </a:prstGeom>
            <a:noFill/>
            <a:ln w="9525">
              <a:solidFill>
                <a:srgbClr val="79117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4144" name="Text Box 116"/>
            <p:cNvSpPr txBox="1">
              <a:spLocks noChangeArrowheads="1"/>
            </p:cNvSpPr>
            <p:nvPr/>
          </p:nvSpPr>
          <p:spPr bwMode="auto">
            <a:xfrm>
              <a:off x="2256" y="2784"/>
              <a:ext cx="5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791179"/>
                  </a:solidFill>
                  <a:latin typeface="Arial" charset="0"/>
                </a:rPr>
                <a:t>4 l</a:t>
              </a:r>
            </a:p>
          </p:txBody>
        </p:sp>
      </p:grpSp>
      <p:grpSp>
        <p:nvGrpSpPr>
          <p:cNvPr id="12" name="Group 145"/>
          <p:cNvGrpSpPr>
            <a:grpSpLocks/>
          </p:cNvGrpSpPr>
          <p:nvPr/>
        </p:nvGrpSpPr>
        <p:grpSpPr bwMode="auto">
          <a:xfrm>
            <a:off x="1295400" y="4038600"/>
            <a:ext cx="1828800" cy="914400"/>
            <a:chOff x="816" y="2544"/>
            <a:chExt cx="1152" cy="576"/>
          </a:xfrm>
        </p:grpSpPr>
        <p:sp>
          <p:nvSpPr>
            <p:cNvPr id="4130" name="AutoShape 113"/>
            <p:cNvSpPr>
              <a:spLocks/>
            </p:cNvSpPr>
            <p:nvPr/>
          </p:nvSpPr>
          <p:spPr bwMode="auto">
            <a:xfrm rot="5395779">
              <a:off x="1248" y="2112"/>
              <a:ext cx="288" cy="1152"/>
            </a:xfrm>
            <a:prstGeom prst="rightBrace">
              <a:avLst>
                <a:gd name="adj1" fmla="val 33333"/>
                <a:gd name="adj2" fmla="val 47963"/>
              </a:avLst>
            </a:prstGeom>
            <a:noFill/>
            <a:ln w="9525">
              <a:solidFill>
                <a:srgbClr val="79117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4131" name="Text Box 115"/>
            <p:cNvSpPr txBox="1">
              <a:spLocks noChangeArrowheads="1"/>
            </p:cNvSpPr>
            <p:nvPr/>
          </p:nvSpPr>
          <p:spPr bwMode="auto">
            <a:xfrm>
              <a:off x="1296" y="2832"/>
              <a:ext cx="4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791179"/>
                  </a:solidFill>
                  <a:latin typeface="Arial" charset="0"/>
                </a:rPr>
                <a:t>6 l</a:t>
              </a:r>
            </a:p>
          </p:txBody>
        </p:sp>
        <p:grpSp>
          <p:nvGrpSpPr>
            <p:cNvPr id="4132" name="Group 117"/>
            <p:cNvGrpSpPr>
              <a:grpSpLocks/>
            </p:cNvGrpSpPr>
            <p:nvPr/>
          </p:nvGrpSpPr>
          <p:grpSpPr bwMode="auto">
            <a:xfrm>
              <a:off x="816" y="2544"/>
              <a:ext cx="1152" cy="0"/>
              <a:chOff x="2640" y="2304"/>
              <a:chExt cx="1152" cy="0"/>
            </a:xfrm>
          </p:grpSpPr>
          <p:grpSp>
            <p:nvGrpSpPr>
              <p:cNvPr id="4133" name="Group 118"/>
              <p:cNvGrpSpPr>
                <a:grpSpLocks/>
              </p:cNvGrpSpPr>
              <p:nvPr/>
            </p:nvGrpSpPr>
            <p:grpSpPr bwMode="auto">
              <a:xfrm>
                <a:off x="2640" y="2304"/>
                <a:ext cx="384" cy="0"/>
                <a:chOff x="2640" y="2304"/>
                <a:chExt cx="384" cy="0"/>
              </a:xfrm>
            </p:grpSpPr>
            <p:sp>
              <p:nvSpPr>
                <p:cNvPr id="4140" name="Line 119"/>
                <p:cNvSpPr>
                  <a:spLocks noChangeShapeType="1"/>
                </p:cNvSpPr>
                <p:nvPr/>
              </p:nvSpPr>
              <p:spPr bwMode="auto">
                <a:xfrm>
                  <a:off x="2640" y="2304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rgbClr val="791179"/>
                  </a:solidFill>
                  <a:miter lim="800000"/>
                  <a:headEnd type="oval" w="med" len="med"/>
                  <a:tailEnd type="oval" w="med" len="med"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141" name="Line 120"/>
                <p:cNvSpPr>
                  <a:spLocks noChangeShapeType="1"/>
                </p:cNvSpPr>
                <p:nvPr/>
              </p:nvSpPr>
              <p:spPr bwMode="auto">
                <a:xfrm>
                  <a:off x="2832" y="2304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rgbClr val="791179"/>
                  </a:solidFill>
                  <a:miter lim="800000"/>
                  <a:headEnd type="oval" w="med" len="med"/>
                  <a:tailEnd type="oval" w="med" len="med"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4134" name="Group 121"/>
              <p:cNvGrpSpPr>
                <a:grpSpLocks/>
              </p:cNvGrpSpPr>
              <p:nvPr/>
            </p:nvGrpSpPr>
            <p:grpSpPr bwMode="auto">
              <a:xfrm>
                <a:off x="3024" y="2304"/>
                <a:ext cx="384" cy="0"/>
                <a:chOff x="2640" y="2304"/>
                <a:chExt cx="384" cy="0"/>
              </a:xfrm>
            </p:grpSpPr>
            <p:sp>
              <p:nvSpPr>
                <p:cNvPr id="4138" name="Line 122"/>
                <p:cNvSpPr>
                  <a:spLocks noChangeShapeType="1"/>
                </p:cNvSpPr>
                <p:nvPr/>
              </p:nvSpPr>
              <p:spPr bwMode="auto">
                <a:xfrm>
                  <a:off x="2640" y="2304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rgbClr val="791179"/>
                  </a:solidFill>
                  <a:miter lim="800000"/>
                  <a:headEnd type="oval" w="med" len="med"/>
                  <a:tailEnd type="oval" w="med" len="med"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139" name="Line 123"/>
                <p:cNvSpPr>
                  <a:spLocks noChangeShapeType="1"/>
                </p:cNvSpPr>
                <p:nvPr/>
              </p:nvSpPr>
              <p:spPr bwMode="auto">
                <a:xfrm>
                  <a:off x="2832" y="2304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rgbClr val="791179"/>
                  </a:solidFill>
                  <a:miter lim="800000"/>
                  <a:headEnd type="oval" w="med" len="med"/>
                  <a:tailEnd type="oval" w="med" len="med"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4135" name="Group 124"/>
              <p:cNvGrpSpPr>
                <a:grpSpLocks/>
              </p:cNvGrpSpPr>
              <p:nvPr/>
            </p:nvGrpSpPr>
            <p:grpSpPr bwMode="auto">
              <a:xfrm>
                <a:off x="3408" y="2304"/>
                <a:ext cx="384" cy="0"/>
                <a:chOff x="2640" y="2304"/>
                <a:chExt cx="384" cy="0"/>
              </a:xfrm>
            </p:grpSpPr>
            <p:sp>
              <p:nvSpPr>
                <p:cNvPr id="4136" name="Line 125"/>
                <p:cNvSpPr>
                  <a:spLocks noChangeShapeType="1"/>
                </p:cNvSpPr>
                <p:nvPr/>
              </p:nvSpPr>
              <p:spPr bwMode="auto">
                <a:xfrm>
                  <a:off x="2640" y="2304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rgbClr val="791179"/>
                  </a:solidFill>
                  <a:miter lim="800000"/>
                  <a:headEnd type="oval" w="med" len="med"/>
                  <a:tailEnd type="oval" w="med" len="med"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137" name="Line 126"/>
                <p:cNvSpPr>
                  <a:spLocks noChangeShapeType="1"/>
                </p:cNvSpPr>
                <p:nvPr/>
              </p:nvSpPr>
              <p:spPr bwMode="auto">
                <a:xfrm>
                  <a:off x="2832" y="2304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rgbClr val="791179"/>
                  </a:solidFill>
                  <a:miter lim="800000"/>
                  <a:headEnd type="oval" w="med" len="med"/>
                  <a:tailEnd type="oval" w="med" len="med"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7" name="Group 154"/>
          <p:cNvGrpSpPr>
            <a:grpSpLocks/>
          </p:cNvGrpSpPr>
          <p:nvPr/>
        </p:nvGrpSpPr>
        <p:grpSpPr bwMode="auto">
          <a:xfrm>
            <a:off x="1447800" y="5715000"/>
            <a:ext cx="3048000" cy="838200"/>
            <a:chOff x="912" y="3600"/>
            <a:chExt cx="1920" cy="528"/>
          </a:xfrm>
        </p:grpSpPr>
        <p:grpSp>
          <p:nvGrpSpPr>
            <p:cNvPr id="4109" name="Group 148"/>
            <p:cNvGrpSpPr>
              <a:grpSpLocks/>
            </p:cNvGrpSpPr>
            <p:nvPr/>
          </p:nvGrpSpPr>
          <p:grpSpPr bwMode="auto">
            <a:xfrm>
              <a:off x="912" y="3600"/>
              <a:ext cx="960" cy="528"/>
              <a:chOff x="912" y="3600"/>
              <a:chExt cx="960" cy="528"/>
            </a:xfrm>
          </p:grpSpPr>
          <p:grpSp>
            <p:nvGrpSpPr>
              <p:cNvPr id="4122" name="Group 147"/>
              <p:cNvGrpSpPr>
                <a:grpSpLocks/>
              </p:cNvGrpSpPr>
              <p:nvPr/>
            </p:nvGrpSpPr>
            <p:grpSpPr bwMode="auto">
              <a:xfrm>
                <a:off x="912" y="3600"/>
                <a:ext cx="960" cy="0"/>
                <a:chOff x="912" y="3600"/>
                <a:chExt cx="960" cy="0"/>
              </a:xfrm>
            </p:grpSpPr>
            <p:sp>
              <p:nvSpPr>
                <p:cNvPr id="4125" name="Line 90"/>
                <p:cNvSpPr>
                  <a:spLocks noChangeShapeType="1"/>
                </p:cNvSpPr>
                <p:nvPr/>
              </p:nvSpPr>
              <p:spPr bwMode="auto">
                <a:xfrm>
                  <a:off x="912" y="3600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rgbClr val="791179"/>
                  </a:solidFill>
                  <a:miter lim="800000"/>
                  <a:headEnd type="oval" w="med" len="med"/>
                  <a:tailEnd type="oval" w="med" len="med"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126" name="Line 91"/>
                <p:cNvSpPr>
                  <a:spLocks noChangeShapeType="1"/>
                </p:cNvSpPr>
                <p:nvPr/>
              </p:nvSpPr>
              <p:spPr bwMode="auto">
                <a:xfrm>
                  <a:off x="1104" y="3600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rgbClr val="791179"/>
                  </a:solidFill>
                  <a:miter lim="800000"/>
                  <a:headEnd type="oval" w="med" len="med"/>
                  <a:tailEnd type="oval" w="med" len="med"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127" name="Line 94"/>
                <p:cNvSpPr>
                  <a:spLocks noChangeShapeType="1"/>
                </p:cNvSpPr>
                <p:nvPr/>
              </p:nvSpPr>
              <p:spPr bwMode="auto">
                <a:xfrm>
                  <a:off x="1296" y="3600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rgbClr val="791179"/>
                  </a:solidFill>
                  <a:miter lim="800000"/>
                  <a:headEnd type="oval" w="med" len="med"/>
                  <a:tailEnd type="oval" w="med" len="med"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128" name="Line 95"/>
                <p:cNvSpPr>
                  <a:spLocks noChangeShapeType="1"/>
                </p:cNvSpPr>
                <p:nvPr/>
              </p:nvSpPr>
              <p:spPr bwMode="auto">
                <a:xfrm>
                  <a:off x="1488" y="3600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rgbClr val="791179"/>
                  </a:solidFill>
                  <a:miter lim="800000"/>
                  <a:headEnd type="oval" w="med" len="med"/>
                  <a:tailEnd type="oval" w="med" len="med"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129" name="Line 97"/>
                <p:cNvSpPr>
                  <a:spLocks noChangeShapeType="1"/>
                </p:cNvSpPr>
                <p:nvPr/>
              </p:nvSpPr>
              <p:spPr bwMode="auto">
                <a:xfrm>
                  <a:off x="1680" y="3600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rgbClr val="791179"/>
                  </a:solidFill>
                  <a:miter lim="800000"/>
                  <a:headEnd type="oval" w="med" len="med"/>
                  <a:tailEnd type="oval" w="med" len="med"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sp>
            <p:nvSpPr>
              <p:cNvPr id="4123" name="AutoShape 136"/>
              <p:cNvSpPr>
                <a:spLocks/>
              </p:cNvSpPr>
              <p:nvPr/>
            </p:nvSpPr>
            <p:spPr bwMode="auto">
              <a:xfrm rot="5392461" flipV="1">
                <a:off x="1320" y="3240"/>
                <a:ext cx="144" cy="960"/>
              </a:xfrm>
              <a:prstGeom prst="rightBrace">
                <a:avLst>
                  <a:gd name="adj1" fmla="val 55556"/>
                  <a:gd name="adj2" fmla="val 50514"/>
                </a:avLst>
              </a:prstGeom>
              <a:noFill/>
              <a:ln w="9525">
                <a:solidFill>
                  <a:srgbClr val="79117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124" name="Text Box 142"/>
              <p:cNvSpPr txBox="1">
                <a:spLocks noChangeArrowheads="1"/>
              </p:cNvSpPr>
              <p:nvPr/>
            </p:nvSpPr>
            <p:spPr bwMode="auto">
              <a:xfrm>
                <a:off x="1200" y="3840"/>
                <a:ext cx="43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791179"/>
                    </a:solidFill>
                    <a:latin typeface="Arial" charset="0"/>
                  </a:rPr>
                  <a:t>? l</a:t>
                </a:r>
              </a:p>
            </p:txBody>
          </p:sp>
        </p:grpSp>
        <p:grpSp>
          <p:nvGrpSpPr>
            <p:cNvPr id="4110" name="Group 153"/>
            <p:cNvGrpSpPr>
              <a:grpSpLocks/>
            </p:cNvGrpSpPr>
            <p:nvPr/>
          </p:nvGrpSpPr>
          <p:grpSpPr bwMode="auto">
            <a:xfrm>
              <a:off x="1872" y="3600"/>
              <a:ext cx="960" cy="528"/>
              <a:chOff x="1872" y="3600"/>
              <a:chExt cx="960" cy="528"/>
            </a:xfrm>
          </p:grpSpPr>
          <p:sp>
            <p:nvSpPr>
              <p:cNvPr id="4111" name="AutoShape 137"/>
              <p:cNvSpPr>
                <a:spLocks/>
              </p:cNvSpPr>
              <p:nvPr/>
            </p:nvSpPr>
            <p:spPr bwMode="auto">
              <a:xfrm rot="5392461" flipV="1">
                <a:off x="2280" y="3240"/>
                <a:ext cx="144" cy="960"/>
              </a:xfrm>
              <a:prstGeom prst="rightBrace">
                <a:avLst>
                  <a:gd name="adj1" fmla="val 55556"/>
                  <a:gd name="adj2" fmla="val 50514"/>
                </a:avLst>
              </a:prstGeom>
              <a:noFill/>
              <a:ln w="9525">
                <a:solidFill>
                  <a:srgbClr val="79117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grpSp>
            <p:nvGrpSpPr>
              <p:cNvPr id="4112" name="Group 152"/>
              <p:cNvGrpSpPr>
                <a:grpSpLocks/>
              </p:cNvGrpSpPr>
              <p:nvPr/>
            </p:nvGrpSpPr>
            <p:grpSpPr bwMode="auto">
              <a:xfrm>
                <a:off x="1872" y="3600"/>
                <a:ext cx="960" cy="528"/>
                <a:chOff x="1872" y="3600"/>
                <a:chExt cx="960" cy="528"/>
              </a:xfrm>
            </p:grpSpPr>
            <p:sp>
              <p:nvSpPr>
                <p:cNvPr id="4113" name="Line 98"/>
                <p:cNvSpPr>
                  <a:spLocks noChangeShapeType="1"/>
                </p:cNvSpPr>
                <p:nvPr/>
              </p:nvSpPr>
              <p:spPr bwMode="auto">
                <a:xfrm>
                  <a:off x="1872" y="3600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 type="oval" w="med" len="med"/>
                  <a:tailEnd type="oval" w="med" len="med"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  <p:grpSp>
              <p:nvGrpSpPr>
                <p:cNvPr id="4114" name="Group 127"/>
                <p:cNvGrpSpPr>
                  <a:grpSpLocks/>
                </p:cNvGrpSpPr>
                <p:nvPr/>
              </p:nvGrpSpPr>
              <p:grpSpPr bwMode="auto">
                <a:xfrm>
                  <a:off x="2064" y="3600"/>
                  <a:ext cx="768" cy="0"/>
                  <a:chOff x="3792" y="2304"/>
                  <a:chExt cx="768" cy="0"/>
                </a:xfrm>
              </p:grpSpPr>
              <p:grpSp>
                <p:nvGrpSpPr>
                  <p:cNvPr id="4116" name="Group 128"/>
                  <p:cNvGrpSpPr>
                    <a:grpSpLocks/>
                  </p:cNvGrpSpPr>
                  <p:nvPr/>
                </p:nvGrpSpPr>
                <p:grpSpPr bwMode="auto">
                  <a:xfrm>
                    <a:off x="3792" y="2304"/>
                    <a:ext cx="384" cy="0"/>
                    <a:chOff x="2640" y="2304"/>
                    <a:chExt cx="384" cy="0"/>
                  </a:xfrm>
                </p:grpSpPr>
                <p:sp>
                  <p:nvSpPr>
                    <p:cNvPr id="4120" name="Line 12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640" y="2304"/>
                      <a:ext cx="192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791179"/>
                      </a:solidFill>
                      <a:miter lim="800000"/>
                      <a:headEnd type="oval" w="med" len="med"/>
                      <a:tailEnd type="oval" w="med" len="med"/>
                    </a:ln>
                  </p:spPr>
                  <p:txBody>
                    <a:bodyPr wrap="none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21" name="Line 13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32" y="2304"/>
                      <a:ext cx="192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791179"/>
                      </a:solidFill>
                      <a:miter lim="800000"/>
                      <a:headEnd type="oval" w="med" len="med"/>
                      <a:tailEnd type="oval" w="med" len="med"/>
                    </a:ln>
                  </p:spPr>
                  <p:txBody>
                    <a:bodyPr wrap="none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117" name="Group 131"/>
                  <p:cNvGrpSpPr>
                    <a:grpSpLocks/>
                  </p:cNvGrpSpPr>
                  <p:nvPr/>
                </p:nvGrpSpPr>
                <p:grpSpPr bwMode="auto">
                  <a:xfrm>
                    <a:off x="4176" y="2304"/>
                    <a:ext cx="384" cy="0"/>
                    <a:chOff x="2640" y="2304"/>
                    <a:chExt cx="384" cy="0"/>
                  </a:xfrm>
                </p:grpSpPr>
                <p:sp>
                  <p:nvSpPr>
                    <p:cNvPr id="4118" name="Line 13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640" y="2304"/>
                      <a:ext cx="192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791179"/>
                      </a:solidFill>
                      <a:miter lim="800000"/>
                      <a:headEnd type="oval" w="med" len="med"/>
                      <a:tailEnd type="oval" w="med" len="med"/>
                    </a:ln>
                  </p:spPr>
                  <p:txBody>
                    <a:bodyPr wrap="none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19" name="Line 13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32" y="2304"/>
                      <a:ext cx="192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791179"/>
                      </a:solidFill>
                      <a:miter lim="800000"/>
                      <a:headEnd type="oval" w="med" len="med"/>
                      <a:tailEnd type="oval" w="med" len="med"/>
                    </a:ln>
                  </p:spPr>
                  <p:txBody>
                    <a:bodyPr wrap="none"/>
                    <a:lstStyle/>
                    <a:p>
                      <a:endParaRPr lang="en-US"/>
                    </a:p>
                  </p:txBody>
                </p:sp>
              </p:grpSp>
            </p:grpSp>
            <p:sp>
              <p:nvSpPr>
                <p:cNvPr id="4115" name="Text Box 143"/>
                <p:cNvSpPr txBox="1">
                  <a:spLocks noChangeArrowheads="1"/>
                </p:cNvSpPr>
                <p:nvPr/>
              </p:nvSpPr>
              <p:spPr bwMode="auto">
                <a:xfrm>
                  <a:off x="2208" y="3840"/>
                  <a:ext cx="432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>
                      <a:solidFill>
                        <a:srgbClr val="791179"/>
                      </a:solidFill>
                      <a:latin typeface="Arial" charset="0"/>
                    </a:rPr>
                    <a:t>? l</a:t>
                  </a:r>
                </a:p>
              </p:txBody>
            </p:sp>
          </p:grpSp>
        </p:grpSp>
      </p:grpSp>
      <p:sp>
        <p:nvSpPr>
          <p:cNvPr id="21648" name="Text Box 144"/>
          <p:cNvSpPr txBox="1">
            <a:spLocks noChangeArrowheads="1"/>
          </p:cNvSpPr>
          <p:nvPr/>
        </p:nvSpPr>
        <p:spPr bwMode="auto">
          <a:xfrm>
            <a:off x="4953000" y="2749550"/>
            <a:ext cx="3886200" cy="489426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>
                <a:solidFill>
                  <a:srgbClr val="1109B7"/>
                </a:solidFill>
                <a:latin typeface="Arial" charset="0"/>
              </a:rPr>
              <a:t>Bài giải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EF7C09"/>
                </a:solidFill>
                <a:latin typeface="Arial" charset="0"/>
              </a:rPr>
              <a:t>Tổng số lít dầu của hai can là: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EF7C09"/>
                </a:solidFill>
                <a:latin typeface="Arial" charset="0"/>
              </a:rPr>
              <a:t>6 + 4 = 10 ( lit )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EF7C09"/>
                </a:solidFill>
                <a:latin typeface="Arial" charset="0"/>
              </a:rPr>
              <a:t>Số lít dầu rót đều vào mỗi can là: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EF7C09"/>
                </a:solidFill>
                <a:latin typeface="Arial" charset="0"/>
              </a:rPr>
              <a:t>10 : 2 = 5 ( lít )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EF7C09"/>
                </a:solidFill>
                <a:latin typeface="Arial" charset="0"/>
              </a:rPr>
              <a:t>                          Đáp số : 5 l</a:t>
            </a:r>
          </a:p>
          <a:p>
            <a:pPr>
              <a:spcBef>
                <a:spcPct val="50000"/>
              </a:spcBef>
            </a:pPr>
            <a:endParaRPr lang="en-US">
              <a:solidFill>
                <a:srgbClr val="EF7C09"/>
              </a:solidFill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15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15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216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29" grpId="0" autoUpdateAnimBg="0"/>
      <p:bldP spid="21570" grpId="0" autoUpdateAnimBg="0"/>
      <p:bldP spid="21648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1981200"/>
            <a:ext cx="8153400" cy="2514600"/>
          </a:xfrm>
        </p:spPr>
        <p:txBody>
          <a:bodyPr/>
          <a:lstStyle/>
          <a:p>
            <a:pPr eaLnBrk="1" hangingPunct="1"/>
            <a:r>
              <a:rPr lang="en-US" sz="2400" smtClean="0">
                <a:latin typeface="Arial" charset="0"/>
              </a:rPr>
              <a:t/>
            </a:r>
            <a:br>
              <a:rPr lang="en-US" sz="2400" smtClean="0">
                <a:latin typeface="Arial" charset="0"/>
              </a:rPr>
            </a:br>
            <a:r>
              <a:rPr lang="en-US" sz="2800" smtClean="0">
                <a:solidFill>
                  <a:srgbClr val="BC2910"/>
                </a:solidFill>
                <a:latin typeface="Arial" charset="0"/>
                <a:sym typeface="Wingdings" pitchFamily="2" charset="2"/>
              </a:rPr>
              <a:t></a:t>
            </a:r>
            <a:r>
              <a:rPr lang="en-US" sz="2800" smtClean="0">
                <a:latin typeface="Arial" charset="0"/>
              </a:rPr>
              <a:t> </a:t>
            </a:r>
            <a:r>
              <a:rPr lang="en-US" sz="2800" smtClean="0">
                <a:solidFill>
                  <a:srgbClr val="BC2910"/>
                </a:solidFill>
                <a:latin typeface="Arial" charset="0"/>
              </a:rPr>
              <a:t>Lấy tổng số lít dầu chia cho 2 được số lít dầu rót đều vào mỗi can:</a:t>
            </a:r>
            <a:br>
              <a:rPr lang="en-US" sz="2800" smtClean="0">
                <a:solidFill>
                  <a:srgbClr val="BC2910"/>
                </a:solidFill>
                <a:latin typeface="Arial" charset="0"/>
              </a:rPr>
            </a:br>
            <a:r>
              <a:rPr lang="en-US" sz="2800" smtClean="0">
                <a:solidFill>
                  <a:srgbClr val="BC2910"/>
                </a:solidFill>
                <a:latin typeface="Arial" charset="0"/>
              </a:rPr>
              <a:t>( 6 + 4) : 2 = 5 ( l)</a:t>
            </a:r>
            <a:br>
              <a:rPr lang="en-US" sz="2800" smtClean="0">
                <a:solidFill>
                  <a:srgbClr val="BC2910"/>
                </a:solidFill>
                <a:latin typeface="Arial" charset="0"/>
              </a:rPr>
            </a:br>
            <a:r>
              <a:rPr lang="en-US" sz="2800" smtClean="0">
                <a:solidFill>
                  <a:srgbClr val="BC2910"/>
                </a:solidFill>
                <a:latin typeface="Arial" charset="0"/>
              </a:rPr>
              <a:t/>
            </a:r>
            <a:br>
              <a:rPr lang="en-US" sz="2800" smtClean="0">
                <a:solidFill>
                  <a:srgbClr val="BC2910"/>
                </a:solidFill>
                <a:latin typeface="Arial" charset="0"/>
              </a:rPr>
            </a:br>
            <a:r>
              <a:rPr lang="en-US" sz="2800" smtClean="0">
                <a:solidFill>
                  <a:srgbClr val="BC2910"/>
                </a:solidFill>
                <a:latin typeface="Arial" charset="0"/>
              </a:rPr>
              <a:t/>
            </a:r>
            <a:br>
              <a:rPr lang="en-US" sz="2800" smtClean="0">
                <a:solidFill>
                  <a:srgbClr val="BC2910"/>
                </a:solidFill>
                <a:latin typeface="Arial" charset="0"/>
              </a:rPr>
            </a:br>
            <a:endParaRPr lang="en-US" sz="2800" smtClean="0">
              <a:solidFill>
                <a:srgbClr val="BC2910"/>
              </a:solidFill>
              <a:latin typeface="Arial" charset="0"/>
            </a:endParaRPr>
          </a:p>
        </p:txBody>
      </p:sp>
      <p:pic>
        <p:nvPicPr>
          <p:cNvPr id="5123" name="Picture 3" descr="C:\Program Files\Common Files\Microsoft Shared\Clipart\cagcat50\pe01832_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1143000" y="914400"/>
            <a:ext cx="1065213" cy="97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2209800" y="12192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>
                <a:solidFill>
                  <a:srgbClr val="FF0000"/>
                </a:solidFill>
                <a:latin typeface="Arial" charset="0"/>
              </a:rPr>
              <a:t>Nhận xét</a:t>
            </a:r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1066800" y="5029200"/>
            <a:ext cx="6934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1109B7"/>
                </a:solidFill>
                <a:latin typeface="Arial" charset="0"/>
                <a:sym typeface="Wingdings" pitchFamily="2" charset="2"/>
              </a:rPr>
              <a:t></a:t>
            </a:r>
            <a:r>
              <a:rPr lang="en-US" sz="2800">
                <a:solidFill>
                  <a:srgbClr val="1109B7"/>
                </a:solidFill>
                <a:latin typeface="Arial" charset="0"/>
              </a:rPr>
              <a:t> Ta nói: Can thứ nhất có 6 lít, can thứ hai có 4 lit, trung bình mỗi can có 5 lít.</a:t>
            </a:r>
          </a:p>
        </p:txBody>
      </p:sp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1066800" y="3657600"/>
            <a:ext cx="6477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BC2910"/>
                </a:solidFill>
                <a:latin typeface="Arial" charset="0"/>
              </a:rPr>
              <a:t> </a:t>
            </a:r>
            <a:r>
              <a:rPr lang="en-US" sz="2800">
                <a:solidFill>
                  <a:srgbClr val="1109B7"/>
                </a:solidFill>
                <a:latin typeface="Arial" charset="0"/>
              </a:rPr>
              <a:t>Ta gọi số 5 là số trung bình cộng của hai số 6 và 4.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457200" y="1447800"/>
            <a:ext cx="8686800" cy="1524000"/>
            <a:chOff x="288" y="1200"/>
            <a:chExt cx="5472" cy="960"/>
          </a:xfrm>
        </p:grpSpPr>
        <p:sp>
          <p:nvSpPr>
            <p:cNvPr id="5128" name="AutoShape 7"/>
            <p:cNvSpPr>
              <a:spLocks noChangeArrowheads="1"/>
            </p:cNvSpPr>
            <p:nvPr/>
          </p:nvSpPr>
          <p:spPr bwMode="auto">
            <a:xfrm>
              <a:off x="288" y="1200"/>
              <a:ext cx="5472" cy="960"/>
            </a:xfrm>
            <a:prstGeom prst="rightArrow">
              <a:avLst>
                <a:gd name="adj1" fmla="val 50000"/>
                <a:gd name="adj2" fmla="val 142500"/>
              </a:avLst>
            </a:prstGeom>
            <a:solidFill>
              <a:srgbClr val="EF7C0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129" name="Text Box 9"/>
            <p:cNvSpPr txBox="1">
              <a:spLocks noChangeArrowheads="1"/>
            </p:cNvSpPr>
            <p:nvPr/>
          </p:nvSpPr>
          <p:spPr bwMode="auto">
            <a:xfrm>
              <a:off x="336" y="1440"/>
              <a:ext cx="5040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1109B7"/>
                  </a:solidFill>
                  <a:latin typeface="Arial" charset="0"/>
                </a:rPr>
                <a:t>Muốn biết khi chia đều mỗi can có bao nhiêu lít ta làm thế nào?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300"/>
                                        <p:tgtEl>
                                          <p:spTgt spid="450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50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45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8" grpId="0" autoUpdateAnimBg="0"/>
      <p:bldP spid="45061" grpId="0" autoUpdateAnimBg="0"/>
      <p:bldP spid="45062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914400"/>
            <a:ext cx="7772400" cy="608013"/>
          </a:xfrm>
        </p:spPr>
        <p:txBody>
          <a:bodyPr/>
          <a:lstStyle/>
          <a:p>
            <a:pPr eaLnBrk="1" hangingPunct="1"/>
            <a:r>
              <a:rPr lang="en-US" sz="2800" u="sng" smtClean="0">
                <a:latin typeface="Arial" charset="0"/>
              </a:rPr>
              <a:t>B</a:t>
            </a:r>
            <a:r>
              <a:rPr lang="vi-VN" sz="2800" u="sng" smtClean="0">
                <a:latin typeface="Arial" charset="0"/>
              </a:rPr>
              <a:t>ài</a:t>
            </a:r>
            <a:r>
              <a:rPr lang="en-US" sz="2800" u="sng" smtClean="0">
                <a:latin typeface="Arial" charset="0"/>
              </a:rPr>
              <a:t> s</a:t>
            </a:r>
            <a:r>
              <a:rPr lang="vi-VN" sz="2800" u="sng" smtClean="0">
                <a:latin typeface="Arial" charset="0"/>
              </a:rPr>
              <a:t>ố</a:t>
            </a:r>
            <a:r>
              <a:rPr lang="en-US" sz="2800" u="sng" smtClean="0">
                <a:latin typeface="Arial" charset="0"/>
              </a:rPr>
              <a:t> 2:</a:t>
            </a:r>
            <a:endParaRPr lang="vi-VN" sz="2800" u="sng" smtClean="0">
              <a:latin typeface="Arial" charset="0"/>
            </a:endParaRPr>
          </a:p>
        </p:txBody>
      </p:sp>
      <p:pic>
        <p:nvPicPr>
          <p:cNvPr id="6147" name="Picture 17" descr="C:\Program Files\Common Files\Microsoft Shared\Clipart\cagcat50\pe01832_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04800" y="838200"/>
            <a:ext cx="6731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46" name="Text Box 18"/>
          <p:cNvSpPr txBox="1">
            <a:spLocks noChangeArrowheads="1"/>
          </p:cNvSpPr>
          <p:nvPr/>
        </p:nvSpPr>
        <p:spPr bwMode="auto">
          <a:xfrm>
            <a:off x="762000" y="1600200"/>
            <a:ext cx="8382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1109B7"/>
                </a:solidFill>
                <a:latin typeface="Arial" charset="0"/>
              </a:rPr>
              <a:t>Số học sinh của 3 lớp lần lượt là 25 học sinh, 27 học sinh, 32 học sinh. Hỏi trung bình mỗi lớp có bao nhiêu học sinh?</a:t>
            </a:r>
          </a:p>
        </p:txBody>
      </p:sp>
      <p:sp>
        <p:nvSpPr>
          <p:cNvPr id="22547" name="Text Box 19"/>
          <p:cNvSpPr txBox="1">
            <a:spLocks noChangeArrowheads="1"/>
          </p:cNvSpPr>
          <p:nvPr/>
        </p:nvSpPr>
        <p:spPr bwMode="auto">
          <a:xfrm>
            <a:off x="914400" y="24384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>
                <a:solidFill>
                  <a:srgbClr val="1109B7"/>
                </a:solidFill>
                <a:latin typeface="Arial" charset="0"/>
              </a:rPr>
              <a:t>Tóm tắt:</a:t>
            </a:r>
          </a:p>
        </p:txBody>
      </p:sp>
      <p:grpSp>
        <p:nvGrpSpPr>
          <p:cNvPr id="2" name="Group 51"/>
          <p:cNvGrpSpPr>
            <a:grpSpLocks/>
          </p:cNvGrpSpPr>
          <p:nvPr/>
        </p:nvGrpSpPr>
        <p:grpSpPr bwMode="auto">
          <a:xfrm>
            <a:off x="609600" y="2971800"/>
            <a:ext cx="8001000" cy="830263"/>
            <a:chOff x="432" y="2016"/>
            <a:chExt cx="5040" cy="523"/>
          </a:xfrm>
        </p:grpSpPr>
        <p:grpSp>
          <p:nvGrpSpPr>
            <p:cNvPr id="6168" name="Group 49"/>
            <p:cNvGrpSpPr>
              <a:grpSpLocks/>
            </p:cNvGrpSpPr>
            <p:nvPr/>
          </p:nvGrpSpPr>
          <p:grpSpPr bwMode="auto">
            <a:xfrm>
              <a:off x="432" y="2016"/>
              <a:ext cx="1296" cy="523"/>
              <a:chOff x="432" y="2016"/>
              <a:chExt cx="1296" cy="523"/>
            </a:xfrm>
          </p:grpSpPr>
          <p:sp>
            <p:nvSpPr>
              <p:cNvPr id="6180" name="Text Box 29"/>
              <p:cNvSpPr txBox="1">
                <a:spLocks noChangeArrowheads="1"/>
              </p:cNvSpPr>
              <p:nvPr/>
            </p:nvSpPr>
            <p:spPr bwMode="auto">
              <a:xfrm>
                <a:off x="576" y="2016"/>
                <a:ext cx="1056" cy="5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1109B7"/>
                    </a:solidFill>
                    <a:latin typeface="Arial" charset="0"/>
                  </a:rPr>
                  <a:t>25 học sinh</a:t>
                </a:r>
              </a:p>
            </p:txBody>
          </p:sp>
          <p:sp>
            <p:nvSpPr>
              <p:cNvPr id="6181" name="Freeform 32"/>
              <p:cNvSpPr>
                <a:spLocks/>
              </p:cNvSpPr>
              <p:nvPr/>
            </p:nvSpPr>
            <p:spPr bwMode="auto">
              <a:xfrm>
                <a:off x="432" y="2160"/>
                <a:ext cx="192" cy="144"/>
              </a:xfrm>
              <a:custGeom>
                <a:avLst/>
                <a:gdLst>
                  <a:gd name="T0" fmla="*/ 192 w 192"/>
                  <a:gd name="T1" fmla="*/ 0 h 144"/>
                  <a:gd name="T2" fmla="*/ 0 w 192"/>
                  <a:gd name="T3" fmla="*/ 144 h 144"/>
                  <a:gd name="T4" fmla="*/ 0 60000 65536"/>
                  <a:gd name="T5" fmla="*/ 0 60000 65536"/>
                  <a:gd name="T6" fmla="*/ 0 w 192"/>
                  <a:gd name="T7" fmla="*/ 0 h 144"/>
                  <a:gd name="T8" fmla="*/ 192 w 192"/>
                  <a:gd name="T9" fmla="*/ 144 h 14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92" h="144">
                    <a:moveTo>
                      <a:pt x="192" y="0"/>
                    </a:moveTo>
                    <a:cubicBezTo>
                      <a:pt x="112" y="60"/>
                      <a:pt x="32" y="120"/>
                      <a:pt x="0" y="144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6182" name="Freeform 33"/>
              <p:cNvSpPr>
                <a:spLocks/>
              </p:cNvSpPr>
              <p:nvPr/>
            </p:nvSpPr>
            <p:spPr bwMode="auto">
              <a:xfrm>
                <a:off x="1488" y="2160"/>
                <a:ext cx="240" cy="144"/>
              </a:xfrm>
              <a:custGeom>
                <a:avLst/>
                <a:gdLst>
                  <a:gd name="T0" fmla="*/ 0 w 240"/>
                  <a:gd name="T1" fmla="*/ 0 h 144"/>
                  <a:gd name="T2" fmla="*/ 240 w 240"/>
                  <a:gd name="T3" fmla="*/ 144 h 144"/>
                  <a:gd name="T4" fmla="*/ 0 60000 65536"/>
                  <a:gd name="T5" fmla="*/ 0 60000 65536"/>
                  <a:gd name="T6" fmla="*/ 0 w 240"/>
                  <a:gd name="T7" fmla="*/ 0 h 144"/>
                  <a:gd name="T8" fmla="*/ 240 w 240"/>
                  <a:gd name="T9" fmla="*/ 144 h 14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40" h="144">
                    <a:moveTo>
                      <a:pt x="0" y="0"/>
                    </a:moveTo>
                    <a:cubicBezTo>
                      <a:pt x="100" y="60"/>
                      <a:pt x="200" y="120"/>
                      <a:pt x="240" y="144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6169" name="Group 50"/>
            <p:cNvGrpSpPr>
              <a:grpSpLocks/>
            </p:cNvGrpSpPr>
            <p:nvPr/>
          </p:nvGrpSpPr>
          <p:grpSpPr bwMode="auto">
            <a:xfrm>
              <a:off x="432" y="2016"/>
              <a:ext cx="5040" cy="288"/>
              <a:chOff x="432" y="2016"/>
              <a:chExt cx="5040" cy="288"/>
            </a:xfrm>
          </p:grpSpPr>
          <p:grpSp>
            <p:nvGrpSpPr>
              <p:cNvPr id="6170" name="Group 26"/>
              <p:cNvGrpSpPr>
                <a:grpSpLocks/>
              </p:cNvGrpSpPr>
              <p:nvPr/>
            </p:nvGrpSpPr>
            <p:grpSpPr bwMode="auto">
              <a:xfrm>
                <a:off x="432" y="2304"/>
                <a:ext cx="5040" cy="0"/>
                <a:chOff x="576" y="2304"/>
                <a:chExt cx="5040" cy="0"/>
              </a:xfrm>
            </p:grpSpPr>
            <p:sp>
              <p:nvSpPr>
                <p:cNvPr id="6177" name="Line 20"/>
                <p:cNvSpPr>
                  <a:spLocks noChangeShapeType="1"/>
                </p:cNvSpPr>
                <p:nvPr/>
              </p:nvSpPr>
              <p:spPr bwMode="auto">
                <a:xfrm>
                  <a:off x="576" y="2304"/>
                  <a:ext cx="129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 type="oval" w="med" len="med"/>
                  <a:tailEnd type="oval" w="med" len="med"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6178" name="Line 21"/>
                <p:cNvSpPr>
                  <a:spLocks noChangeShapeType="1"/>
                </p:cNvSpPr>
                <p:nvPr/>
              </p:nvSpPr>
              <p:spPr bwMode="auto">
                <a:xfrm>
                  <a:off x="3456" y="2304"/>
                  <a:ext cx="216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 type="oval" w="med" len="med"/>
                  <a:tailEnd type="oval" w="med" len="med"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6179" name="Line 22"/>
                <p:cNvSpPr>
                  <a:spLocks noChangeShapeType="1"/>
                </p:cNvSpPr>
                <p:nvPr/>
              </p:nvSpPr>
              <p:spPr bwMode="auto">
                <a:xfrm>
                  <a:off x="1872" y="2304"/>
                  <a:ext cx="158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 type="oval" w="med" len="med"/>
                  <a:tailEnd type="oval" w="med" len="med"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sp>
            <p:nvSpPr>
              <p:cNvPr id="6171" name="Text Box 30"/>
              <p:cNvSpPr txBox="1">
                <a:spLocks noChangeArrowheads="1"/>
              </p:cNvSpPr>
              <p:nvPr/>
            </p:nvSpPr>
            <p:spPr bwMode="auto">
              <a:xfrm>
                <a:off x="1824" y="2016"/>
                <a:ext cx="148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latin typeface="Arial" charset="0"/>
                  </a:rPr>
                  <a:t>  </a:t>
                </a:r>
                <a:r>
                  <a:rPr lang="en-US">
                    <a:solidFill>
                      <a:srgbClr val="1109B7"/>
                    </a:solidFill>
                    <a:latin typeface="Arial" charset="0"/>
                  </a:rPr>
                  <a:t>27 học sinh</a:t>
                </a:r>
              </a:p>
            </p:txBody>
          </p:sp>
          <p:sp>
            <p:nvSpPr>
              <p:cNvPr id="6172" name="Text Box 31"/>
              <p:cNvSpPr txBox="1">
                <a:spLocks noChangeArrowheads="1"/>
              </p:cNvSpPr>
              <p:nvPr/>
            </p:nvSpPr>
            <p:spPr bwMode="auto">
              <a:xfrm>
                <a:off x="3408" y="2016"/>
                <a:ext cx="2064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latin typeface="Arial" charset="0"/>
                  </a:rPr>
                  <a:t>       </a:t>
                </a:r>
                <a:r>
                  <a:rPr lang="en-US">
                    <a:solidFill>
                      <a:srgbClr val="1109B7"/>
                    </a:solidFill>
                    <a:latin typeface="Arial" charset="0"/>
                  </a:rPr>
                  <a:t>32 học sinh</a:t>
                </a:r>
              </a:p>
            </p:txBody>
          </p:sp>
          <p:sp>
            <p:nvSpPr>
              <p:cNvPr id="6173" name="Freeform 35"/>
              <p:cNvSpPr>
                <a:spLocks/>
              </p:cNvSpPr>
              <p:nvPr/>
            </p:nvSpPr>
            <p:spPr bwMode="auto">
              <a:xfrm>
                <a:off x="1728" y="2208"/>
                <a:ext cx="240" cy="96"/>
              </a:xfrm>
              <a:custGeom>
                <a:avLst/>
                <a:gdLst>
                  <a:gd name="T0" fmla="*/ 0 w 240"/>
                  <a:gd name="T1" fmla="*/ 96 h 96"/>
                  <a:gd name="T2" fmla="*/ 240 w 240"/>
                  <a:gd name="T3" fmla="*/ 0 h 96"/>
                  <a:gd name="T4" fmla="*/ 0 60000 65536"/>
                  <a:gd name="T5" fmla="*/ 0 60000 65536"/>
                  <a:gd name="T6" fmla="*/ 0 w 240"/>
                  <a:gd name="T7" fmla="*/ 0 h 96"/>
                  <a:gd name="T8" fmla="*/ 240 w 240"/>
                  <a:gd name="T9" fmla="*/ 96 h 9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40" h="96">
                    <a:moveTo>
                      <a:pt x="0" y="96"/>
                    </a:moveTo>
                    <a:cubicBezTo>
                      <a:pt x="100" y="56"/>
                      <a:pt x="200" y="16"/>
                      <a:pt x="240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6174" name="Freeform 36"/>
              <p:cNvSpPr>
                <a:spLocks/>
              </p:cNvSpPr>
              <p:nvPr/>
            </p:nvSpPr>
            <p:spPr bwMode="auto">
              <a:xfrm>
                <a:off x="3360" y="2160"/>
                <a:ext cx="432" cy="96"/>
              </a:xfrm>
              <a:custGeom>
                <a:avLst/>
                <a:gdLst>
                  <a:gd name="T0" fmla="*/ 0 w 240"/>
                  <a:gd name="T1" fmla="*/ 96 h 96"/>
                  <a:gd name="T2" fmla="*/ 778 w 240"/>
                  <a:gd name="T3" fmla="*/ 0 h 96"/>
                  <a:gd name="T4" fmla="*/ 0 60000 65536"/>
                  <a:gd name="T5" fmla="*/ 0 60000 65536"/>
                  <a:gd name="T6" fmla="*/ 0 w 240"/>
                  <a:gd name="T7" fmla="*/ 0 h 96"/>
                  <a:gd name="T8" fmla="*/ 240 w 240"/>
                  <a:gd name="T9" fmla="*/ 96 h 9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40" h="96">
                    <a:moveTo>
                      <a:pt x="0" y="96"/>
                    </a:moveTo>
                    <a:cubicBezTo>
                      <a:pt x="100" y="56"/>
                      <a:pt x="200" y="16"/>
                      <a:pt x="240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6175" name="Freeform 37"/>
              <p:cNvSpPr>
                <a:spLocks/>
              </p:cNvSpPr>
              <p:nvPr/>
            </p:nvSpPr>
            <p:spPr bwMode="auto">
              <a:xfrm>
                <a:off x="2928" y="2208"/>
                <a:ext cx="384" cy="96"/>
              </a:xfrm>
              <a:custGeom>
                <a:avLst/>
                <a:gdLst>
                  <a:gd name="T0" fmla="*/ 0 w 240"/>
                  <a:gd name="T1" fmla="*/ 0 h 144"/>
                  <a:gd name="T2" fmla="*/ 614 w 240"/>
                  <a:gd name="T3" fmla="*/ 64 h 144"/>
                  <a:gd name="T4" fmla="*/ 0 60000 65536"/>
                  <a:gd name="T5" fmla="*/ 0 60000 65536"/>
                  <a:gd name="T6" fmla="*/ 0 w 240"/>
                  <a:gd name="T7" fmla="*/ 0 h 144"/>
                  <a:gd name="T8" fmla="*/ 240 w 240"/>
                  <a:gd name="T9" fmla="*/ 144 h 14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40" h="144">
                    <a:moveTo>
                      <a:pt x="0" y="0"/>
                    </a:moveTo>
                    <a:cubicBezTo>
                      <a:pt x="100" y="60"/>
                      <a:pt x="200" y="120"/>
                      <a:pt x="240" y="144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6176" name="Freeform 38"/>
              <p:cNvSpPr>
                <a:spLocks/>
              </p:cNvSpPr>
              <p:nvPr/>
            </p:nvSpPr>
            <p:spPr bwMode="auto">
              <a:xfrm>
                <a:off x="4752" y="2160"/>
                <a:ext cx="720" cy="144"/>
              </a:xfrm>
              <a:custGeom>
                <a:avLst/>
                <a:gdLst>
                  <a:gd name="T0" fmla="*/ 0 w 240"/>
                  <a:gd name="T1" fmla="*/ 0 h 144"/>
                  <a:gd name="T2" fmla="*/ 2160 w 240"/>
                  <a:gd name="T3" fmla="*/ 144 h 144"/>
                  <a:gd name="T4" fmla="*/ 0 60000 65536"/>
                  <a:gd name="T5" fmla="*/ 0 60000 65536"/>
                  <a:gd name="T6" fmla="*/ 0 w 240"/>
                  <a:gd name="T7" fmla="*/ 0 h 144"/>
                  <a:gd name="T8" fmla="*/ 240 w 240"/>
                  <a:gd name="T9" fmla="*/ 144 h 14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40" h="144">
                    <a:moveTo>
                      <a:pt x="0" y="0"/>
                    </a:moveTo>
                    <a:cubicBezTo>
                      <a:pt x="100" y="60"/>
                      <a:pt x="200" y="120"/>
                      <a:pt x="240" y="144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grpSp>
        <p:nvGrpSpPr>
          <p:cNvPr id="6" name="Group 53"/>
          <p:cNvGrpSpPr>
            <a:grpSpLocks/>
          </p:cNvGrpSpPr>
          <p:nvPr/>
        </p:nvGrpSpPr>
        <p:grpSpPr bwMode="auto">
          <a:xfrm>
            <a:off x="609600" y="3733800"/>
            <a:ext cx="8001000" cy="457200"/>
            <a:chOff x="432" y="2688"/>
            <a:chExt cx="5040" cy="288"/>
          </a:xfrm>
        </p:grpSpPr>
        <p:grpSp>
          <p:nvGrpSpPr>
            <p:cNvPr id="6155" name="Group 28"/>
            <p:cNvGrpSpPr>
              <a:grpSpLocks/>
            </p:cNvGrpSpPr>
            <p:nvPr/>
          </p:nvGrpSpPr>
          <p:grpSpPr bwMode="auto">
            <a:xfrm>
              <a:off x="432" y="2688"/>
              <a:ext cx="5040" cy="0"/>
              <a:chOff x="480" y="2688"/>
              <a:chExt cx="5040" cy="0"/>
            </a:xfrm>
          </p:grpSpPr>
          <p:sp>
            <p:nvSpPr>
              <p:cNvPr id="6165" name="Line 23"/>
              <p:cNvSpPr>
                <a:spLocks noChangeShapeType="1"/>
              </p:cNvSpPr>
              <p:nvPr/>
            </p:nvSpPr>
            <p:spPr bwMode="auto">
              <a:xfrm>
                <a:off x="480" y="2688"/>
                <a:ext cx="16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 type="oval" w="med" len="med"/>
                <a:tailEnd type="oval" w="med" len="med"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6166" name="Line 24"/>
              <p:cNvSpPr>
                <a:spLocks noChangeShapeType="1"/>
              </p:cNvSpPr>
              <p:nvPr/>
            </p:nvSpPr>
            <p:spPr bwMode="auto">
              <a:xfrm>
                <a:off x="2160" y="2688"/>
                <a:ext cx="16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 type="oval" w="med" len="med"/>
                <a:tailEnd type="oval" w="med" len="med"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6167" name="Line 25"/>
              <p:cNvSpPr>
                <a:spLocks noChangeShapeType="1"/>
              </p:cNvSpPr>
              <p:nvPr/>
            </p:nvSpPr>
            <p:spPr bwMode="auto">
              <a:xfrm>
                <a:off x="3840" y="2688"/>
                <a:ext cx="16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 type="oval" w="med" len="med"/>
                <a:tailEnd type="oval" w="med" len="med"/>
              </a:ln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6156" name="Text Box 40"/>
            <p:cNvSpPr txBox="1">
              <a:spLocks noChangeArrowheads="1"/>
            </p:cNvSpPr>
            <p:nvPr/>
          </p:nvSpPr>
          <p:spPr bwMode="auto">
            <a:xfrm>
              <a:off x="720" y="2688"/>
              <a:ext cx="134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1109B7"/>
                  </a:solidFill>
                  <a:latin typeface="Arial" charset="0"/>
                </a:rPr>
                <a:t>? học sinh</a:t>
              </a:r>
            </a:p>
          </p:txBody>
        </p:sp>
        <p:sp>
          <p:nvSpPr>
            <p:cNvPr id="6157" name="Text Box 41"/>
            <p:cNvSpPr txBox="1">
              <a:spLocks noChangeArrowheads="1"/>
            </p:cNvSpPr>
            <p:nvPr/>
          </p:nvSpPr>
          <p:spPr bwMode="auto">
            <a:xfrm>
              <a:off x="2400" y="2688"/>
              <a:ext cx="14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1109B7"/>
                  </a:solidFill>
                  <a:latin typeface="Arial" charset="0"/>
                </a:rPr>
                <a:t>? học sinh</a:t>
              </a:r>
            </a:p>
          </p:txBody>
        </p:sp>
        <p:sp>
          <p:nvSpPr>
            <p:cNvPr id="6158" name="Text Box 42"/>
            <p:cNvSpPr txBox="1">
              <a:spLocks noChangeArrowheads="1"/>
            </p:cNvSpPr>
            <p:nvPr/>
          </p:nvSpPr>
          <p:spPr bwMode="auto">
            <a:xfrm>
              <a:off x="4176" y="2688"/>
              <a:ext cx="129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1109B7"/>
                  </a:solidFill>
                  <a:latin typeface="Arial" charset="0"/>
                </a:rPr>
                <a:t>? học sinh</a:t>
              </a:r>
            </a:p>
          </p:txBody>
        </p:sp>
        <p:sp>
          <p:nvSpPr>
            <p:cNvPr id="6159" name="Freeform 43"/>
            <p:cNvSpPr>
              <a:spLocks/>
            </p:cNvSpPr>
            <p:nvPr/>
          </p:nvSpPr>
          <p:spPr bwMode="auto">
            <a:xfrm>
              <a:off x="432" y="2688"/>
              <a:ext cx="336" cy="144"/>
            </a:xfrm>
            <a:custGeom>
              <a:avLst/>
              <a:gdLst>
                <a:gd name="T0" fmla="*/ 0 w 240"/>
                <a:gd name="T1" fmla="*/ 0 h 192"/>
                <a:gd name="T2" fmla="*/ 470 w 240"/>
                <a:gd name="T3" fmla="*/ 108 h 192"/>
                <a:gd name="T4" fmla="*/ 0 60000 65536"/>
                <a:gd name="T5" fmla="*/ 0 60000 65536"/>
                <a:gd name="T6" fmla="*/ 0 w 240"/>
                <a:gd name="T7" fmla="*/ 0 h 192"/>
                <a:gd name="T8" fmla="*/ 240 w 240"/>
                <a:gd name="T9" fmla="*/ 192 h 19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40" h="192">
                  <a:moveTo>
                    <a:pt x="0" y="0"/>
                  </a:moveTo>
                  <a:cubicBezTo>
                    <a:pt x="100" y="80"/>
                    <a:pt x="200" y="160"/>
                    <a:pt x="240" y="19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160" name="Freeform 44"/>
            <p:cNvSpPr>
              <a:spLocks/>
            </p:cNvSpPr>
            <p:nvPr/>
          </p:nvSpPr>
          <p:spPr bwMode="auto">
            <a:xfrm>
              <a:off x="3840" y="2736"/>
              <a:ext cx="336" cy="96"/>
            </a:xfrm>
            <a:custGeom>
              <a:avLst/>
              <a:gdLst>
                <a:gd name="T0" fmla="*/ 0 w 240"/>
                <a:gd name="T1" fmla="*/ 0 h 192"/>
                <a:gd name="T2" fmla="*/ 470 w 240"/>
                <a:gd name="T3" fmla="*/ 48 h 192"/>
                <a:gd name="T4" fmla="*/ 0 60000 65536"/>
                <a:gd name="T5" fmla="*/ 0 60000 65536"/>
                <a:gd name="T6" fmla="*/ 0 w 240"/>
                <a:gd name="T7" fmla="*/ 0 h 192"/>
                <a:gd name="T8" fmla="*/ 240 w 240"/>
                <a:gd name="T9" fmla="*/ 192 h 19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40" h="192">
                  <a:moveTo>
                    <a:pt x="0" y="0"/>
                  </a:moveTo>
                  <a:cubicBezTo>
                    <a:pt x="100" y="80"/>
                    <a:pt x="200" y="160"/>
                    <a:pt x="240" y="19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161" name="Freeform 45"/>
            <p:cNvSpPr>
              <a:spLocks/>
            </p:cNvSpPr>
            <p:nvPr/>
          </p:nvSpPr>
          <p:spPr bwMode="auto">
            <a:xfrm>
              <a:off x="2112" y="2688"/>
              <a:ext cx="288" cy="144"/>
            </a:xfrm>
            <a:custGeom>
              <a:avLst/>
              <a:gdLst>
                <a:gd name="T0" fmla="*/ 0 w 240"/>
                <a:gd name="T1" fmla="*/ 0 h 192"/>
                <a:gd name="T2" fmla="*/ 346 w 240"/>
                <a:gd name="T3" fmla="*/ 108 h 192"/>
                <a:gd name="T4" fmla="*/ 0 60000 65536"/>
                <a:gd name="T5" fmla="*/ 0 60000 65536"/>
                <a:gd name="T6" fmla="*/ 0 w 240"/>
                <a:gd name="T7" fmla="*/ 0 h 192"/>
                <a:gd name="T8" fmla="*/ 240 w 240"/>
                <a:gd name="T9" fmla="*/ 192 h 19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40" h="192">
                  <a:moveTo>
                    <a:pt x="0" y="0"/>
                  </a:moveTo>
                  <a:cubicBezTo>
                    <a:pt x="100" y="80"/>
                    <a:pt x="200" y="160"/>
                    <a:pt x="240" y="19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162" name="Freeform 46"/>
            <p:cNvSpPr>
              <a:spLocks/>
            </p:cNvSpPr>
            <p:nvPr/>
          </p:nvSpPr>
          <p:spPr bwMode="auto">
            <a:xfrm>
              <a:off x="1632" y="2688"/>
              <a:ext cx="480" cy="144"/>
            </a:xfrm>
            <a:custGeom>
              <a:avLst/>
              <a:gdLst>
                <a:gd name="T0" fmla="*/ 369 w 624"/>
                <a:gd name="T1" fmla="*/ 0 h 288"/>
                <a:gd name="T2" fmla="*/ 0 w 624"/>
                <a:gd name="T3" fmla="*/ 72 h 288"/>
                <a:gd name="T4" fmla="*/ 0 60000 65536"/>
                <a:gd name="T5" fmla="*/ 0 60000 65536"/>
                <a:gd name="T6" fmla="*/ 0 w 624"/>
                <a:gd name="T7" fmla="*/ 0 h 288"/>
                <a:gd name="T8" fmla="*/ 624 w 624"/>
                <a:gd name="T9" fmla="*/ 288 h 28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624" h="288">
                  <a:moveTo>
                    <a:pt x="624" y="0"/>
                  </a:moveTo>
                  <a:cubicBezTo>
                    <a:pt x="368" y="116"/>
                    <a:pt x="112" y="232"/>
                    <a:pt x="0" y="28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163" name="Freeform 47"/>
            <p:cNvSpPr>
              <a:spLocks/>
            </p:cNvSpPr>
            <p:nvPr/>
          </p:nvSpPr>
          <p:spPr bwMode="auto">
            <a:xfrm>
              <a:off x="3312" y="2688"/>
              <a:ext cx="480" cy="144"/>
            </a:xfrm>
            <a:custGeom>
              <a:avLst/>
              <a:gdLst>
                <a:gd name="T0" fmla="*/ 369 w 624"/>
                <a:gd name="T1" fmla="*/ 0 h 288"/>
                <a:gd name="T2" fmla="*/ 0 w 624"/>
                <a:gd name="T3" fmla="*/ 72 h 288"/>
                <a:gd name="T4" fmla="*/ 0 60000 65536"/>
                <a:gd name="T5" fmla="*/ 0 60000 65536"/>
                <a:gd name="T6" fmla="*/ 0 w 624"/>
                <a:gd name="T7" fmla="*/ 0 h 288"/>
                <a:gd name="T8" fmla="*/ 624 w 624"/>
                <a:gd name="T9" fmla="*/ 288 h 28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624" h="288">
                  <a:moveTo>
                    <a:pt x="624" y="0"/>
                  </a:moveTo>
                  <a:cubicBezTo>
                    <a:pt x="368" y="116"/>
                    <a:pt x="112" y="232"/>
                    <a:pt x="0" y="28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164" name="Freeform 48"/>
            <p:cNvSpPr>
              <a:spLocks/>
            </p:cNvSpPr>
            <p:nvPr/>
          </p:nvSpPr>
          <p:spPr bwMode="auto">
            <a:xfrm>
              <a:off x="5088" y="2736"/>
              <a:ext cx="384" cy="96"/>
            </a:xfrm>
            <a:custGeom>
              <a:avLst/>
              <a:gdLst>
                <a:gd name="T0" fmla="*/ 236 w 624"/>
                <a:gd name="T1" fmla="*/ 0 h 288"/>
                <a:gd name="T2" fmla="*/ 0 w 624"/>
                <a:gd name="T3" fmla="*/ 32 h 288"/>
                <a:gd name="T4" fmla="*/ 0 60000 65536"/>
                <a:gd name="T5" fmla="*/ 0 60000 65536"/>
                <a:gd name="T6" fmla="*/ 0 w 624"/>
                <a:gd name="T7" fmla="*/ 0 h 288"/>
                <a:gd name="T8" fmla="*/ 624 w 624"/>
                <a:gd name="T9" fmla="*/ 288 h 28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624" h="288">
                  <a:moveTo>
                    <a:pt x="624" y="0"/>
                  </a:moveTo>
                  <a:cubicBezTo>
                    <a:pt x="368" y="116"/>
                    <a:pt x="112" y="232"/>
                    <a:pt x="0" y="28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22582" name="Text Box 54"/>
          <p:cNvSpPr txBox="1">
            <a:spLocks noChangeArrowheads="1"/>
          </p:cNvSpPr>
          <p:nvPr/>
        </p:nvSpPr>
        <p:spPr bwMode="auto">
          <a:xfrm>
            <a:off x="533400" y="42672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>
                <a:solidFill>
                  <a:srgbClr val="1109B7"/>
                </a:solidFill>
                <a:latin typeface="Arial" charset="0"/>
              </a:rPr>
              <a:t>Bài giải</a:t>
            </a:r>
          </a:p>
        </p:txBody>
      </p:sp>
      <p:sp>
        <p:nvSpPr>
          <p:cNvPr id="22583" name="Text Box 55"/>
          <p:cNvSpPr txBox="1">
            <a:spLocks noChangeArrowheads="1"/>
          </p:cNvSpPr>
          <p:nvPr/>
        </p:nvSpPr>
        <p:spPr bwMode="auto">
          <a:xfrm>
            <a:off x="2438400" y="4876800"/>
            <a:ext cx="586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22585" name="Text Box 57"/>
          <p:cNvSpPr txBox="1">
            <a:spLocks noChangeArrowheads="1"/>
          </p:cNvSpPr>
          <p:nvPr/>
        </p:nvSpPr>
        <p:spPr bwMode="auto">
          <a:xfrm>
            <a:off x="2895600" y="4419600"/>
            <a:ext cx="3810000" cy="268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BC2910"/>
                </a:solidFill>
                <a:latin typeface="Arial" charset="0"/>
              </a:rPr>
              <a:t>Tổng số học sinh của 3 lớp  là: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BC2910"/>
                </a:solidFill>
                <a:latin typeface="Arial" charset="0"/>
              </a:rPr>
              <a:t>25 + 27 +32 = 84 ( học sinh)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BC2910"/>
                </a:solidFill>
                <a:latin typeface="Arial" charset="0"/>
              </a:rPr>
              <a:t>Trung bình mỗi lớp có :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BC2910"/>
                </a:solidFill>
                <a:latin typeface="Arial" charset="0"/>
              </a:rPr>
              <a:t>84 : 3 = 28 ( học sinh )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BC2910"/>
                </a:solidFill>
                <a:latin typeface="Arial" charset="0"/>
              </a:rPr>
              <a:t>             Đáp số : 28 học sinh</a:t>
            </a:r>
          </a:p>
          <a:p>
            <a:pPr>
              <a:spcBef>
                <a:spcPct val="50000"/>
              </a:spcBef>
            </a:pPr>
            <a:endParaRPr lang="en-US" sz="2000">
              <a:solidFill>
                <a:srgbClr val="BC291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500"/>
                                        <p:tgtEl>
                                          <p:spTgt spid="225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25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25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25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22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225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46" grpId="0" autoUpdateAnimBg="0"/>
      <p:bldP spid="22547" grpId="0" autoUpdateAnimBg="0"/>
      <p:bldP spid="22582" grpId="0" autoUpdateAnimBg="0"/>
      <p:bldP spid="22583" grpId="0" autoUpdateAnimBg="0"/>
      <p:bldP spid="22585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8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b="1" u="sng" smtClean="0">
                <a:solidFill>
                  <a:srgbClr val="1109B7"/>
                </a:solidFill>
                <a:latin typeface="Arial" charset="0"/>
              </a:rPr>
              <a:t>Nhận xét:</a:t>
            </a:r>
          </a:p>
        </p:txBody>
      </p:sp>
      <p:pic>
        <p:nvPicPr>
          <p:cNvPr id="7171" name="Picture 91" descr="C:\Program Files\Common Files\Microsoft Shared\Clipart\cagcat50\pe01832_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1143000"/>
            <a:ext cx="763588" cy="87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100"/>
          <p:cNvGrpSpPr>
            <a:grpSpLocks/>
          </p:cNvGrpSpPr>
          <p:nvPr/>
        </p:nvGrpSpPr>
        <p:grpSpPr bwMode="auto">
          <a:xfrm>
            <a:off x="838200" y="2286000"/>
            <a:ext cx="7924800" cy="1666875"/>
            <a:chOff x="528" y="1440"/>
            <a:chExt cx="4992" cy="1050"/>
          </a:xfrm>
        </p:grpSpPr>
        <p:sp>
          <p:nvSpPr>
            <p:cNvPr id="7177" name="Text Box 92"/>
            <p:cNvSpPr txBox="1">
              <a:spLocks noChangeArrowheads="1"/>
            </p:cNvSpPr>
            <p:nvPr/>
          </p:nvSpPr>
          <p:spPr bwMode="auto">
            <a:xfrm>
              <a:off x="528" y="1440"/>
              <a:ext cx="4944" cy="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791179"/>
                  </a:solidFill>
                  <a:latin typeface="Arial" charset="0"/>
                  <a:sym typeface="Wingdings" pitchFamily="2" charset="2"/>
                </a:rPr>
                <a:t></a:t>
              </a:r>
              <a:r>
                <a:rPr lang="en-US" sz="2800">
                  <a:solidFill>
                    <a:srgbClr val="791179"/>
                  </a:solidFill>
                  <a:latin typeface="Arial" charset="0"/>
                </a:rPr>
                <a:t>Số 28 là số trung bình cộng của ba số số 25; 27 và 32 </a:t>
              </a:r>
            </a:p>
          </p:txBody>
        </p:sp>
        <p:sp>
          <p:nvSpPr>
            <p:cNvPr id="7178" name="Text Box 94"/>
            <p:cNvSpPr txBox="1">
              <a:spLocks noChangeArrowheads="1"/>
            </p:cNvSpPr>
            <p:nvPr/>
          </p:nvSpPr>
          <p:spPr bwMode="auto">
            <a:xfrm>
              <a:off x="528" y="2160"/>
              <a:ext cx="4992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3399FF"/>
                  </a:solidFill>
                  <a:latin typeface="Arial" charset="0"/>
                  <a:sym typeface="Wingdings" pitchFamily="2" charset="2"/>
                </a:rPr>
                <a:t></a:t>
              </a:r>
              <a:r>
                <a:rPr lang="en-US" sz="2800">
                  <a:solidFill>
                    <a:srgbClr val="3399FF"/>
                  </a:solidFill>
                  <a:latin typeface="Arial" charset="0"/>
                </a:rPr>
                <a:t> Ta viết: ( 25 + 27 + 32 ) : 3 = 28</a:t>
              </a:r>
            </a:p>
          </p:txBody>
        </p:sp>
      </p:grpSp>
      <p:sp>
        <p:nvSpPr>
          <p:cNvPr id="7173" name="Text Box 97"/>
          <p:cNvSpPr txBox="1">
            <a:spLocks noChangeArrowheads="1"/>
          </p:cNvSpPr>
          <p:nvPr/>
        </p:nvSpPr>
        <p:spPr bwMode="auto">
          <a:xfrm>
            <a:off x="1371600" y="2667000"/>
            <a:ext cx="6781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  <p:grpSp>
        <p:nvGrpSpPr>
          <p:cNvPr id="3" name="Group 101"/>
          <p:cNvGrpSpPr>
            <a:grpSpLocks/>
          </p:cNvGrpSpPr>
          <p:nvPr/>
        </p:nvGrpSpPr>
        <p:grpSpPr bwMode="auto">
          <a:xfrm>
            <a:off x="592138" y="2406650"/>
            <a:ext cx="8686800" cy="914400"/>
            <a:chOff x="288" y="1536"/>
            <a:chExt cx="5472" cy="576"/>
          </a:xfrm>
        </p:grpSpPr>
        <p:sp>
          <p:nvSpPr>
            <p:cNvPr id="7175" name="AutoShape 98"/>
            <p:cNvSpPr>
              <a:spLocks noChangeArrowheads="1"/>
            </p:cNvSpPr>
            <p:nvPr/>
          </p:nvSpPr>
          <p:spPr bwMode="auto">
            <a:xfrm>
              <a:off x="288" y="1536"/>
              <a:ext cx="5472" cy="576"/>
            </a:xfrm>
            <a:prstGeom prst="rightArrow">
              <a:avLst>
                <a:gd name="adj1" fmla="val 50000"/>
                <a:gd name="adj2" fmla="val 237500"/>
              </a:avLst>
            </a:prstGeom>
            <a:solidFill>
              <a:srgbClr val="EF7C0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7176" name="Text Box 99"/>
            <p:cNvSpPr txBox="1">
              <a:spLocks noChangeArrowheads="1"/>
            </p:cNvSpPr>
            <p:nvPr/>
          </p:nvSpPr>
          <p:spPr bwMode="auto">
            <a:xfrm>
              <a:off x="336" y="1632"/>
              <a:ext cx="480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1109B7"/>
                  </a:solidFill>
                  <a:latin typeface="Arial" charset="0"/>
                </a:rPr>
                <a:t>28 là số trung bình cộng của những số nào?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1600200" y="762000"/>
            <a:ext cx="6781800" cy="5632450"/>
            <a:chOff x="1008" y="480"/>
            <a:chExt cx="4272" cy="3548"/>
          </a:xfrm>
        </p:grpSpPr>
        <p:sp>
          <p:nvSpPr>
            <p:cNvPr id="8195" name="AutoShape 9"/>
            <p:cNvSpPr>
              <a:spLocks noChangeArrowheads="1"/>
            </p:cNvSpPr>
            <p:nvPr/>
          </p:nvSpPr>
          <p:spPr bwMode="auto">
            <a:xfrm>
              <a:off x="1008" y="480"/>
              <a:ext cx="4272" cy="1488"/>
            </a:xfrm>
            <a:prstGeom prst="cloudCallout">
              <a:avLst>
                <a:gd name="adj1" fmla="val -19875"/>
                <a:gd name="adj2" fmla="val 88574"/>
              </a:avLst>
            </a:prstGeom>
            <a:solidFill>
              <a:srgbClr val="EF7C0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>
                  <a:solidFill>
                    <a:srgbClr val="1109B7"/>
                  </a:solidFill>
                  <a:latin typeface="Arial" charset="0"/>
                </a:rPr>
                <a:t>Muốn tìm trung bình cộng của nhiếu số, ta tính tổng của các số đó, rồi chia tổng đó cho số hạng.</a:t>
              </a:r>
            </a:p>
          </p:txBody>
        </p:sp>
        <p:pic>
          <p:nvPicPr>
            <p:cNvPr id="8196" name="Picture 10" descr="C:\Program Files\Common Files\Microsoft Shared\Clipart\cagcat50\pe01832_.wmf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08" y="2448"/>
              <a:ext cx="1729" cy="1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a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990600" y="1752600"/>
            <a:ext cx="7620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1109B7"/>
                </a:solidFill>
                <a:latin typeface="Arial" charset="0"/>
              </a:rPr>
              <a:t>Tìm số trung bình cộng của các số sau:</a:t>
            </a:r>
          </a:p>
        </p:txBody>
      </p:sp>
      <p:grpSp>
        <p:nvGrpSpPr>
          <p:cNvPr id="9219" name="Group 23"/>
          <p:cNvGrpSpPr>
            <a:grpSpLocks/>
          </p:cNvGrpSpPr>
          <p:nvPr/>
        </p:nvGrpSpPr>
        <p:grpSpPr bwMode="auto">
          <a:xfrm>
            <a:off x="609600" y="914400"/>
            <a:ext cx="2819400" cy="838200"/>
            <a:chOff x="384" y="576"/>
            <a:chExt cx="1776" cy="528"/>
          </a:xfrm>
        </p:grpSpPr>
        <p:sp>
          <p:nvSpPr>
            <p:cNvPr id="9232" name="Text Box 8"/>
            <p:cNvSpPr txBox="1">
              <a:spLocks noChangeArrowheads="1"/>
            </p:cNvSpPr>
            <p:nvPr/>
          </p:nvSpPr>
          <p:spPr bwMode="auto">
            <a:xfrm>
              <a:off x="960" y="672"/>
              <a:ext cx="120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u="sng">
                  <a:solidFill>
                    <a:srgbClr val="1109B7"/>
                  </a:solidFill>
                  <a:latin typeface="Arial" charset="0"/>
                </a:rPr>
                <a:t>Bài 1</a:t>
              </a:r>
            </a:p>
          </p:txBody>
        </p:sp>
        <p:pic>
          <p:nvPicPr>
            <p:cNvPr id="9233" name="Picture 9" descr="C:\Program Files\Common Files\Microsoft Shared\Clipart\cagcat50\pe01832_.wmf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84" y="576"/>
              <a:ext cx="577" cy="5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1754" name="Text Box 10"/>
          <p:cNvSpPr txBox="1">
            <a:spLocks noChangeArrowheads="1"/>
          </p:cNvSpPr>
          <p:nvPr/>
        </p:nvSpPr>
        <p:spPr bwMode="auto">
          <a:xfrm>
            <a:off x="990600" y="2438400"/>
            <a:ext cx="70866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000">
                <a:solidFill>
                  <a:srgbClr val="1109B7"/>
                </a:solidFill>
                <a:latin typeface="Arial" charset="0"/>
              </a:rPr>
              <a:t>42 và 52                              b)36; 42; và 57.</a:t>
            </a:r>
          </a:p>
          <a:p>
            <a:pPr marL="342900" indent="-342900">
              <a:spcBef>
                <a:spcPct val="50000"/>
              </a:spcBef>
            </a:pPr>
            <a:r>
              <a:rPr lang="en-US" sz="2000">
                <a:solidFill>
                  <a:srgbClr val="1109B7"/>
                </a:solidFill>
                <a:latin typeface="Arial" charset="0"/>
              </a:rPr>
              <a:t>c)</a:t>
            </a:r>
            <a:r>
              <a:rPr lang="en-US" sz="2000">
                <a:latin typeface="Arial" charset="0"/>
              </a:rPr>
              <a:t> </a:t>
            </a:r>
            <a:r>
              <a:rPr lang="en-US" sz="2000">
                <a:solidFill>
                  <a:srgbClr val="1109B7"/>
                </a:solidFill>
                <a:latin typeface="Arial" charset="0"/>
              </a:rPr>
              <a:t>34; 43; 52 và 39                 d) 20; 35; 37; 65 và 73 </a:t>
            </a:r>
          </a:p>
        </p:txBody>
      </p:sp>
      <p:sp>
        <p:nvSpPr>
          <p:cNvPr id="31755" name="Text Box 11"/>
          <p:cNvSpPr txBox="1">
            <a:spLocks noChangeArrowheads="1"/>
          </p:cNvSpPr>
          <p:nvPr/>
        </p:nvSpPr>
        <p:spPr bwMode="auto">
          <a:xfrm>
            <a:off x="838200" y="2438400"/>
            <a:ext cx="1371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>
                <a:solidFill>
                  <a:srgbClr val="BC2910"/>
                </a:solidFill>
                <a:latin typeface="Arial" charset="0"/>
              </a:rPr>
              <a:t>Bài làm</a:t>
            </a:r>
            <a:r>
              <a:rPr lang="en-US" sz="2000">
                <a:latin typeface="Arial" charset="0"/>
              </a:rPr>
              <a:t>:</a:t>
            </a:r>
          </a:p>
        </p:txBody>
      </p:sp>
      <p:sp>
        <p:nvSpPr>
          <p:cNvPr id="31756" name="Text Box 12"/>
          <p:cNvSpPr txBox="1">
            <a:spLocks noChangeArrowheads="1"/>
          </p:cNvSpPr>
          <p:nvPr/>
        </p:nvSpPr>
        <p:spPr bwMode="auto">
          <a:xfrm>
            <a:off x="388105" y="3028950"/>
            <a:ext cx="7696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006600"/>
                </a:solidFill>
                <a:latin typeface="Arial" charset="0"/>
              </a:rPr>
              <a:t>a)</a:t>
            </a:r>
            <a:r>
              <a:rPr lang="en-US" sz="2000" b="1" dirty="0" err="1">
                <a:solidFill>
                  <a:srgbClr val="006600"/>
                </a:solidFill>
                <a:latin typeface="Arial" charset="0"/>
              </a:rPr>
              <a:t>Trung</a:t>
            </a:r>
            <a:r>
              <a:rPr lang="en-US" sz="2000" b="1" dirty="0">
                <a:solidFill>
                  <a:srgbClr val="006600"/>
                </a:solidFill>
                <a:latin typeface="Arial" charset="0"/>
              </a:rPr>
              <a:t> </a:t>
            </a:r>
            <a:r>
              <a:rPr lang="en-US" sz="2000" b="1" dirty="0" err="1">
                <a:solidFill>
                  <a:srgbClr val="006600"/>
                </a:solidFill>
                <a:latin typeface="Arial" charset="0"/>
              </a:rPr>
              <a:t>bình</a:t>
            </a:r>
            <a:r>
              <a:rPr lang="en-US" sz="2000" b="1" dirty="0">
                <a:solidFill>
                  <a:srgbClr val="006600"/>
                </a:solidFill>
                <a:latin typeface="Arial" charset="0"/>
              </a:rPr>
              <a:t> </a:t>
            </a:r>
            <a:r>
              <a:rPr lang="en-US" sz="2000" b="1" dirty="0" err="1">
                <a:solidFill>
                  <a:srgbClr val="006600"/>
                </a:solidFill>
                <a:latin typeface="Arial" charset="0"/>
              </a:rPr>
              <a:t>cộng</a:t>
            </a:r>
            <a:r>
              <a:rPr lang="en-US" sz="2000" b="1" dirty="0">
                <a:solidFill>
                  <a:srgbClr val="006600"/>
                </a:solidFill>
                <a:latin typeface="Arial" charset="0"/>
              </a:rPr>
              <a:t> </a:t>
            </a:r>
            <a:r>
              <a:rPr lang="en-US" sz="2000" b="1" dirty="0" err="1">
                <a:solidFill>
                  <a:srgbClr val="006600"/>
                </a:solidFill>
                <a:latin typeface="Arial" charset="0"/>
              </a:rPr>
              <a:t>của</a:t>
            </a:r>
            <a:r>
              <a:rPr lang="en-US" sz="2000" b="1" dirty="0">
                <a:solidFill>
                  <a:srgbClr val="006600"/>
                </a:solidFill>
                <a:latin typeface="Arial" charset="0"/>
              </a:rPr>
              <a:t> 42 </a:t>
            </a:r>
            <a:r>
              <a:rPr lang="en-US" sz="2000" b="1" dirty="0" err="1">
                <a:solidFill>
                  <a:srgbClr val="006600"/>
                </a:solidFill>
                <a:latin typeface="Arial" charset="0"/>
              </a:rPr>
              <a:t>và</a:t>
            </a:r>
            <a:r>
              <a:rPr lang="en-US" sz="2000" b="1" dirty="0">
                <a:solidFill>
                  <a:srgbClr val="006600"/>
                </a:solidFill>
                <a:latin typeface="Arial" charset="0"/>
              </a:rPr>
              <a:t> 52 </a:t>
            </a:r>
            <a:r>
              <a:rPr lang="en-US" sz="2000" b="1" dirty="0" err="1">
                <a:solidFill>
                  <a:srgbClr val="006600"/>
                </a:solidFill>
                <a:latin typeface="Arial" charset="0"/>
              </a:rPr>
              <a:t>là</a:t>
            </a:r>
            <a:r>
              <a:rPr lang="en-US" sz="2000" b="1" dirty="0">
                <a:solidFill>
                  <a:srgbClr val="006600"/>
                </a:solidFill>
                <a:latin typeface="Arial" charset="0"/>
              </a:rPr>
              <a:t>: ( 42 + 52 ) : 2 = </a:t>
            </a:r>
            <a:r>
              <a:rPr lang="en-US" sz="2000" b="1" dirty="0" smtClean="0">
                <a:solidFill>
                  <a:srgbClr val="006600"/>
                </a:solidFill>
                <a:latin typeface="Arial" charset="0"/>
              </a:rPr>
              <a:t>47</a:t>
            </a:r>
            <a:endParaRPr lang="en-US" sz="2000" b="1" dirty="0">
              <a:solidFill>
                <a:srgbClr val="006600"/>
              </a:solidFill>
              <a:latin typeface="Arial" charset="0"/>
            </a:endParaRPr>
          </a:p>
        </p:txBody>
      </p:sp>
      <p:sp>
        <p:nvSpPr>
          <p:cNvPr id="31757" name="Text Box 13"/>
          <p:cNvSpPr txBox="1">
            <a:spLocks noChangeArrowheads="1"/>
          </p:cNvSpPr>
          <p:nvPr/>
        </p:nvSpPr>
        <p:spPr bwMode="auto">
          <a:xfrm>
            <a:off x="381000" y="3429000"/>
            <a:ext cx="8305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6600"/>
                </a:solidFill>
                <a:latin typeface="Arial" charset="0"/>
              </a:rPr>
              <a:t>b) Trung bình cộng của 36; 42 và 57 là: ( 36+ 42+ 57 ) : 3 = 45</a:t>
            </a:r>
          </a:p>
        </p:txBody>
      </p:sp>
      <p:sp>
        <p:nvSpPr>
          <p:cNvPr id="31758" name="Text Box 14"/>
          <p:cNvSpPr txBox="1">
            <a:spLocks noChangeArrowheads="1"/>
          </p:cNvSpPr>
          <p:nvPr/>
        </p:nvSpPr>
        <p:spPr bwMode="auto">
          <a:xfrm>
            <a:off x="381000" y="3886200"/>
            <a:ext cx="9448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rgbClr val="006600"/>
                </a:solidFill>
                <a:latin typeface="Arial" charset="0"/>
              </a:rPr>
              <a:t>c) Trung bình cộng của 34; 43; 52 và 39 là: ( 34+ 43+ 52+ 39 ) : 4 = 42</a:t>
            </a:r>
          </a:p>
        </p:txBody>
      </p:sp>
      <p:sp>
        <p:nvSpPr>
          <p:cNvPr id="31759" name="Text Box 15"/>
          <p:cNvSpPr txBox="1">
            <a:spLocks noChangeArrowheads="1"/>
          </p:cNvSpPr>
          <p:nvPr/>
        </p:nvSpPr>
        <p:spPr bwMode="auto">
          <a:xfrm>
            <a:off x="381000" y="4267200"/>
            <a:ext cx="9753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rgbClr val="006600"/>
                </a:solidFill>
                <a:latin typeface="Arial" charset="0"/>
              </a:rPr>
              <a:t>d) Trung bình cộng của 20; 35; 37; 65; 73 là:( 20 + 35+ 37+ 65+ 73 ) : 5 = 46</a:t>
            </a:r>
          </a:p>
        </p:txBody>
      </p: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381000" y="4876800"/>
            <a:ext cx="8763000" cy="1066800"/>
            <a:chOff x="240" y="3072"/>
            <a:chExt cx="5520" cy="672"/>
          </a:xfrm>
        </p:grpSpPr>
        <p:sp>
          <p:nvSpPr>
            <p:cNvPr id="9230" name="AutoShape 16"/>
            <p:cNvSpPr>
              <a:spLocks noChangeArrowheads="1"/>
            </p:cNvSpPr>
            <p:nvPr/>
          </p:nvSpPr>
          <p:spPr bwMode="auto">
            <a:xfrm>
              <a:off x="240" y="3072"/>
              <a:ext cx="5520" cy="672"/>
            </a:xfrm>
            <a:prstGeom prst="rightArrow">
              <a:avLst>
                <a:gd name="adj1" fmla="val 50000"/>
                <a:gd name="adj2" fmla="val 205357"/>
              </a:avLst>
            </a:prstGeom>
            <a:solidFill>
              <a:srgbClr val="EF7C0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9231" name="Text Box 18"/>
            <p:cNvSpPr txBox="1">
              <a:spLocks noChangeArrowheads="1"/>
            </p:cNvSpPr>
            <p:nvPr/>
          </p:nvSpPr>
          <p:spPr bwMode="auto">
            <a:xfrm>
              <a:off x="336" y="3264"/>
              <a:ext cx="475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800000"/>
                  </a:solidFill>
                  <a:latin typeface="Arial" charset="0"/>
                </a:rPr>
                <a:t>Muốn tìm trung bình của nhiều số ta làm thế nào ?</a:t>
              </a:r>
            </a:p>
          </p:txBody>
        </p:sp>
      </p:grp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6400800" y="4343400"/>
            <a:ext cx="2209800" cy="2514600"/>
            <a:chOff x="3120" y="2736"/>
            <a:chExt cx="1392" cy="1584"/>
          </a:xfrm>
        </p:grpSpPr>
        <p:sp>
          <p:nvSpPr>
            <p:cNvPr id="9228" name="Text Box 19"/>
            <p:cNvSpPr txBox="1">
              <a:spLocks noChangeArrowheads="1"/>
            </p:cNvSpPr>
            <p:nvPr/>
          </p:nvSpPr>
          <p:spPr bwMode="auto">
            <a:xfrm>
              <a:off x="3120" y="2736"/>
              <a:ext cx="624" cy="9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8800" b="1">
                  <a:solidFill>
                    <a:srgbClr val="FF3300"/>
                  </a:solidFill>
                  <a:latin typeface="Arial" charset="0"/>
                </a:rPr>
                <a:t>Đ</a:t>
              </a:r>
            </a:p>
          </p:txBody>
        </p:sp>
        <p:pic>
          <p:nvPicPr>
            <p:cNvPr id="9229" name="Picture 20" descr="C:\Program Files\Common Files\Microsoft Shared\Clipart\cagcat50\pe01832_.wmf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696" y="3456"/>
              <a:ext cx="816" cy="8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17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1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7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17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1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17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1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a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1" grpId="0" autoUpdateAnimBg="0"/>
      <p:bldP spid="31754" grpId="0" autoUpdateAnimBg="0"/>
      <p:bldP spid="31755" grpId="0" autoUpdateAnimBg="0"/>
      <p:bldP spid="31756" grpId="0" autoUpdateAnimBg="0"/>
      <p:bldP spid="31757" grpId="0" autoUpdateAnimBg="0"/>
      <p:bldP spid="31758" grpId="0" autoUpdateAnimBg="0"/>
      <p:bldP spid="31759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8"/>
          <p:cNvGrpSpPr>
            <a:grpSpLocks/>
          </p:cNvGrpSpPr>
          <p:nvPr/>
        </p:nvGrpSpPr>
        <p:grpSpPr bwMode="auto">
          <a:xfrm>
            <a:off x="762000" y="609600"/>
            <a:ext cx="2819400" cy="838200"/>
            <a:chOff x="384" y="576"/>
            <a:chExt cx="1776" cy="528"/>
          </a:xfrm>
        </p:grpSpPr>
        <p:sp>
          <p:nvSpPr>
            <p:cNvPr id="10256" name="Text Box 9"/>
            <p:cNvSpPr txBox="1">
              <a:spLocks noChangeArrowheads="1"/>
            </p:cNvSpPr>
            <p:nvPr/>
          </p:nvSpPr>
          <p:spPr bwMode="auto">
            <a:xfrm>
              <a:off x="960" y="672"/>
              <a:ext cx="120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u="sng">
                  <a:solidFill>
                    <a:srgbClr val="1109B7"/>
                  </a:solidFill>
                  <a:latin typeface="Arial" charset="0"/>
                </a:rPr>
                <a:t>Bài 2</a:t>
              </a:r>
            </a:p>
          </p:txBody>
        </p:sp>
        <p:pic>
          <p:nvPicPr>
            <p:cNvPr id="10257" name="Picture 10" descr="C:\Program Files\Common Files\Microsoft Shared\Clipart\cagcat50\pe01832_.wmf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84" y="576"/>
              <a:ext cx="577" cy="5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2779" name="Text Box 11"/>
          <p:cNvSpPr txBox="1">
            <a:spLocks noChangeArrowheads="1"/>
          </p:cNvSpPr>
          <p:nvPr/>
        </p:nvSpPr>
        <p:spPr bwMode="auto">
          <a:xfrm>
            <a:off x="457200" y="1371600"/>
            <a:ext cx="8686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1109B7"/>
                </a:solidFill>
                <a:latin typeface="Arial" charset="0"/>
              </a:rPr>
              <a:t>Bốn em Mai, Hoa, Hưng, Thịnh, lần lượt cân nặng là 36kg, 38kg, 40kg, 34kg. Hỏi trung bình mỗi em cân nặng bao nhiêu ki- lô- gam?</a:t>
            </a:r>
          </a:p>
        </p:txBody>
      </p:sp>
      <p:sp>
        <p:nvSpPr>
          <p:cNvPr id="32780" name="Text Box 12"/>
          <p:cNvSpPr txBox="1">
            <a:spLocks noChangeArrowheads="1"/>
          </p:cNvSpPr>
          <p:nvPr/>
        </p:nvSpPr>
        <p:spPr bwMode="auto">
          <a:xfrm>
            <a:off x="533400" y="2590800"/>
            <a:ext cx="1600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>
                <a:solidFill>
                  <a:srgbClr val="791179"/>
                </a:solidFill>
                <a:latin typeface="Arial" charset="0"/>
              </a:rPr>
              <a:t>Bài làm:</a:t>
            </a:r>
          </a:p>
        </p:txBody>
      </p:sp>
      <p:sp>
        <p:nvSpPr>
          <p:cNvPr id="32781" name="Text Box 13"/>
          <p:cNvSpPr txBox="1">
            <a:spLocks noChangeArrowheads="1"/>
          </p:cNvSpPr>
          <p:nvPr/>
        </p:nvSpPr>
        <p:spPr bwMode="auto">
          <a:xfrm>
            <a:off x="1905000" y="2743200"/>
            <a:ext cx="693420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791179"/>
                </a:solidFill>
                <a:latin typeface="Arial" charset="0"/>
              </a:rPr>
              <a:t>Bốn em cân nặng số ki- lô- gam là: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791179"/>
                </a:solidFill>
                <a:latin typeface="Arial" charset="0"/>
              </a:rPr>
              <a:t>36+ 38+ 40+ 34 = 148 ( kg) 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791179"/>
                </a:solidFill>
                <a:latin typeface="Arial" charset="0"/>
              </a:rPr>
              <a:t>Trung bình mỗi em cân nặng số ki- lô- gam là: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791179"/>
                </a:solidFill>
                <a:latin typeface="Arial" charset="0"/>
              </a:rPr>
              <a:t>148 : 4 = 37 ( kg) 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791179"/>
                </a:solidFill>
                <a:latin typeface="Arial" charset="0"/>
              </a:rPr>
              <a:t>                                                    Đáp số: 37 kg</a:t>
            </a:r>
          </a:p>
        </p:txBody>
      </p: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1066800" y="5791200"/>
            <a:ext cx="8077200" cy="1066800"/>
            <a:chOff x="672" y="3648"/>
            <a:chExt cx="5088" cy="672"/>
          </a:xfrm>
        </p:grpSpPr>
        <p:sp>
          <p:nvSpPr>
            <p:cNvPr id="10254" name="AutoShape 14"/>
            <p:cNvSpPr>
              <a:spLocks noChangeArrowheads="1"/>
            </p:cNvSpPr>
            <p:nvPr/>
          </p:nvSpPr>
          <p:spPr bwMode="auto">
            <a:xfrm>
              <a:off x="672" y="3648"/>
              <a:ext cx="5088" cy="672"/>
            </a:xfrm>
            <a:prstGeom prst="rightArrow">
              <a:avLst>
                <a:gd name="adj1" fmla="val 50000"/>
                <a:gd name="adj2" fmla="val 189286"/>
              </a:avLst>
            </a:prstGeom>
            <a:solidFill>
              <a:srgbClr val="EF7C0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10255" name="Text Box 15"/>
            <p:cNvSpPr txBox="1">
              <a:spLocks noChangeArrowheads="1"/>
            </p:cNvSpPr>
            <p:nvPr/>
          </p:nvSpPr>
          <p:spPr bwMode="auto">
            <a:xfrm>
              <a:off x="720" y="3840"/>
              <a:ext cx="441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791179"/>
                  </a:solidFill>
                  <a:latin typeface="Arial" charset="0"/>
                </a:rPr>
                <a:t>Trung bình, cân nặng của mỗi em là bao nhiêu?</a:t>
              </a:r>
            </a:p>
          </p:txBody>
        </p:sp>
      </p:grpSp>
      <p:sp>
        <p:nvSpPr>
          <p:cNvPr id="32785" name="Text Box 17"/>
          <p:cNvSpPr txBox="1">
            <a:spLocks noChangeArrowheads="1"/>
          </p:cNvSpPr>
          <p:nvPr/>
        </p:nvSpPr>
        <p:spPr bwMode="auto">
          <a:xfrm>
            <a:off x="7734300" y="5353050"/>
            <a:ext cx="609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3300"/>
                </a:solidFill>
                <a:latin typeface="Arial" charset="0"/>
              </a:rPr>
              <a:t>37</a:t>
            </a:r>
          </a:p>
        </p:txBody>
      </p: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685800" y="5715000"/>
            <a:ext cx="8458200" cy="1143000"/>
            <a:chOff x="432" y="2736"/>
            <a:chExt cx="5328" cy="720"/>
          </a:xfrm>
        </p:grpSpPr>
        <p:sp>
          <p:nvSpPr>
            <p:cNvPr id="10252" name="AutoShape 19"/>
            <p:cNvSpPr>
              <a:spLocks noChangeArrowheads="1"/>
            </p:cNvSpPr>
            <p:nvPr/>
          </p:nvSpPr>
          <p:spPr bwMode="auto">
            <a:xfrm>
              <a:off x="432" y="2736"/>
              <a:ext cx="5328" cy="720"/>
            </a:xfrm>
            <a:prstGeom prst="rightArrow">
              <a:avLst>
                <a:gd name="adj1" fmla="val 50000"/>
                <a:gd name="adj2" fmla="val 185000"/>
              </a:avLst>
            </a:prstGeom>
            <a:solidFill>
              <a:srgbClr val="EF7C0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10253" name="Text Box 20"/>
            <p:cNvSpPr txBox="1">
              <a:spLocks noChangeArrowheads="1"/>
            </p:cNvSpPr>
            <p:nvPr/>
          </p:nvSpPr>
          <p:spPr bwMode="auto">
            <a:xfrm>
              <a:off x="576" y="2880"/>
              <a:ext cx="436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791179"/>
                  </a:solidFill>
                  <a:latin typeface="Arial" charset="0"/>
                </a:rPr>
                <a:t>Trung bình mỗi em nặng 37 kg.</a:t>
              </a:r>
            </a:p>
          </p:txBody>
        </p:sp>
      </p:grpSp>
      <p:grpSp>
        <p:nvGrpSpPr>
          <p:cNvPr id="5" name="Group 26"/>
          <p:cNvGrpSpPr>
            <a:grpSpLocks/>
          </p:cNvGrpSpPr>
          <p:nvPr/>
        </p:nvGrpSpPr>
        <p:grpSpPr bwMode="auto">
          <a:xfrm>
            <a:off x="762000" y="4343400"/>
            <a:ext cx="2209800" cy="2514600"/>
            <a:chOff x="3120" y="2736"/>
            <a:chExt cx="1392" cy="1584"/>
          </a:xfrm>
        </p:grpSpPr>
        <p:sp>
          <p:nvSpPr>
            <p:cNvPr id="10250" name="Text Box 27"/>
            <p:cNvSpPr txBox="1">
              <a:spLocks noChangeArrowheads="1"/>
            </p:cNvSpPr>
            <p:nvPr/>
          </p:nvSpPr>
          <p:spPr bwMode="auto">
            <a:xfrm>
              <a:off x="3120" y="2736"/>
              <a:ext cx="624" cy="9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8800" b="1">
                  <a:solidFill>
                    <a:srgbClr val="FF3300"/>
                  </a:solidFill>
                  <a:latin typeface="Arial" charset="0"/>
                </a:rPr>
                <a:t>Đ</a:t>
              </a:r>
            </a:p>
          </p:txBody>
        </p:sp>
        <p:pic>
          <p:nvPicPr>
            <p:cNvPr id="10251" name="Picture 28" descr="C:\Program Files\Common Files\Microsoft Shared\Clipart\cagcat50\pe01832_.wmf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696" y="3456"/>
              <a:ext cx="816" cy="8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300"/>
                                        <p:tgtEl>
                                          <p:spTgt spid="32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27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27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27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27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27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27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27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27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a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9" grpId="0" autoUpdateAnimBg="0"/>
      <p:bldP spid="32780" grpId="0" autoUpdateAnimBg="0"/>
      <p:bldP spid="32781" grpId="0" autoUpdateAnimBg="0"/>
      <p:bldP spid="32785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8"/>
          <p:cNvGrpSpPr>
            <a:grpSpLocks/>
          </p:cNvGrpSpPr>
          <p:nvPr/>
        </p:nvGrpSpPr>
        <p:grpSpPr bwMode="auto">
          <a:xfrm>
            <a:off x="762000" y="609600"/>
            <a:ext cx="2819400" cy="838200"/>
            <a:chOff x="384" y="576"/>
            <a:chExt cx="1776" cy="528"/>
          </a:xfrm>
        </p:grpSpPr>
        <p:sp>
          <p:nvSpPr>
            <p:cNvPr id="11298" name="Text Box 9"/>
            <p:cNvSpPr txBox="1">
              <a:spLocks noChangeArrowheads="1"/>
            </p:cNvSpPr>
            <p:nvPr/>
          </p:nvSpPr>
          <p:spPr bwMode="auto">
            <a:xfrm>
              <a:off x="960" y="672"/>
              <a:ext cx="120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u="sng">
                  <a:solidFill>
                    <a:srgbClr val="1109B7"/>
                  </a:solidFill>
                  <a:latin typeface="Arial" charset="0"/>
                </a:rPr>
                <a:t>Bài 3</a:t>
              </a:r>
            </a:p>
          </p:txBody>
        </p:sp>
        <p:pic>
          <p:nvPicPr>
            <p:cNvPr id="11299" name="Picture 10" descr="C:\Program Files\Common Files\Microsoft Shared\Clipart\cagcat50\pe01832_.wmf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84" y="576"/>
              <a:ext cx="577" cy="5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3803" name="Text Box 11"/>
          <p:cNvSpPr txBox="1">
            <a:spLocks noChangeArrowheads="1"/>
          </p:cNvSpPr>
          <p:nvPr/>
        </p:nvSpPr>
        <p:spPr bwMode="auto">
          <a:xfrm>
            <a:off x="762000" y="1447800"/>
            <a:ext cx="8382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Tìm trung bình cộng của các số tự nhiên liên tiếp từ 1 đến 9.</a:t>
            </a:r>
          </a:p>
        </p:txBody>
      </p:sp>
      <p:sp>
        <p:nvSpPr>
          <p:cNvPr id="33804" name="Text Box 12"/>
          <p:cNvSpPr txBox="1">
            <a:spLocks noChangeArrowheads="1"/>
          </p:cNvSpPr>
          <p:nvPr/>
        </p:nvSpPr>
        <p:spPr bwMode="auto">
          <a:xfrm>
            <a:off x="838200" y="21336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>
                <a:solidFill>
                  <a:srgbClr val="EF7C09"/>
                </a:solidFill>
                <a:latin typeface="Arial" charset="0"/>
              </a:rPr>
              <a:t>Bài làm:</a:t>
            </a:r>
          </a:p>
        </p:txBody>
      </p:sp>
      <p:grpSp>
        <p:nvGrpSpPr>
          <p:cNvPr id="3" name="Group 48"/>
          <p:cNvGrpSpPr>
            <a:grpSpLocks/>
          </p:cNvGrpSpPr>
          <p:nvPr/>
        </p:nvGrpSpPr>
        <p:grpSpPr bwMode="auto">
          <a:xfrm>
            <a:off x="838200" y="2286000"/>
            <a:ext cx="8305800" cy="1295400"/>
            <a:chOff x="528" y="1584"/>
            <a:chExt cx="5232" cy="816"/>
          </a:xfrm>
        </p:grpSpPr>
        <p:sp>
          <p:nvSpPr>
            <p:cNvPr id="11296" name="AutoShape 14"/>
            <p:cNvSpPr>
              <a:spLocks noChangeArrowheads="1"/>
            </p:cNvSpPr>
            <p:nvPr/>
          </p:nvSpPr>
          <p:spPr bwMode="auto">
            <a:xfrm>
              <a:off x="528" y="1584"/>
              <a:ext cx="5232" cy="816"/>
            </a:xfrm>
            <a:prstGeom prst="rightArrow">
              <a:avLst>
                <a:gd name="adj1" fmla="val 50000"/>
                <a:gd name="adj2" fmla="val 160294"/>
              </a:avLst>
            </a:prstGeom>
            <a:solidFill>
              <a:srgbClr val="CC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1297" name="Text Box 15"/>
            <p:cNvSpPr txBox="1">
              <a:spLocks noChangeArrowheads="1"/>
            </p:cNvSpPr>
            <p:nvPr/>
          </p:nvSpPr>
          <p:spPr bwMode="auto">
            <a:xfrm>
              <a:off x="576" y="1824"/>
              <a:ext cx="451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800000"/>
                  </a:solidFill>
                  <a:latin typeface="Arial" charset="0"/>
                </a:rPr>
                <a:t>Từ 1 đến 9 gồm những số nào?</a:t>
              </a:r>
            </a:p>
          </p:txBody>
        </p:sp>
      </p:grpSp>
      <p:sp>
        <p:nvSpPr>
          <p:cNvPr id="33808" name="Text Box 16"/>
          <p:cNvSpPr txBox="1">
            <a:spLocks noChangeArrowheads="1"/>
          </p:cNvSpPr>
          <p:nvPr/>
        </p:nvSpPr>
        <p:spPr bwMode="auto">
          <a:xfrm>
            <a:off x="914400" y="2590800"/>
            <a:ext cx="7543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9900"/>
                </a:solidFill>
                <a:latin typeface="Arial" charset="0"/>
              </a:rPr>
              <a:t>Các số từ 1 đến 9 là : 1, 2, 3, 4, 5, 6, 7, 8, 9.</a:t>
            </a:r>
          </a:p>
        </p:txBody>
      </p: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914400" y="2971800"/>
            <a:ext cx="8534400" cy="1182688"/>
            <a:chOff x="240" y="2544"/>
            <a:chExt cx="5376" cy="745"/>
          </a:xfrm>
        </p:grpSpPr>
        <p:sp>
          <p:nvSpPr>
            <p:cNvPr id="11294" name="AutoShape 18"/>
            <p:cNvSpPr>
              <a:spLocks noChangeArrowheads="1"/>
            </p:cNvSpPr>
            <p:nvPr/>
          </p:nvSpPr>
          <p:spPr bwMode="auto">
            <a:xfrm>
              <a:off x="240" y="2544"/>
              <a:ext cx="5376" cy="672"/>
            </a:xfrm>
            <a:prstGeom prst="rightArrow">
              <a:avLst>
                <a:gd name="adj1" fmla="val 50000"/>
                <a:gd name="adj2" fmla="val 200000"/>
              </a:avLst>
            </a:prstGeom>
            <a:solidFill>
              <a:srgbClr val="CC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1295" name="Text Box 19"/>
            <p:cNvSpPr txBox="1">
              <a:spLocks noChangeArrowheads="1"/>
            </p:cNvSpPr>
            <p:nvPr/>
          </p:nvSpPr>
          <p:spPr bwMode="auto">
            <a:xfrm>
              <a:off x="288" y="2688"/>
              <a:ext cx="5040" cy="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800000"/>
                  </a:solidFill>
                  <a:latin typeface="Arial" charset="0"/>
                </a:rPr>
                <a:t>Muốn tìm trung bình cộng, trước tiên ta phải làm gì?</a:t>
              </a:r>
            </a:p>
          </p:txBody>
        </p:sp>
      </p:grpSp>
      <p:sp>
        <p:nvSpPr>
          <p:cNvPr id="33813" name="Text Box 21"/>
          <p:cNvSpPr txBox="1">
            <a:spLocks noChangeArrowheads="1"/>
          </p:cNvSpPr>
          <p:nvPr/>
        </p:nvSpPr>
        <p:spPr bwMode="auto">
          <a:xfrm>
            <a:off x="914400" y="3124200"/>
            <a:ext cx="82296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9900"/>
                </a:solidFill>
                <a:latin typeface="Arial" charset="0"/>
              </a:rPr>
              <a:t>Tổng của các số tự nhiên liên tiếp từ 1 đến 9 là:</a:t>
            </a:r>
          </a:p>
          <a:p>
            <a:pPr>
              <a:spcBef>
                <a:spcPct val="50000"/>
              </a:spcBef>
            </a:pPr>
            <a:r>
              <a:rPr lang="en-US" b="1">
                <a:solidFill>
                  <a:srgbClr val="FF9900"/>
                </a:solidFill>
                <a:latin typeface="Arial" charset="0"/>
              </a:rPr>
              <a:t>1+ 2 +3+ 4+ 5+ 6+ 7+ 8+ 9 =</a:t>
            </a:r>
          </a:p>
        </p:txBody>
      </p: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2133600" y="3657600"/>
            <a:ext cx="1143000" cy="457200"/>
            <a:chOff x="1200" y="2736"/>
            <a:chExt cx="720" cy="288"/>
          </a:xfrm>
        </p:grpSpPr>
        <p:sp>
          <p:nvSpPr>
            <p:cNvPr id="11292" name="Text Box 25"/>
            <p:cNvSpPr txBox="1">
              <a:spLocks noChangeArrowheads="1"/>
            </p:cNvSpPr>
            <p:nvPr/>
          </p:nvSpPr>
          <p:spPr bwMode="auto">
            <a:xfrm>
              <a:off x="1200" y="2736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800000"/>
                  </a:solidFill>
                  <a:latin typeface="Arial" charset="0"/>
                </a:rPr>
                <a:t>4</a:t>
              </a:r>
            </a:p>
          </p:txBody>
        </p:sp>
        <p:sp>
          <p:nvSpPr>
            <p:cNvPr id="11293" name="Text Box 27"/>
            <p:cNvSpPr txBox="1">
              <a:spLocks noChangeArrowheads="1"/>
            </p:cNvSpPr>
            <p:nvPr/>
          </p:nvSpPr>
          <p:spPr bwMode="auto">
            <a:xfrm>
              <a:off x="1680" y="2736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800000"/>
                  </a:solidFill>
                  <a:latin typeface="Arial" charset="0"/>
                </a:rPr>
                <a:t>6</a:t>
              </a:r>
            </a:p>
          </p:txBody>
        </p:sp>
      </p:grpSp>
      <p:grpSp>
        <p:nvGrpSpPr>
          <p:cNvPr id="6" name="Group 43"/>
          <p:cNvGrpSpPr>
            <a:grpSpLocks/>
          </p:cNvGrpSpPr>
          <p:nvPr/>
        </p:nvGrpSpPr>
        <p:grpSpPr bwMode="auto">
          <a:xfrm>
            <a:off x="1752600" y="3657600"/>
            <a:ext cx="2209800" cy="457200"/>
            <a:chOff x="1104" y="2304"/>
            <a:chExt cx="1392" cy="288"/>
          </a:xfrm>
        </p:grpSpPr>
        <p:sp>
          <p:nvSpPr>
            <p:cNvPr id="11290" name="Text Box 24"/>
            <p:cNvSpPr txBox="1">
              <a:spLocks noChangeArrowheads="1"/>
            </p:cNvSpPr>
            <p:nvPr/>
          </p:nvSpPr>
          <p:spPr bwMode="auto">
            <a:xfrm>
              <a:off x="1104" y="2304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800000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11291" name="Text Box 28"/>
            <p:cNvSpPr txBox="1">
              <a:spLocks noChangeArrowheads="1"/>
            </p:cNvSpPr>
            <p:nvPr/>
          </p:nvSpPr>
          <p:spPr bwMode="auto">
            <a:xfrm>
              <a:off x="2112" y="2304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800000"/>
                  </a:solidFill>
                  <a:latin typeface="Arial" charset="0"/>
                </a:rPr>
                <a:t>7</a:t>
              </a:r>
            </a:p>
          </p:txBody>
        </p:sp>
      </p:grpSp>
      <p:grpSp>
        <p:nvGrpSpPr>
          <p:cNvPr id="7" name="Group 32"/>
          <p:cNvGrpSpPr>
            <a:grpSpLocks/>
          </p:cNvGrpSpPr>
          <p:nvPr/>
        </p:nvGrpSpPr>
        <p:grpSpPr bwMode="auto">
          <a:xfrm>
            <a:off x="1295400" y="3657600"/>
            <a:ext cx="2819400" cy="457200"/>
            <a:chOff x="672" y="2736"/>
            <a:chExt cx="1776" cy="288"/>
          </a:xfrm>
        </p:grpSpPr>
        <p:sp>
          <p:nvSpPr>
            <p:cNvPr id="11288" name="Text Box 23"/>
            <p:cNvSpPr txBox="1">
              <a:spLocks noChangeArrowheads="1"/>
            </p:cNvSpPr>
            <p:nvPr/>
          </p:nvSpPr>
          <p:spPr bwMode="auto">
            <a:xfrm>
              <a:off x="672" y="2736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800000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11289" name="Text Box 29"/>
            <p:cNvSpPr txBox="1">
              <a:spLocks noChangeArrowheads="1"/>
            </p:cNvSpPr>
            <p:nvPr/>
          </p:nvSpPr>
          <p:spPr bwMode="auto">
            <a:xfrm>
              <a:off x="2208" y="2736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800000"/>
                  </a:solidFill>
                  <a:latin typeface="Arial" charset="0"/>
                </a:rPr>
                <a:t>8</a:t>
              </a:r>
            </a:p>
          </p:txBody>
        </p:sp>
      </p:grpSp>
      <p:grpSp>
        <p:nvGrpSpPr>
          <p:cNvPr id="8" name="Group 31"/>
          <p:cNvGrpSpPr>
            <a:grpSpLocks/>
          </p:cNvGrpSpPr>
          <p:nvPr/>
        </p:nvGrpSpPr>
        <p:grpSpPr bwMode="auto">
          <a:xfrm>
            <a:off x="914400" y="3657600"/>
            <a:ext cx="3657600" cy="457200"/>
            <a:chOff x="432" y="2736"/>
            <a:chExt cx="2304" cy="288"/>
          </a:xfrm>
        </p:grpSpPr>
        <p:sp>
          <p:nvSpPr>
            <p:cNvPr id="11286" name="Text Box 22"/>
            <p:cNvSpPr txBox="1">
              <a:spLocks noChangeArrowheads="1"/>
            </p:cNvSpPr>
            <p:nvPr/>
          </p:nvSpPr>
          <p:spPr bwMode="auto">
            <a:xfrm>
              <a:off x="432" y="2736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800000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11287" name="Text Box 30"/>
            <p:cNvSpPr txBox="1">
              <a:spLocks noChangeArrowheads="1"/>
            </p:cNvSpPr>
            <p:nvPr/>
          </p:nvSpPr>
          <p:spPr bwMode="auto">
            <a:xfrm>
              <a:off x="2448" y="2736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800000"/>
                  </a:solidFill>
                  <a:latin typeface="Arial" charset="0"/>
                </a:rPr>
                <a:t>9</a:t>
              </a:r>
            </a:p>
          </p:txBody>
        </p:sp>
      </p:grpSp>
      <p:sp>
        <p:nvSpPr>
          <p:cNvPr id="33827" name="Text Box 35"/>
          <p:cNvSpPr txBox="1">
            <a:spLocks noChangeArrowheads="1"/>
          </p:cNvSpPr>
          <p:nvPr/>
        </p:nvSpPr>
        <p:spPr bwMode="auto">
          <a:xfrm>
            <a:off x="914400" y="3581400"/>
            <a:ext cx="5997860" cy="46166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9900"/>
                </a:solidFill>
                <a:latin typeface="Arial" charset="0"/>
              </a:rPr>
              <a:t>( 1+ 9 ) + ( 2+ 8) + ( 4+ 6 ) </a:t>
            </a:r>
            <a:r>
              <a:rPr lang="en-US" b="1" dirty="0" smtClean="0">
                <a:solidFill>
                  <a:srgbClr val="FF9900"/>
                </a:solidFill>
                <a:latin typeface="Arial" charset="0"/>
              </a:rPr>
              <a:t>+(7+3)</a:t>
            </a:r>
            <a:r>
              <a:rPr lang="en-US" b="1" dirty="0" smtClean="0">
                <a:solidFill>
                  <a:srgbClr val="FF9900"/>
                </a:solidFill>
                <a:latin typeface="Arial" charset="0"/>
              </a:rPr>
              <a:t>+ </a:t>
            </a:r>
            <a:r>
              <a:rPr lang="en-US" b="1" dirty="0">
                <a:solidFill>
                  <a:srgbClr val="FF9900"/>
                </a:solidFill>
                <a:latin typeface="Arial" charset="0"/>
              </a:rPr>
              <a:t>5 = </a:t>
            </a:r>
            <a:r>
              <a:rPr lang="en-US" b="1" dirty="0" smtClean="0">
                <a:solidFill>
                  <a:srgbClr val="FF9900"/>
                </a:solidFill>
                <a:latin typeface="Arial" charset="0"/>
              </a:rPr>
              <a:t>45</a:t>
            </a:r>
            <a:endParaRPr lang="en-US" b="1" dirty="0">
              <a:solidFill>
                <a:srgbClr val="FF9900"/>
              </a:solidFill>
              <a:latin typeface="Arial" charset="0"/>
            </a:endParaRPr>
          </a:p>
        </p:txBody>
      </p:sp>
      <p:grpSp>
        <p:nvGrpSpPr>
          <p:cNvPr id="9" name="Group 39"/>
          <p:cNvGrpSpPr>
            <a:grpSpLocks/>
          </p:cNvGrpSpPr>
          <p:nvPr/>
        </p:nvGrpSpPr>
        <p:grpSpPr bwMode="auto">
          <a:xfrm>
            <a:off x="1066800" y="3886200"/>
            <a:ext cx="8077200" cy="1295400"/>
            <a:chOff x="672" y="3312"/>
            <a:chExt cx="5088" cy="816"/>
          </a:xfrm>
        </p:grpSpPr>
        <p:sp>
          <p:nvSpPr>
            <p:cNvPr id="11284" name="AutoShape 37"/>
            <p:cNvSpPr>
              <a:spLocks noChangeArrowheads="1"/>
            </p:cNvSpPr>
            <p:nvPr/>
          </p:nvSpPr>
          <p:spPr bwMode="auto">
            <a:xfrm>
              <a:off x="672" y="3312"/>
              <a:ext cx="5088" cy="816"/>
            </a:xfrm>
            <a:prstGeom prst="rightArrow">
              <a:avLst>
                <a:gd name="adj1" fmla="val 50000"/>
                <a:gd name="adj2" fmla="val 155882"/>
              </a:avLst>
            </a:prstGeom>
            <a:solidFill>
              <a:srgbClr val="CC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1285" name="Text Box 38"/>
            <p:cNvSpPr txBox="1">
              <a:spLocks noChangeArrowheads="1"/>
            </p:cNvSpPr>
            <p:nvPr/>
          </p:nvSpPr>
          <p:spPr bwMode="auto">
            <a:xfrm>
              <a:off x="768" y="3600"/>
              <a:ext cx="422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800000"/>
                  </a:solidFill>
                  <a:latin typeface="Arial" charset="0"/>
                </a:rPr>
                <a:t>Từ 1 đến 9 có bao nhiêu chữ số ?</a:t>
              </a:r>
            </a:p>
          </p:txBody>
        </p:sp>
      </p:grpSp>
      <p:sp>
        <p:nvSpPr>
          <p:cNvPr id="33832" name="Text Box 40"/>
          <p:cNvSpPr txBox="1">
            <a:spLocks noChangeArrowheads="1"/>
          </p:cNvSpPr>
          <p:nvPr/>
        </p:nvSpPr>
        <p:spPr bwMode="auto">
          <a:xfrm>
            <a:off x="1066800" y="4191000"/>
            <a:ext cx="594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err="1">
                <a:solidFill>
                  <a:srgbClr val="FF9900"/>
                </a:solidFill>
                <a:latin typeface="Arial" charset="0"/>
              </a:rPr>
              <a:t>Từ</a:t>
            </a:r>
            <a:r>
              <a:rPr lang="en-US" dirty="0">
                <a:solidFill>
                  <a:srgbClr val="FF9900"/>
                </a:solidFill>
                <a:latin typeface="Arial" charset="0"/>
              </a:rPr>
              <a:t> 1 </a:t>
            </a:r>
            <a:r>
              <a:rPr lang="en-US" dirty="0" err="1">
                <a:solidFill>
                  <a:srgbClr val="FF9900"/>
                </a:solidFill>
                <a:latin typeface="Arial" charset="0"/>
              </a:rPr>
              <a:t>đến</a:t>
            </a:r>
            <a:r>
              <a:rPr lang="en-US" dirty="0">
                <a:solidFill>
                  <a:srgbClr val="FF9900"/>
                </a:solidFill>
                <a:latin typeface="Arial" charset="0"/>
              </a:rPr>
              <a:t> 9 </a:t>
            </a:r>
            <a:r>
              <a:rPr lang="en-US" dirty="0" err="1">
                <a:solidFill>
                  <a:srgbClr val="FF9900"/>
                </a:solidFill>
                <a:latin typeface="Arial" charset="0"/>
              </a:rPr>
              <a:t>có</a:t>
            </a:r>
            <a:r>
              <a:rPr lang="en-US" dirty="0">
                <a:solidFill>
                  <a:srgbClr val="FF9900"/>
                </a:solidFill>
                <a:latin typeface="Arial" charset="0"/>
              </a:rPr>
              <a:t> </a:t>
            </a:r>
            <a:r>
              <a:rPr lang="en-US" dirty="0" smtClean="0">
                <a:solidFill>
                  <a:srgbClr val="FF9900"/>
                </a:solidFill>
                <a:latin typeface="Arial" charset="0"/>
              </a:rPr>
              <a:t>9 </a:t>
            </a:r>
            <a:r>
              <a:rPr lang="en-US" dirty="0" err="1">
                <a:solidFill>
                  <a:srgbClr val="FF9900"/>
                </a:solidFill>
                <a:latin typeface="Arial" charset="0"/>
              </a:rPr>
              <a:t>chữ</a:t>
            </a:r>
            <a:r>
              <a:rPr lang="en-US" dirty="0">
                <a:solidFill>
                  <a:srgbClr val="FF9900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FF9900"/>
                </a:solidFill>
                <a:latin typeface="Arial" charset="0"/>
              </a:rPr>
              <a:t>số</a:t>
            </a:r>
            <a:endParaRPr lang="en-US" dirty="0">
              <a:solidFill>
                <a:srgbClr val="FF9900"/>
              </a:solidFill>
              <a:latin typeface="Arial" charset="0"/>
            </a:endParaRPr>
          </a:p>
        </p:txBody>
      </p:sp>
      <p:sp>
        <p:nvSpPr>
          <p:cNvPr id="33833" name="Text Box 41"/>
          <p:cNvSpPr txBox="1">
            <a:spLocks noChangeArrowheads="1"/>
          </p:cNvSpPr>
          <p:nvPr/>
        </p:nvSpPr>
        <p:spPr bwMode="auto">
          <a:xfrm>
            <a:off x="1066800" y="4419600"/>
            <a:ext cx="64770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err="1">
                <a:solidFill>
                  <a:srgbClr val="FF9900"/>
                </a:solidFill>
                <a:latin typeface="Arial" charset="0"/>
              </a:rPr>
              <a:t>Trung</a:t>
            </a:r>
            <a:r>
              <a:rPr lang="en-US" b="1" dirty="0">
                <a:solidFill>
                  <a:srgbClr val="FF9900"/>
                </a:solidFill>
                <a:latin typeface="Arial" charset="0"/>
              </a:rPr>
              <a:t> </a:t>
            </a:r>
            <a:r>
              <a:rPr lang="en-US" b="1" dirty="0" err="1">
                <a:solidFill>
                  <a:srgbClr val="FF9900"/>
                </a:solidFill>
                <a:latin typeface="Arial" charset="0"/>
              </a:rPr>
              <a:t>bình</a:t>
            </a:r>
            <a:r>
              <a:rPr lang="en-US" b="1" dirty="0">
                <a:solidFill>
                  <a:srgbClr val="FF9900"/>
                </a:solidFill>
                <a:latin typeface="Arial" charset="0"/>
              </a:rPr>
              <a:t> </a:t>
            </a:r>
            <a:r>
              <a:rPr lang="en-US" b="1" dirty="0" err="1">
                <a:solidFill>
                  <a:srgbClr val="FF9900"/>
                </a:solidFill>
                <a:latin typeface="Arial" charset="0"/>
              </a:rPr>
              <a:t>cộng</a:t>
            </a:r>
            <a:r>
              <a:rPr lang="en-US" b="1" dirty="0">
                <a:solidFill>
                  <a:srgbClr val="FF9900"/>
                </a:solidFill>
                <a:latin typeface="Arial" charset="0"/>
              </a:rPr>
              <a:t> </a:t>
            </a:r>
            <a:r>
              <a:rPr lang="en-US" b="1" dirty="0" err="1">
                <a:solidFill>
                  <a:srgbClr val="FF9900"/>
                </a:solidFill>
                <a:latin typeface="Arial" charset="0"/>
              </a:rPr>
              <a:t>của</a:t>
            </a:r>
            <a:r>
              <a:rPr lang="en-US" b="1" dirty="0">
                <a:solidFill>
                  <a:srgbClr val="FF9900"/>
                </a:solidFill>
                <a:latin typeface="Arial" charset="0"/>
              </a:rPr>
              <a:t> </a:t>
            </a:r>
            <a:r>
              <a:rPr lang="en-US" b="1" dirty="0" err="1">
                <a:solidFill>
                  <a:srgbClr val="FF9900"/>
                </a:solidFill>
                <a:latin typeface="Arial" charset="0"/>
              </a:rPr>
              <a:t>các</a:t>
            </a:r>
            <a:r>
              <a:rPr lang="en-US" b="1" dirty="0">
                <a:solidFill>
                  <a:srgbClr val="FF9900"/>
                </a:solidFill>
                <a:latin typeface="Arial" charset="0"/>
              </a:rPr>
              <a:t> </a:t>
            </a:r>
            <a:r>
              <a:rPr lang="en-US" b="1" dirty="0" err="1">
                <a:solidFill>
                  <a:srgbClr val="FF9900"/>
                </a:solidFill>
                <a:latin typeface="Arial" charset="0"/>
              </a:rPr>
              <a:t>số</a:t>
            </a:r>
            <a:r>
              <a:rPr lang="en-US" b="1" dirty="0">
                <a:solidFill>
                  <a:srgbClr val="FF9900"/>
                </a:solidFill>
                <a:latin typeface="Arial" charset="0"/>
              </a:rPr>
              <a:t> </a:t>
            </a:r>
            <a:r>
              <a:rPr lang="en-US" b="1" dirty="0" err="1">
                <a:solidFill>
                  <a:srgbClr val="FF9900"/>
                </a:solidFill>
                <a:latin typeface="Arial" charset="0"/>
              </a:rPr>
              <a:t>tự</a:t>
            </a:r>
            <a:r>
              <a:rPr lang="en-US" b="1" dirty="0">
                <a:solidFill>
                  <a:srgbClr val="FF9900"/>
                </a:solidFill>
                <a:latin typeface="Arial" charset="0"/>
              </a:rPr>
              <a:t> </a:t>
            </a:r>
            <a:r>
              <a:rPr lang="en-US" b="1" dirty="0" err="1">
                <a:solidFill>
                  <a:srgbClr val="FF9900"/>
                </a:solidFill>
                <a:latin typeface="Arial" charset="0"/>
              </a:rPr>
              <a:t>nhiên</a:t>
            </a:r>
            <a:r>
              <a:rPr lang="en-US" b="1" dirty="0">
                <a:solidFill>
                  <a:srgbClr val="FF9900"/>
                </a:solidFill>
                <a:latin typeface="Arial" charset="0"/>
              </a:rPr>
              <a:t> </a:t>
            </a:r>
            <a:r>
              <a:rPr lang="en-US" b="1" dirty="0" err="1">
                <a:solidFill>
                  <a:srgbClr val="FF9900"/>
                </a:solidFill>
                <a:latin typeface="Arial" charset="0"/>
              </a:rPr>
              <a:t>liên</a:t>
            </a:r>
            <a:r>
              <a:rPr lang="en-US" b="1" dirty="0">
                <a:solidFill>
                  <a:srgbClr val="FF9900"/>
                </a:solidFill>
                <a:latin typeface="Arial" charset="0"/>
              </a:rPr>
              <a:t> </a:t>
            </a:r>
            <a:r>
              <a:rPr lang="en-US" b="1" dirty="0" err="1">
                <a:solidFill>
                  <a:srgbClr val="FF9900"/>
                </a:solidFill>
                <a:latin typeface="Arial" charset="0"/>
              </a:rPr>
              <a:t>tiếp</a:t>
            </a:r>
            <a:r>
              <a:rPr lang="en-US" b="1" dirty="0">
                <a:solidFill>
                  <a:srgbClr val="FF9900"/>
                </a:solidFill>
                <a:latin typeface="Arial" charset="0"/>
              </a:rPr>
              <a:t> </a:t>
            </a:r>
            <a:r>
              <a:rPr lang="en-US" b="1" dirty="0" err="1">
                <a:solidFill>
                  <a:srgbClr val="FF9900"/>
                </a:solidFill>
                <a:latin typeface="Arial" charset="0"/>
              </a:rPr>
              <a:t>từ</a:t>
            </a:r>
            <a:r>
              <a:rPr lang="en-US" b="1" dirty="0">
                <a:solidFill>
                  <a:srgbClr val="FF9900"/>
                </a:solidFill>
                <a:latin typeface="Arial" charset="0"/>
              </a:rPr>
              <a:t> 1 </a:t>
            </a:r>
            <a:r>
              <a:rPr lang="en-US" b="1" dirty="0" err="1">
                <a:solidFill>
                  <a:srgbClr val="FF9900"/>
                </a:solidFill>
                <a:latin typeface="Arial" charset="0"/>
              </a:rPr>
              <a:t>đến</a:t>
            </a:r>
            <a:r>
              <a:rPr lang="en-US" b="1" dirty="0">
                <a:solidFill>
                  <a:srgbClr val="FF9900"/>
                </a:solidFill>
                <a:latin typeface="Arial" charset="0"/>
              </a:rPr>
              <a:t> 9 </a:t>
            </a:r>
            <a:r>
              <a:rPr lang="en-US" b="1" dirty="0" err="1">
                <a:solidFill>
                  <a:srgbClr val="FF9900"/>
                </a:solidFill>
                <a:latin typeface="Arial" charset="0"/>
              </a:rPr>
              <a:t>là</a:t>
            </a:r>
            <a:r>
              <a:rPr lang="en-US" b="1" dirty="0">
                <a:solidFill>
                  <a:srgbClr val="FF9900"/>
                </a:solidFill>
                <a:latin typeface="Arial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9900"/>
                </a:solidFill>
                <a:latin typeface="Arial" charset="0"/>
              </a:rPr>
              <a:t>4</a:t>
            </a:r>
            <a:r>
              <a:rPr lang="en-US" b="1" dirty="0" smtClean="0">
                <a:solidFill>
                  <a:srgbClr val="FF9900"/>
                </a:solidFill>
                <a:latin typeface="Arial" charset="0"/>
              </a:rPr>
              <a:t>5 </a:t>
            </a:r>
            <a:r>
              <a:rPr lang="en-US" b="1" dirty="0">
                <a:solidFill>
                  <a:srgbClr val="FF9900"/>
                </a:solidFill>
                <a:latin typeface="Arial" charset="0"/>
              </a:rPr>
              <a:t>: </a:t>
            </a:r>
            <a:r>
              <a:rPr lang="en-US" b="1" dirty="0" smtClean="0">
                <a:solidFill>
                  <a:srgbClr val="FF9900"/>
                </a:solidFill>
                <a:latin typeface="Arial" charset="0"/>
              </a:rPr>
              <a:t>9 </a:t>
            </a:r>
            <a:r>
              <a:rPr lang="en-US" b="1" dirty="0">
                <a:solidFill>
                  <a:srgbClr val="FF9900"/>
                </a:solidFill>
                <a:latin typeface="Arial" charset="0"/>
              </a:rPr>
              <a:t>= 5 </a:t>
            </a:r>
          </a:p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9900"/>
                </a:solidFill>
                <a:latin typeface="Arial" charset="0"/>
              </a:rPr>
              <a:t>                               </a:t>
            </a:r>
            <a:r>
              <a:rPr lang="en-US" b="1" dirty="0" err="1">
                <a:solidFill>
                  <a:srgbClr val="FF9900"/>
                </a:solidFill>
                <a:latin typeface="Arial" charset="0"/>
              </a:rPr>
              <a:t>Đáp</a:t>
            </a:r>
            <a:r>
              <a:rPr lang="en-US" b="1" dirty="0">
                <a:solidFill>
                  <a:srgbClr val="FF9900"/>
                </a:solidFill>
                <a:latin typeface="Arial" charset="0"/>
              </a:rPr>
              <a:t> </a:t>
            </a:r>
            <a:r>
              <a:rPr lang="en-US" b="1" dirty="0" err="1">
                <a:solidFill>
                  <a:srgbClr val="FF9900"/>
                </a:solidFill>
                <a:latin typeface="Arial" charset="0"/>
              </a:rPr>
              <a:t>số</a:t>
            </a:r>
            <a:r>
              <a:rPr lang="en-US" b="1" dirty="0">
                <a:solidFill>
                  <a:srgbClr val="FF9900"/>
                </a:solidFill>
                <a:latin typeface="Arial" charset="0"/>
              </a:rPr>
              <a:t> : 5 </a:t>
            </a:r>
          </a:p>
        </p:txBody>
      </p:sp>
      <p:grpSp>
        <p:nvGrpSpPr>
          <p:cNvPr id="10" name="Group 47"/>
          <p:cNvGrpSpPr>
            <a:grpSpLocks/>
          </p:cNvGrpSpPr>
          <p:nvPr/>
        </p:nvGrpSpPr>
        <p:grpSpPr bwMode="auto">
          <a:xfrm>
            <a:off x="7086600" y="5029200"/>
            <a:ext cx="2057400" cy="1263650"/>
            <a:chOff x="4128" y="3216"/>
            <a:chExt cx="1296" cy="796"/>
          </a:xfrm>
        </p:grpSpPr>
        <p:sp>
          <p:nvSpPr>
            <p:cNvPr id="11282" name="Text Box 45"/>
            <p:cNvSpPr txBox="1">
              <a:spLocks noChangeArrowheads="1"/>
            </p:cNvSpPr>
            <p:nvPr/>
          </p:nvSpPr>
          <p:spPr bwMode="auto">
            <a:xfrm>
              <a:off x="4128" y="3216"/>
              <a:ext cx="432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6000" b="1">
                  <a:solidFill>
                    <a:srgbClr val="FF3300"/>
                  </a:solidFill>
                  <a:latin typeface="Arial" charset="0"/>
                </a:rPr>
                <a:t>Đ</a:t>
              </a:r>
            </a:p>
          </p:txBody>
        </p:sp>
        <p:pic>
          <p:nvPicPr>
            <p:cNvPr id="11283" name="Picture 46" descr="C:\Program Files\Common Files\Microsoft Shared\Clipart\cagcat50\pe01832_.wmf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608" y="3360"/>
              <a:ext cx="816" cy="6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3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33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5" dur="500"/>
                                        <p:tgtEl>
                                          <p:spTgt spid="338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0"/>
                                            </p:cond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6"/>
                                            </p:cond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38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38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6" dur="500"/>
                                        <p:tgtEl>
                                          <p:spTgt spid="33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1" dur="500"/>
                                        <p:tgtEl>
                                          <p:spTgt spid="33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a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03" grpId="0" autoUpdateAnimBg="0"/>
      <p:bldP spid="33804" grpId="0" autoUpdateAnimBg="0"/>
      <p:bldP spid="33808" grpId="0" autoUpdateAnimBg="0"/>
      <p:bldP spid="33813" grpId="0" autoUpdateAnimBg="0"/>
      <p:bldP spid="33827" grpId="0" animBg="1" autoUpdateAnimBg="0"/>
      <p:bldP spid="33832" grpId="0" autoUpdateAnimBg="0"/>
      <p:bldP spid="33833" grpId="0" autoUpdateAnimBg="0"/>
    </p:bldLst>
  </p:timing>
</p:sld>
</file>

<file path=ppt/theme/theme1.xml><?xml version="1.0" encoding="utf-8"?>
<a:theme xmlns:a="http://schemas.openxmlformats.org/drawingml/2006/main" name="Nature">
  <a:themeElements>
    <a:clrScheme name="Nature 2">
      <a:dk1>
        <a:srgbClr val="5B5249"/>
      </a:dk1>
      <a:lt1>
        <a:srgbClr val="FFFFFF"/>
      </a:lt1>
      <a:dk2>
        <a:srgbClr val="2A3D7A"/>
      </a:dk2>
      <a:lt2>
        <a:srgbClr val="CEC8BA"/>
      </a:lt2>
      <a:accent1>
        <a:srgbClr val="C9DDF1"/>
      </a:accent1>
      <a:accent2>
        <a:srgbClr val="FAC164"/>
      </a:accent2>
      <a:accent3>
        <a:srgbClr val="FFFFFF"/>
      </a:accent3>
      <a:accent4>
        <a:srgbClr val="4C453D"/>
      </a:accent4>
      <a:accent5>
        <a:srgbClr val="E1EBF7"/>
      </a:accent5>
      <a:accent6>
        <a:srgbClr val="E3AF5A"/>
      </a:accent6>
      <a:hlink>
        <a:srgbClr val="B0AE6A"/>
      </a:hlink>
      <a:folHlink>
        <a:srgbClr val="C3E684"/>
      </a:folHlink>
    </a:clrScheme>
    <a:fontScheme name="Natur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vi-VN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vi-VN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  <a:cs typeface="Arial" charset="0"/>
          </a:defRPr>
        </a:defPPr>
      </a:lstStyle>
    </a:lnDef>
  </a:objectDefaults>
  <a:extraClrSchemeLst>
    <a:extraClrScheme>
      <a:clrScheme name="Nature 1">
        <a:dk1>
          <a:srgbClr val="666699"/>
        </a:dk1>
        <a:lt1>
          <a:srgbClr val="FFFFCC"/>
        </a:lt1>
        <a:dk2>
          <a:srgbClr val="687FCA"/>
        </a:dk2>
        <a:lt2>
          <a:srgbClr val="192449"/>
        </a:lt2>
        <a:accent1>
          <a:srgbClr val="C9DDF1"/>
        </a:accent1>
        <a:accent2>
          <a:srgbClr val="FAC164"/>
        </a:accent2>
        <a:accent3>
          <a:srgbClr val="B9C0E1"/>
        </a:accent3>
        <a:accent4>
          <a:srgbClr val="DADAAE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2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3">
        <a:dk1>
          <a:srgbClr val="333333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2A2A2A"/>
        </a:accent4>
        <a:accent5>
          <a:srgbClr val="EBEBEB"/>
        </a:accent5>
        <a:accent6>
          <a:srgbClr val="A1A1A1"/>
        </a:accent6>
        <a:hlink>
          <a:srgbClr val="808080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4">
        <a:dk1>
          <a:srgbClr val="8061A5"/>
        </a:dk1>
        <a:lt1>
          <a:srgbClr val="FFFFCC"/>
        </a:lt1>
        <a:dk2>
          <a:srgbClr val="967DB5"/>
        </a:dk2>
        <a:lt2>
          <a:srgbClr val="192449"/>
        </a:lt2>
        <a:accent1>
          <a:srgbClr val="D6C9F1"/>
        </a:accent1>
        <a:accent2>
          <a:srgbClr val="FAC164"/>
        </a:accent2>
        <a:accent3>
          <a:srgbClr val="C9BFD7"/>
        </a:accent3>
        <a:accent4>
          <a:srgbClr val="DADAAE"/>
        </a:accent4>
        <a:accent5>
          <a:srgbClr val="E8E1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5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993333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Designs\Nature.pot</Template>
  <TotalTime>633</TotalTime>
  <Words>793</Words>
  <Application>Microsoft Office PowerPoint</Application>
  <PresentationFormat>On-screen Show (4:3)</PresentationFormat>
  <Paragraphs>89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Times New Roman</vt:lpstr>
      <vt:lpstr>Wingdings</vt:lpstr>
      <vt:lpstr>Nature</vt:lpstr>
      <vt:lpstr>Tìm số  trung bình cộng</vt:lpstr>
      <vt:lpstr>Tìm số trung bình cộng</vt:lpstr>
      <vt:lpstr>  Lấy tổng số lít dầu chia cho 2 được số lít dầu rót đều vào mỗi can: ( 6 + 4) : 2 = 5 ( l)   </vt:lpstr>
      <vt:lpstr>Bài số 2:</vt:lpstr>
      <vt:lpstr>Nhận xét:</vt:lpstr>
      <vt:lpstr>PowerPoint Presentation</vt:lpstr>
      <vt:lpstr>PowerPoint Presentation</vt:lpstr>
      <vt:lpstr>PowerPoint Presentation</vt:lpstr>
      <vt:lpstr>PowerPoint Presentation</vt:lpstr>
    </vt:vector>
  </TitlesOfParts>
  <Company>Knight of light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Tìm số  trung bình cộng</dc:title>
  <dc:creator>minhphúc</dc:creator>
  <cp:lastModifiedBy>MsNu</cp:lastModifiedBy>
  <cp:revision>33</cp:revision>
  <dcterms:created xsi:type="dcterms:W3CDTF">2004-10-09T05:32:58Z</dcterms:created>
  <dcterms:modified xsi:type="dcterms:W3CDTF">2021-10-15T03:42:12Z</dcterms:modified>
</cp:coreProperties>
</file>