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8" r:id="rId3"/>
    <p:sldId id="264" r:id="rId4"/>
    <p:sldId id="261" r:id="rId5"/>
    <p:sldId id="262" r:id="rId6"/>
    <p:sldId id="290" r:id="rId7"/>
    <p:sldId id="265" r:id="rId8"/>
    <p:sldId id="284" r:id="rId9"/>
    <p:sldId id="285" r:id="rId10"/>
    <p:sldId id="268" r:id="rId11"/>
    <p:sldId id="286" r:id="rId12"/>
    <p:sldId id="289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96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455" autoAdjust="0"/>
  </p:normalViewPr>
  <p:slideViewPr>
    <p:cSldViewPr>
      <p:cViewPr varScale="1">
        <p:scale>
          <a:sx n="98" d="100"/>
          <a:sy n="98" d="100"/>
        </p:scale>
        <p:origin x="4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6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7720-D044-4DF3-86B7-25E8754BFE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ECB3-59BB-4BA7-8803-75C03DB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20.png"/><Relationship Id="rId5" Type="http://schemas.openxmlformats.org/officeDocument/2006/relationships/image" Target="../media/image13.gif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758259" y="3676794"/>
            <a:ext cx="2933412" cy="29334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1029">
            <a:off x="6573559" y="-901364"/>
            <a:ext cx="4019001" cy="27881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78033" y="-548022"/>
            <a:ext cx="2377248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8259" y="4045632"/>
            <a:ext cx="2146423" cy="17171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10400" y="3497445"/>
            <a:ext cx="1966566" cy="1741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22092" y="3508895"/>
            <a:ext cx="3657600" cy="315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408758">
            <a:off x="8500816" y="2416667"/>
            <a:ext cx="820336" cy="715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496" y="2923900"/>
            <a:ext cx="1568529" cy="15057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292421">
            <a:off x="203824" y="167916"/>
            <a:ext cx="1815179" cy="1440799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100885" y="1276350"/>
            <a:ext cx="5100016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45720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3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  <a:r>
              <a:rPr lang="vi-VN" sz="3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0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0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E89BD7-7B2E-1136-ABAA-F783C3A3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75" y="490130"/>
            <a:ext cx="7897512" cy="4163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532484-7E96-57A8-27EE-D17542B4B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689454"/>
            <a:ext cx="2145978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C6C-80BB-BE0C-13C0-1A582B86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9551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vi-VN" dirty="0"/>
              <a:t>Bài tập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81CEA-D71C-F0D9-D4D7-6709C6BA4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819150"/>
            <a:ext cx="6705600" cy="838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8" name="Picture 14" descr="Bài tập Bảng thống kê và biểu đồ tranh (có lời giải) | Kết nối tri thức Trắc nghiệm Toán lớp 6">
            <a:extLst>
              <a:ext uri="{FF2B5EF4-FFF2-40B4-BE49-F238E27FC236}">
                <a16:creationId xmlns:a16="http://schemas.microsoft.com/office/drawing/2014/main" id="{152BFEF1-4846-2C5A-8DD8-850A5816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5678"/>
            <a:ext cx="6328930" cy="10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69ABA-0636-E3B2-A6FA-32E37C7BE36D}"/>
              </a:ext>
            </a:extLst>
          </p:cNvPr>
          <p:cNvSpPr txBox="1"/>
          <p:nvPr/>
        </p:nvSpPr>
        <p:spPr>
          <a:xfrm>
            <a:off x="1066800" y="3028950"/>
            <a:ext cx="6400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5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28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27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30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1A0EFA-AFD6-A698-8797-F9CD4B272381}"/>
              </a:ext>
            </a:extLst>
          </p:cNvPr>
          <p:cNvSpPr/>
          <p:nvPr/>
        </p:nvSpPr>
        <p:spPr>
          <a:xfrm>
            <a:off x="1053830" y="3714750"/>
            <a:ext cx="317770" cy="27700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1D483A-0B2F-ED83-2518-812C2B042CF3}"/>
              </a:ext>
            </a:extLst>
          </p:cNvPr>
          <p:cNvSpPr txBox="1"/>
          <p:nvPr/>
        </p:nvSpPr>
        <p:spPr>
          <a:xfrm>
            <a:off x="990600" y="74295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đọc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bảng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thống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kê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xếp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hạnh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kiểm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lớp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endParaRPr lang="en-US" dirty="0"/>
          </a:p>
        </p:txBody>
      </p:sp>
      <p:pic>
        <p:nvPicPr>
          <p:cNvPr id="2052" name="Picture 4" descr="Bài tập Bảng thống kê và biểu đồ tranh (có lời giải) | Kết nối tri thức Trắc nghiệm Toán lớp 6">
            <a:extLst>
              <a:ext uri="{FF2B5EF4-FFF2-40B4-BE49-F238E27FC236}">
                <a16:creationId xmlns:a16="http://schemas.microsoft.com/office/drawing/2014/main" id="{9FF2F2F6-D6CE-A8FE-971F-EA8FECDB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6324600" cy="10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71793-D708-A8CD-8449-1AC8AE5107C4}"/>
              </a:ext>
            </a:extLst>
          </p:cNvPr>
          <p:cNvSpPr txBox="1"/>
          <p:nvPr/>
        </p:nvSpPr>
        <p:spPr>
          <a:xfrm>
            <a:off x="1006258" y="2800350"/>
            <a:ext cx="6461342" cy="124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lớp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tất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cả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nhiêu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học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 25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 3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 2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 30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0AFCC5-67A8-03D6-E11F-7324E79492A8}"/>
              </a:ext>
            </a:extLst>
          </p:cNvPr>
          <p:cNvSpPr/>
          <p:nvPr/>
        </p:nvSpPr>
        <p:spPr>
          <a:xfrm>
            <a:off x="1053830" y="3714750"/>
            <a:ext cx="317770" cy="27700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DCE85-0BB1-2034-A05B-C5A7C5BC4671}"/>
              </a:ext>
            </a:extLst>
          </p:cNvPr>
          <p:cNvSpPr txBox="1"/>
          <p:nvPr/>
        </p:nvSpPr>
        <p:spPr>
          <a:xfrm>
            <a:off x="914400" y="540425"/>
            <a:ext cx="74676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Hùng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ghi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chép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nhanh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điểm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Toán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tổ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lớp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thành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dãy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dữ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liệu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5, 8, 6, 7, 8, 5, 4, 6, 9, 6, 8, 8.</a:t>
            </a:r>
          </a:p>
          <a:p>
            <a:pPr algn="just">
              <a:lnSpc>
                <a:spcPts val="18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giúp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Hùng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sắp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xếp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dữ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liệu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trên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bảng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mẫu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):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074" name="Picture 2" descr="Bài tập Bảng thống kê và biểu đồ tranh (có lời giải) | Kết nối tri thức Trắc nghiệm Toán lớp 6">
            <a:extLst>
              <a:ext uri="{FF2B5EF4-FFF2-40B4-BE49-F238E27FC236}">
                <a16:creationId xmlns:a16="http://schemas.microsoft.com/office/drawing/2014/main" id="{039A18B4-4859-C05E-4FCD-C2A274B9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4950"/>
            <a:ext cx="73501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650BE-46BC-FA39-BA77-E756BC95EFA0}"/>
              </a:ext>
            </a:extLst>
          </p:cNvPr>
          <p:cNvSpPr txBox="1"/>
          <p:nvPr/>
        </p:nvSpPr>
        <p:spPr>
          <a:xfrm>
            <a:off x="910224" y="2829947"/>
            <a:ext cx="6938375" cy="1479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+mj-lt"/>
              </a:rPr>
              <a:t>Em hãy cho biết có bao nhiêu bạn được điểm 8 và có bao nhiêu bạn có điểm dưới 6.</a:t>
            </a:r>
          </a:p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+mj-lt"/>
              </a:rPr>
              <a:t>A. 4 bạn được 8 và 2 bạn dưới 6.</a:t>
            </a:r>
          </a:p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+mj-lt"/>
              </a:rPr>
              <a:t>B. 4 bạn được 8 và 3 bạn dưới 6</a:t>
            </a:r>
          </a:p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+mj-lt"/>
              </a:rPr>
              <a:t>C. 4 bạn được 8 và 6 bạn dưới 6</a:t>
            </a:r>
          </a:p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+mj-lt"/>
              </a:rPr>
              <a:t>D. 1 bạn được 8 và 3 bạn dưới 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AA9FDC-9394-D979-B703-00FBF0BB457B}"/>
              </a:ext>
            </a:extLst>
          </p:cNvPr>
          <p:cNvSpPr/>
          <p:nvPr/>
        </p:nvSpPr>
        <p:spPr>
          <a:xfrm>
            <a:off x="910224" y="3513945"/>
            <a:ext cx="317770" cy="27700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EA1F11-4E82-F5FA-F252-2C28EC6EE0FA}"/>
              </a:ext>
            </a:extLst>
          </p:cNvPr>
          <p:cNvSpPr txBox="1"/>
          <p:nvPr/>
        </p:nvSpPr>
        <p:spPr>
          <a:xfrm>
            <a:off x="821987" y="207590"/>
            <a:ext cx="7788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 4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Cho bảng số liệu đánh giá chất lượng sản phẩm bằng điểm số 1, 2, 3, 4, 5 của một lô hàng gồm 15 sản phẩm như sau:</a:t>
            </a: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4E9032-FFAB-F2CD-CBB2-AD3057352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7679"/>
              </p:ext>
            </p:extLst>
          </p:nvPr>
        </p:nvGraphicFramePr>
        <p:xfrm>
          <a:off x="926926" y="1200150"/>
          <a:ext cx="7683675" cy="1009850"/>
        </p:xfrm>
        <a:graphic>
          <a:graphicData uri="http://schemas.openxmlformats.org/drawingml/2006/table">
            <a:tbl>
              <a:tblPr/>
              <a:tblGrid>
                <a:gridCol w="1448028">
                  <a:extLst>
                    <a:ext uri="{9D8B030D-6E8A-4147-A177-3AD203B41FA5}">
                      <a16:colId xmlns:a16="http://schemas.microsoft.com/office/drawing/2014/main" val="1412922976"/>
                    </a:ext>
                  </a:extLst>
                </a:gridCol>
                <a:gridCol w="1121895">
                  <a:extLst>
                    <a:ext uri="{9D8B030D-6E8A-4147-A177-3AD203B41FA5}">
                      <a16:colId xmlns:a16="http://schemas.microsoft.com/office/drawing/2014/main" val="490353574"/>
                    </a:ext>
                  </a:extLst>
                </a:gridCol>
                <a:gridCol w="1278438">
                  <a:extLst>
                    <a:ext uri="{9D8B030D-6E8A-4147-A177-3AD203B41FA5}">
                      <a16:colId xmlns:a16="http://schemas.microsoft.com/office/drawing/2014/main" val="2824484743"/>
                    </a:ext>
                  </a:extLst>
                </a:gridCol>
                <a:gridCol w="1278438">
                  <a:extLst>
                    <a:ext uri="{9D8B030D-6E8A-4147-A177-3AD203B41FA5}">
                      <a16:colId xmlns:a16="http://schemas.microsoft.com/office/drawing/2014/main" val="879695061"/>
                    </a:ext>
                  </a:extLst>
                </a:gridCol>
                <a:gridCol w="1278438">
                  <a:extLst>
                    <a:ext uri="{9D8B030D-6E8A-4147-A177-3AD203B41FA5}">
                      <a16:colId xmlns:a16="http://schemas.microsoft.com/office/drawing/2014/main" val="856154255"/>
                    </a:ext>
                  </a:extLst>
                </a:gridCol>
                <a:gridCol w="1278438">
                  <a:extLst>
                    <a:ext uri="{9D8B030D-6E8A-4147-A177-3AD203B41FA5}">
                      <a16:colId xmlns:a16="http://schemas.microsoft.com/office/drawing/2014/main" val="91154195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3500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1832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1C2E93-FA7B-F006-D659-A1A50549ADC2}"/>
              </a:ext>
            </a:extLst>
          </p:cNvPr>
          <p:cNvSpPr txBox="1"/>
          <p:nvPr/>
        </p:nvSpPr>
        <p:spPr>
          <a:xfrm>
            <a:off x="926926" y="2494674"/>
            <a:ext cx="655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thống kê là?</a:t>
            </a: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Các điểm số 1, 2, 3, 4, 5.</a:t>
            </a: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Số sản phẩm 3, 0, 5, 7, 0</a:t>
            </a: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Điểm số và sản phẩm</a:t>
            </a: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Lô hàng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637766-E0A9-8154-70F0-EA0EF0DA09DE}"/>
              </a:ext>
            </a:extLst>
          </p:cNvPr>
          <p:cNvSpPr/>
          <p:nvPr/>
        </p:nvSpPr>
        <p:spPr>
          <a:xfrm>
            <a:off x="965392" y="2952750"/>
            <a:ext cx="330008" cy="3048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548F6B-C343-EEBC-29EC-98FDB0173BDC}"/>
              </a:ext>
            </a:extLst>
          </p:cNvPr>
          <p:cNvSpPr txBox="1"/>
          <p:nvPr/>
        </p:nvSpPr>
        <p:spPr>
          <a:xfrm>
            <a:off x="838200" y="438150"/>
            <a:ext cx="701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 </a:t>
            </a:r>
            <a:r>
              <a:rPr lang="vi-VN" b="1" dirty="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 một cuộc khảo sát phương tiện đi làm trong toàn thể nhân viên của công ty X thu được bảng thống kê sau: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868484-29DF-F352-5B28-FB8B16EFF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95124"/>
              </p:ext>
            </p:extLst>
          </p:nvPr>
        </p:nvGraphicFramePr>
        <p:xfrm>
          <a:off x="914400" y="1135666"/>
          <a:ext cx="7560000" cy="81720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161144466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3771641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812377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01634928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621751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0985053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Phương tiện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đạp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Xe 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máy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Ô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Phương tiện khác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7229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1312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C4D025-BEA5-FB5A-BAA8-402EF5984A89}"/>
              </a:ext>
            </a:extLst>
          </p:cNvPr>
          <p:cNvSpPr txBox="1"/>
          <p:nvPr/>
        </p:nvSpPr>
        <p:spPr>
          <a:xfrm>
            <a:off x="762000" y="2049852"/>
            <a:ext cx="7315200" cy="32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 bảng thống kê trên, </a:t>
            </a:r>
            <a:r>
              <a:rPr lang="vi-VN" dirty="0">
                <a:solidFill>
                  <a:srgbClr val="000000"/>
                </a:solidFill>
                <a:latin typeface="Open Sans" panose="020B0606030504020204" pitchFamily="34" charset="0"/>
              </a:rPr>
              <a:t>đáp án nào đúng đáp án nào sai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0A4E31-750C-0CC2-ADBB-1FDDE7BD9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83029"/>
              </p:ext>
            </p:extLst>
          </p:nvPr>
        </p:nvGraphicFramePr>
        <p:xfrm>
          <a:off x="914400" y="2456120"/>
          <a:ext cx="6096000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0094">
                  <a:extLst>
                    <a:ext uri="{9D8B030D-6E8A-4147-A177-3AD203B41FA5}">
                      <a16:colId xmlns:a16="http://schemas.microsoft.com/office/drawing/2014/main" val="306300012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50967307"/>
                    </a:ext>
                  </a:extLst>
                </a:gridCol>
                <a:gridCol w="770106">
                  <a:extLst>
                    <a:ext uri="{9D8B030D-6E8A-4147-A177-3AD203B41FA5}">
                      <a16:colId xmlns:a16="http://schemas.microsoft.com/office/drawing/2014/main" val="2816155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9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</a:t>
                      </a:r>
                      <a:r>
                        <a:rPr lang="vi-VN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tất cả 4 phương tiện nhân viên trong công ty X đi làm.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4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 </a:t>
                      </a:r>
                      <a:r>
                        <a:rPr lang="vi-VN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nhân viên đi xe đạp là 15 người.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2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 </a:t>
                      </a:r>
                      <a:r>
                        <a:rPr lang="vi-VN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nhân viên đi xe bus nhiều hơn số nhân viên đi xe đạp.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1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 </a:t>
                      </a:r>
                      <a:r>
                        <a:rPr lang="vi-VN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nhân viên của công ty X là 50 người.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65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0BAD36-CE05-1449-ADCD-8762C17B4B30}"/>
              </a:ext>
            </a:extLst>
          </p:cNvPr>
          <p:cNvSpPr txBox="1"/>
          <p:nvPr/>
        </p:nvSpPr>
        <p:spPr>
          <a:xfrm>
            <a:off x="5708515" y="289918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D43FA-52E9-D2B3-5D69-672C51E4EBD7}"/>
              </a:ext>
            </a:extLst>
          </p:cNvPr>
          <p:cNvSpPr txBox="1"/>
          <p:nvPr/>
        </p:nvSpPr>
        <p:spPr>
          <a:xfrm>
            <a:off x="6477000" y="343761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71045-ACCE-5A0B-ED53-EC5A493E42FF}"/>
              </a:ext>
            </a:extLst>
          </p:cNvPr>
          <p:cNvSpPr txBox="1"/>
          <p:nvPr/>
        </p:nvSpPr>
        <p:spPr>
          <a:xfrm>
            <a:off x="5708515" y="386715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26402-5B22-0DD7-F0FE-B521A8C6DB77}"/>
              </a:ext>
            </a:extLst>
          </p:cNvPr>
          <p:cNvSpPr txBox="1"/>
          <p:nvPr/>
        </p:nvSpPr>
        <p:spPr>
          <a:xfrm>
            <a:off x="6477000" y="432435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06FF3-AC3D-437A-BF85-C400250CDBAA}"/>
              </a:ext>
            </a:extLst>
          </p:cNvPr>
          <p:cNvSpPr txBox="1"/>
          <p:nvPr/>
        </p:nvSpPr>
        <p:spPr>
          <a:xfrm>
            <a:off x="1257300" y="438150"/>
            <a:ext cx="662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 6.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Trong tháng 10 vừa qua, một cửa hàng xe đạp đã bán được tất cả 200 chiếc xe đạp, với các màu được thống kê trong bảng dưới đây:</a:t>
            </a: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C1A5E8-564C-9748-6289-29414C7D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9560"/>
              </p:ext>
            </p:extLst>
          </p:nvPr>
        </p:nvGraphicFramePr>
        <p:xfrm>
          <a:off x="1295400" y="1809750"/>
          <a:ext cx="6713520" cy="923330"/>
        </p:xfrm>
        <a:graphic>
          <a:graphicData uri="http://schemas.openxmlformats.org/drawingml/2006/table">
            <a:tbl>
              <a:tblPr/>
              <a:tblGrid>
                <a:gridCol w="1493520">
                  <a:extLst>
                    <a:ext uri="{9D8B030D-6E8A-4147-A177-3AD203B41FA5}">
                      <a16:colId xmlns:a16="http://schemas.microsoft.com/office/drawing/2014/main" val="38173401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28467018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64790093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16979832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6324231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34669579"/>
                    </a:ext>
                  </a:extLst>
                </a:gridCol>
              </a:tblGrid>
              <a:tr h="6112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</a:rPr>
                        <a:t>Màu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Xanh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cây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Vàng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Da cam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</a:rPr>
                        <a:t>Đỏ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Trắng bạc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45595"/>
                  </a:ext>
                </a:extLst>
              </a:tr>
              <a:tr h="3120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</a:rPr>
                        <a:t>Số xe đạp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85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10CF65-FD4E-CB72-2C27-11B123363F08}"/>
              </a:ext>
            </a:extLst>
          </p:cNvPr>
          <p:cNvSpPr txBox="1"/>
          <p:nvPr/>
        </p:nvSpPr>
        <p:spPr>
          <a:xfrm>
            <a:off x="1257300" y="31051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Open Sans" panose="020B0606030504020204" pitchFamily="34" charset="0"/>
              </a:rPr>
              <a:t>G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iá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trị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x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là:............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116E0-3231-A44F-5447-159108264155}"/>
              </a:ext>
            </a:extLst>
          </p:cNvPr>
          <p:cNvSpPr txBox="1"/>
          <p:nvPr/>
        </p:nvSpPr>
        <p:spPr>
          <a:xfrm>
            <a:off x="3048000" y="30289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946975">
            <a:off x="-2069529" y="3511921"/>
            <a:ext cx="3923458" cy="39234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14954">
            <a:off x="6392872" y="-1654066"/>
            <a:ext cx="3897876" cy="3897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0979">
            <a:off x="1106780" y="854158"/>
            <a:ext cx="311235" cy="3378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1388">
            <a:off x="8001845" y="3228114"/>
            <a:ext cx="679929" cy="4388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19824">
            <a:off x="7519254" y="1029350"/>
            <a:ext cx="302494" cy="441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911" y="1031913"/>
            <a:ext cx="7010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CỦA CÁC EM!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3160646"/>
            <a:ext cx="2268466" cy="2604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511706" y="3265841"/>
            <a:ext cx="2511706" cy="1734526"/>
            <a:chOff x="-2312095" y="2265304"/>
            <a:chExt cx="2133600" cy="113321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24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nước ở châu Á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959914"/>
              <a:ext cx="1203234" cy="43860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919" y="272630"/>
            <a:ext cx="40014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461491" y="1657350"/>
            <a:ext cx="3380632" cy="1608491"/>
            <a:chOff x="-2312095" y="2265304"/>
            <a:chExt cx="2488216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8821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 nặng các bạn học sinh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1657" y="2896099"/>
              <a:ext cx="1036624" cy="50242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1504950"/>
            <a:ext cx="2590800" cy="1711325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 kiểm tra 15p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921268"/>
              <a:ext cx="1172808" cy="47725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5" y="3876931"/>
            <a:ext cx="2689197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hiều cao các bạn trong lớp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647849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202143" y="3854450"/>
            <a:ext cx="2133600" cy="1136650"/>
            <a:chOff x="-2370238" y="2261873"/>
            <a:chExt cx="2133600" cy="113665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70238" y="2261873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44" y="173979"/>
            <a:ext cx="4710856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Á: Việt Nam,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Shingapore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Mỹ.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Nam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707116" y="3943350"/>
            <a:ext cx="2707116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Shingapore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5" y="2667002"/>
              <a:ext cx="987481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0BF71-C99D-664C-00B8-FCA1E18B4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7A66B3A6-6BBA-5B94-680C-C60E2AC70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5E5750-9B17-621B-E238-B018019C9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E3EE1D1-757A-1718-9243-0CD22D84E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26F3455-428F-57C9-19D9-4A277019C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724049"/>
            <a:ext cx="781778" cy="5429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F8495-7054-C69D-66F6-1061C0E1E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D86ABFC-3F16-2891-B9CC-1EF0EAABC8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A9EA2E-540A-B2C3-46AD-5C3DACA9BB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3C0A8-9897-B185-9240-7D50075CD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836FC-66AB-6AAD-594B-769A6EE67760}"/>
              </a:ext>
            </a:extLst>
          </p:cNvPr>
          <p:cNvGrpSpPr/>
          <p:nvPr/>
        </p:nvGrpSpPr>
        <p:grpSpPr>
          <a:xfrm>
            <a:off x="-2133600" y="2231223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D8DAFC09-E49B-1A7F-F15C-8511C980F45F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 số các môn thi</a:t>
              </a:r>
              <a:endPara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ACB64A-B868-DFD2-6714-49D9CFA96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830873"/>
              <a:ext cx="1172808" cy="56765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87CBB96-66CE-4CB3-7392-03190A4A1D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122EAC-0C7A-43E9-603D-87472C777CC5}"/>
              </a:ext>
            </a:extLst>
          </p:cNvPr>
          <p:cNvSpPr txBox="1"/>
          <p:nvPr/>
        </p:nvSpPr>
        <p:spPr>
          <a:xfrm>
            <a:off x="304800" y="251487"/>
            <a:ext cx="458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  <a:cs typeface="Times New Roman" panose="02020603050405020304" pitchFamily="18" charset="0"/>
              </a:rPr>
              <a:t>Câu 3: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AC8CE0-E548-192E-D78D-61E4BD05E538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57784A9-CD98-2BFA-187A-171C1FD7FB95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.right</a:t>
              </a:r>
              <a:endPara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67E859-6B04-2F18-2F48-E0B631EA0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DE9C76-21DB-BD8F-812B-A64F64E098D8}"/>
              </a:ext>
            </a:extLst>
          </p:cNvPr>
          <p:cNvGrpSpPr/>
          <p:nvPr/>
        </p:nvGrpSpPr>
        <p:grpSpPr>
          <a:xfrm>
            <a:off x="-2510830" y="3638550"/>
            <a:ext cx="2510830" cy="13618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C3782A0-7F88-C8D3-715A-B49802A498EF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Xếp loại lực học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46B01BA-8D72-F288-F01D-F8AF6CDF9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800167"/>
              <a:ext cx="959311" cy="59835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291C8B-EAAE-C7CE-B4EB-27B32B81A1B1}"/>
              </a:ext>
            </a:extLst>
          </p:cNvPr>
          <p:cNvGrpSpPr/>
          <p:nvPr/>
        </p:nvGrpSpPr>
        <p:grpSpPr>
          <a:xfrm flipH="1">
            <a:off x="9144000" y="2245184"/>
            <a:ext cx="2819400" cy="1170860"/>
            <a:chOff x="-2312095" y="2227663"/>
            <a:chExt cx="2133600" cy="1170860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6EAE1AD9-2FDC-6577-B162-54CE1D2C5B0E}"/>
                </a:ext>
              </a:extLst>
            </p:cNvPr>
            <p:cNvSpPr/>
            <p:nvPr/>
          </p:nvSpPr>
          <p:spPr>
            <a:xfrm>
              <a:off x="-2312095" y="2227663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>
                  <a:solidFill>
                    <a:srgbClr val="FF0000"/>
                  </a:solidFill>
                  <a:latin typeface="Time New Roman"/>
                  <a:cs typeface="Times New Roman" panose="02020603050405020304" pitchFamily="18" charset="0"/>
                </a:rPr>
                <a:t>D.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Time New Roman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 New Roman"/>
                  <a:ea typeface="Times New Roman" panose="02020603050405020304" pitchFamily="18" charset="0"/>
                </a:rPr>
                <a:t>Danh sách các loài thực vật</a:t>
              </a:r>
              <a:endParaRPr lang="vi-VN" sz="2800" dirty="0">
                <a:solidFill>
                  <a:schemeClr val="tx1"/>
                </a:solidFill>
                <a:latin typeface="Time New Roman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FB72DD3-21FA-3753-691E-8278EEA2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5" y="2880795"/>
              <a:ext cx="902964" cy="51772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7EF551-738F-1295-CE77-A2EC34B65F41}"/>
              </a:ext>
            </a:extLst>
          </p:cNvPr>
          <p:cNvGrpSpPr/>
          <p:nvPr/>
        </p:nvGrpSpPr>
        <p:grpSpPr>
          <a:xfrm flipH="1">
            <a:off x="9398428" y="3823895"/>
            <a:ext cx="3631771" cy="1436716"/>
            <a:chOff x="-2312095" y="2240186"/>
            <a:chExt cx="2133600" cy="1061858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F51EAA2B-273E-2BF8-B1BF-2884A0772254}"/>
                </a:ext>
              </a:extLst>
            </p:cNvPr>
            <p:cNvSpPr/>
            <p:nvPr/>
          </p:nvSpPr>
          <p:spPr>
            <a:xfrm>
              <a:off x="-2312095" y="2240186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2800" dirty="0">
                  <a:solidFill>
                    <a:srgbClr val="FF0000"/>
                  </a:solidFill>
                </a:rPr>
                <a:t> </a:t>
              </a:r>
              <a:r>
                <a:rPr lang="vi-VN" sz="2800" dirty="0">
                  <a:solidFill>
                    <a:schemeClr val="tx1"/>
                  </a:solidFill>
                </a:rPr>
                <a:t>Danh sách các môn thể thao</a:t>
              </a:r>
              <a:endPara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AC195A-977F-2096-93B1-926F6411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5989" y="2822918"/>
              <a:ext cx="652598" cy="479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9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22" y="1724049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84019"/>
            <a:chOff x="-2312095" y="2265304"/>
            <a:chExt cx="2133600" cy="11840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 cá An câu được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036" y="2839723"/>
              <a:ext cx="1172808" cy="6096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57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 dirty="0">
                <a:latin typeface="+mj-lt"/>
              </a:rPr>
              <a:t>Câu 4: Ngày chủ nhật bạn An đã câu được 3 con cá rô, 5 con các chép, 2 con cá chắm. Dữ liệu nào là số liệu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9893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b="1" i="0" kern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a14:m>
                  <a:r>
                    <a:rPr kumimoji="0" lang="vi-VN" sz="2800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 đi câu</a:t>
                  </a:r>
                  <a:endParaRPr kumimoji="0" lang="vi-VN" sz="280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3"/>
                  <a:stretch>
                    <a:fillRect l="-4857" t="-4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6700" y="2316104"/>
            <a:ext cx="2700083" cy="113321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r"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b="1" i="0" kern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2800" b="0" i="0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các loài cá	</a:t>
                  </a:r>
                  <a:endParaRPr kumimoji="0" lang="vi-V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5"/>
                  <a:stretch>
                    <a:fillRect t="-41429" r="-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4" y="2788923"/>
              <a:ext cx="926328" cy="6096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31242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loài cá An câu được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7432" y="2667002"/>
              <a:ext cx="884664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346651"/>
          <a:ext cx="5334000" cy="60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1152</Words>
  <Application>Microsoft Office PowerPoint</Application>
  <PresentationFormat>On-screen Show (16:9)</PresentationFormat>
  <Paragraphs>216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Cambria Math</vt:lpstr>
      <vt:lpstr>Time New Roman</vt:lpstr>
      <vt:lpstr>Calibri</vt:lpstr>
      <vt:lpstr>Open Sans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Vu Ba Luc</cp:lastModifiedBy>
  <cp:revision>95</cp:revision>
  <dcterms:created xsi:type="dcterms:W3CDTF">2018-01-14T04:30:44Z</dcterms:created>
  <dcterms:modified xsi:type="dcterms:W3CDTF">2026-04-21T06:55:56Z</dcterms:modified>
</cp:coreProperties>
</file>