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42" r:id="rId3"/>
    <p:sldMasterId id="2147483763" r:id="rId4"/>
    <p:sldMasterId id="2147483773" r:id="rId5"/>
    <p:sldMasterId id="2147484025" r:id="rId6"/>
    <p:sldMasterId id="2147484037" r:id="rId7"/>
    <p:sldMasterId id="2147484059" r:id="rId8"/>
    <p:sldMasterId id="2147484093" r:id="rId9"/>
    <p:sldMasterId id="2147484170" r:id="rId10"/>
    <p:sldMasterId id="2147484182" r:id="rId11"/>
    <p:sldMasterId id="2147484194" r:id="rId12"/>
  </p:sldMasterIdLst>
  <p:notesMasterIdLst>
    <p:notesMasterId r:id="rId45"/>
  </p:notesMasterIdLst>
  <p:sldIdLst>
    <p:sldId id="1225" r:id="rId13"/>
    <p:sldId id="1236" r:id="rId14"/>
    <p:sldId id="1232" r:id="rId15"/>
    <p:sldId id="1237" r:id="rId16"/>
    <p:sldId id="1243" r:id="rId17"/>
    <p:sldId id="1242" r:id="rId18"/>
    <p:sldId id="1239" r:id="rId19"/>
    <p:sldId id="1240" r:id="rId20"/>
    <p:sldId id="1241" r:id="rId21"/>
    <p:sldId id="1249" r:id="rId22"/>
    <p:sldId id="1251" r:id="rId23"/>
    <p:sldId id="1238" r:id="rId24"/>
    <p:sldId id="1244" r:id="rId25"/>
    <p:sldId id="1245" r:id="rId26"/>
    <p:sldId id="1248" r:id="rId27"/>
    <p:sldId id="1253" r:id="rId28"/>
    <p:sldId id="1254" r:id="rId29"/>
    <p:sldId id="1255" r:id="rId30"/>
    <p:sldId id="1246" r:id="rId31"/>
    <p:sldId id="1247" r:id="rId32"/>
    <p:sldId id="1256" r:id="rId33"/>
    <p:sldId id="1227" r:id="rId34"/>
    <p:sldId id="1226" r:id="rId35"/>
    <p:sldId id="1257" r:id="rId36"/>
    <p:sldId id="1217" r:id="rId37"/>
    <p:sldId id="1218" r:id="rId38"/>
    <p:sldId id="1219" r:id="rId39"/>
    <p:sldId id="1220" r:id="rId40"/>
    <p:sldId id="1221" r:id="rId41"/>
    <p:sldId id="1222" r:id="rId42"/>
    <p:sldId id="1223" r:id="rId43"/>
    <p:sldId id="122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03BC9"/>
    <a:srgbClr val="AA96E2"/>
    <a:srgbClr val="E69654"/>
    <a:srgbClr val="E2863A"/>
    <a:srgbClr val="FFEFBD"/>
    <a:srgbClr val="DD8E19"/>
    <a:srgbClr val="FFFFFF"/>
    <a:srgbClr val="FDEADA"/>
    <a:srgbClr val="FFE285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3178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commentAuthors" Target="commentAuthor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93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7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18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90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55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49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28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89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5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88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4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09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84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26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89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53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45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91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0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91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2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68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74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4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12/5/2023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12/5/2023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12/5/2023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12/5/2023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42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87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716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89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087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531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21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67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38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97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377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9091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050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71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667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311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7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988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801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618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734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63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920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01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894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9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12/5/2023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089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465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837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467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979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032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693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913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427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7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319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667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33" b="1"/>
            </a:lvl4pPr>
            <a:lvl5pPr marL="2437678" indent="0">
              <a:buNone/>
              <a:defRPr sz="2133" b="1"/>
            </a:lvl5pPr>
            <a:lvl6pPr marL="3047088" indent="0">
              <a:buNone/>
              <a:defRPr sz="2133" b="1"/>
            </a:lvl6pPr>
            <a:lvl7pPr marL="3656499" indent="0">
              <a:buNone/>
              <a:defRPr sz="2133" b="1"/>
            </a:lvl7pPr>
            <a:lvl8pPr marL="4265920" indent="0">
              <a:buNone/>
              <a:defRPr sz="2133" b="1"/>
            </a:lvl8pPr>
            <a:lvl9pPr marL="487533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667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33" b="1"/>
            </a:lvl4pPr>
            <a:lvl5pPr marL="2437678" indent="0">
              <a:buNone/>
              <a:defRPr sz="2133" b="1"/>
            </a:lvl5pPr>
            <a:lvl6pPr marL="3047088" indent="0">
              <a:buNone/>
              <a:defRPr sz="2133" b="1"/>
            </a:lvl6pPr>
            <a:lvl7pPr marL="3656499" indent="0">
              <a:buNone/>
              <a:defRPr sz="2133" b="1"/>
            </a:lvl7pPr>
            <a:lvl8pPr marL="4265920" indent="0">
              <a:buNone/>
              <a:defRPr sz="2133" b="1"/>
            </a:lvl8pPr>
            <a:lvl9pPr marL="487533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466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079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677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411" indent="0">
              <a:buNone/>
              <a:defRPr sz="1600"/>
            </a:lvl2pPr>
            <a:lvl3pPr marL="1218840" indent="0">
              <a:buNone/>
              <a:defRPr sz="1333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848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411" indent="0">
              <a:buNone/>
              <a:defRPr sz="3733"/>
            </a:lvl2pPr>
            <a:lvl3pPr marL="1218840" indent="0">
              <a:buNone/>
              <a:defRPr sz="3200"/>
            </a:lvl3pPr>
            <a:lvl4pPr marL="1828256" indent="0">
              <a:buNone/>
              <a:defRPr sz="2667"/>
            </a:lvl4pPr>
            <a:lvl5pPr marL="2437678" indent="0">
              <a:buNone/>
              <a:defRPr sz="2667"/>
            </a:lvl5pPr>
            <a:lvl6pPr marL="3047088" indent="0">
              <a:buNone/>
              <a:defRPr sz="2667"/>
            </a:lvl6pPr>
            <a:lvl7pPr marL="3656499" indent="0">
              <a:buNone/>
              <a:defRPr sz="2667"/>
            </a:lvl7pPr>
            <a:lvl8pPr marL="4265920" indent="0">
              <a:buNone/>
              <a:defRPr sz="2667"/>
            </a:lvl8pPr>
            <a:lvl9pPr marL="487533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411" indent="0">
              <a:buNone/>
              <a:defRPr sz="1600"/>
            </a:lvl2pPr>
            <a:lvl3pPr marL="1218840" indent="0">
              <a:buNone/>
              <a:defRPr sz="1333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809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932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1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5" r:id="rId6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2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1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3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xStyles>
    <p:titleStyle>
      <a:lvl1pPr algn="ctr" defTabSz="12188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9" indent="-457059" algn="l" defTabSz="12188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10" indent="-380888" algn="l" defTabSz="12188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545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0" indent="-304704" algn="l" defTabSz="12188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382" indent="-304704" algn="l" defTabSz="12188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  <p:sldLayoutId id="2147483769" r:id="rId5"/>
    <p:sldLayoutId id="2147483772" r:id="rId6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2" r:id="rId4"/>
    <p:sldLayoutId id="2147484043" r:id="rId5"/>
    <p:sldLayoutId id="2147484046" r:id="rId6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9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2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5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28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5.pn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6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4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microsoft.com/office/2007/relationships/hdphoto" Target="../media/hdphoto7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0.png"/><Relationship Id="rId5" Type="http://schemas.openxmlformats.org/officeDocument/2006/relationships/slide" Target="slide26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13" Type="http://schemas.microsoft.com/office/2007/relationships/hdphoto" Target="../media/hdphoto13.wdp"/><Relationship Id="rId18" Type="http://schemas.openxmlformats.org/officeDocument/2006/relationships/image" Target="../media/image79.png"/><Relationship Id="rId26" Type="http://schemas.microsoft.com/office/2007/relationships/hdphoto" Target="../media/hdphoto19.wdp"/><Relationship Id="rId39" Type="http://schemas.microsoft.com/office/2007/relationships/hdphoto" Target="../media/hdphoto25.wdp"/><Relationship Id="rId21" Type="http://schemas.microsoft.com/office/2007/relationships/hdphoto" Target="../media/hdphoto17.wdp"/><Relationship Id="rId34" Type="http://schemas.microsoft.com/office/2007/relationships/hdphoto" Target="../media/hdphoto23.wdp"/><Relationship Id="rId42" Type="http://schemas.microsoft.com/office/2007/relationships/hdphoto" Target="../media/hdphoto26.wdp"/><Relationship Id="rId47" Type="http://schemas.openxmlformats.org/officeDocument/2006/relationships/image" Target="../media/image93.png"/><Relationship Id="rId50" Type="http://schemas.openxmlformats.org/officeDocument/2006/relationships/image" Target="../media/image94.png"/><Relationship Id="rId55" Type="http://schemas.openxmlformats.org/officeDocument/2006/relationships/slide" Target="slide31.xml"/><Relationship Id="rId7" Type="http://schemas.microsoft.com/office/2007/relationships/hdphoto" Target="../media/hdphoto10.wdp"/><Relationship Id="rId2" Type="http://schemas.openxmlformats.org/officeDocument/2006/relationships/image" Target="../media/image71.png"/><Relationship Id="rId16" Type="http://schemas.openxmlformats.org/officeDocument/2006/relationships/image" Target="../media/image78.png"/><Relationship Id="rId29" Type="http://schemas.openxmlformats.org/officeDocument/2006/relationships/image" Target="../media/image85.png"/><Relationship Id="rId11" Type="http://schemas.microsoft.com/office/2007/relationships/hdphoto" Target="../media/hdphoto12.wdp"/><Relationship Id="rId24" Type="http://schemas.openxmlformats.org/officeDocument/2006/relationships/image" Target="../media/image82.png"/><Relationship Id="rId32" Type="http://schemas.microsoft.com/office/2007/relationships/hdphoto" Target="../media/hdphoto22.wdp"/><Relationship Id="rId37" Type="http://schemas.microsoft.com/office/2007/relationships/hdphoto" Target="../media/hdphoto24.wdp"/><Relationship Id="rId40" Type="http://schemas.openxmlformats.org/officeDocument/2006/relationships/slide" Target="slide32.xml"/><Relationship Id="rId45" Type="http://schemas.microsoft.com/office/2007/relationships/hdphoto" Target="../media/hdphoto27.wdp"/><Relationship Id="rId53" Type="http://schemas.openxmlformats.org/officeDocument/2006/relationships/image" Target="../media/image95.png"/><Relationship Id="rId5" Type="http://schemas.microsoft.com/office/2007/relationships/hdphoto" Target="../media/hdphoto9.wdp"/><Relationship Id="rId19" Type="http://schemas.microsoft.com/office/2007/relationships/hdphoto" Target="../media/hdphoto16.wdp"/><Relationship Id="rId4" Type="http://schemas.openxmlformats.org/officeDocument/2006/relationships/image" Target="../media/image72.png"/><Relationship Id="rId9" Type="http://schemas.microsoft.com/office/2007/relationships/hdphoto" Target="../media/hdphoto11.wdp"/><Relationship Id="rId14" Type="http://schemas.openxmlformats.org/officeDocument/2006/relationships/image" Target="../media/image77.png"/><Relationship Id="rId22" Type="http://schemas.openxmlformats.org/officeDocument/2006/relationships/image" Target="../media/image81.png"/><Relationship Id="rId27" Type="http://schemas.openxmlformats.org/officeDocument/2006/relationships/image" Target="../media/image84.png"/><Relationship Id="rId30" Type="http://schemas.microsoft.com/office/2007/relationships/hdphoto" Target="../media/hdphoto21.wdp"/><Relationship Id="rId35" Type="http://schemas.openxmlformats.org/officeDocument/2006/relationships/image" Target="../media/image88.png"/><Relationship Id="rId43" Type="http://schemas.openxmlformats.org/officeDocument/2006/relationships/slide" Target="slide27.xml"/><Relationship Id="rId48" Type="http://schemas.microsoft.com/office/2007/relationships/hdphoto" Target="../media/hdphoto28.wdp"/><Relationship Id="rId56" Type="http://schemas.openxmlformats.org/officeDocument/2006/relationships/image" Target="../media/image96.png"/><Relationship Id="rId8" Type="http://schemas.openxmlformats.org/officeDocument/2006/relationships/image" Target="../media/image74.png"/><Relationship Id="rId51" Type="http://schemas.microsoft.com/office/2007/relationships/hdphoto" Target="../media/hdphoto29.wdp"/><Relationship Id="rId3" Type="http://schemas.microsoft.com/office/2007/relationships/hdphoto" Target="../media/hdphoto8.wdp"/><Relationship Id="rId12" Type="http://schemas.openxmlformats.org/officeDocument/2006/relationships/image" Target="../media/image76.png"/><Relationship Id="rId17" Type="http://schemas.microsoft.com/office/2007/relationships/hdphoto" Target="../media/hdphoto15.wdp"/><Relationship Id="rId25" Type="http://schemas.openxmlformats.org/officeDocument/2006/relationships/image" Target="../media/image83.png"/><Relationship Id="rId33" Type="http://schemas.openxmlformats.org/officeDocument/2006/relationships/image" Target="../media/image87.png"/><Relationship Id="rId38" Type="http://schemas.openxmlformats.org/officeDocument/2006/relationships/image" Target="../media/image90.png"/><Relationship Id="rId46" Type="http://schemas.openxmlformats.org/officeDocument/2006/relationships/slide" Target="slide28.xml"/><Relationship Id="rId20" Type="http://schemas.openxmlformats.org/officeDocument/2006/relationships/image" Target="../media/image80.png"/><Relationship Id="rId41" Type="http://schemas.openxmlformats.org/officeDocument/2006/relationships/image" Target="../media/image91.png"/><Relationship Id="rId54" Type="http://schemas.microsoft.com/office/2007/relationships/hdphoto" Target="../media/hdphoto30.wdp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3.png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28" Type="http://schemas.microsoft.com/office/2007/relationships/hdphoto" Target="../media/hdphoto20.wdp"/><Relationship Id="rId36" Type="http://schemas.openxmlformats.org/officeDocument/2006/relationships/image" Target="../media/image89.png"/><Relationship Id="rId49" Type="http://schemas.openxmlformats.org/officeDocument/2006/relationships/slide" Target="slide29.xml"/><Relationship Id="rId57" Type="http://schemas.microsoft.com/office/2007/relationships/hdphoto" Target="../media/hdphoto31.wdp"/><Relationship Id="rId10" Type="http://schemas.openxmlformats.org/officeDocument/2006/relationships/image" Target="../media/image75.png"/><Relationship Id="rId31" Type="http://schemas.openxmlformats.org/officeDocument/2006/relationships/image" Target="../media/image86.png"/><Relationship Id="rId44" Type="http://schemas.openxmlformats.org/officeDocument/2006/relationships/image" Target="../media/image92.png"/><Relationship Id="rId52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5.xml"/><Relationship Id="rId6" Type="http://schemas.microsoft.com/office/2007/relationships/hdphoto" Target="../media/hdphoto32.wdp"/><Relationship Id="rId5" Type="http://schemas.openxmlformats.org/officeDocument/2006/relationships/image" Target="../media/image99.pn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5.xml"/><Relationship Id="rId6" Type="http://schemas.microsoft.com/office/2007/relationships/hdphoto" Target="../media/hdphoto32.wdp"/><Relationship Id="rId5" Type="http://schemas.openxmlformats.org/officeDocument/2006/relationships/image" Target="../media/image99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5.xml"/><Relationship Id="rId6" Type="http://schemas.microsoft.com/office/2007/relationships/hdphoto" Target="../media/hdphoto32.wdp"/><Relationship Id="rId5" Type="http://schemas.openxmlformats.org/officeDocument/2006/relationships/image" Target="../media/image99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5.xml"/><Relationship Id="rId6" Type="http://schemas.microsoft.com/office/2007/relationships/hdphoto" Target="../media/hdphoto32.wdp"/><Relationship Id="rId5" Type="http://schemas.openxmlformats.org/officeDocument/2006/relationships/image" Target="../media/image99.png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5.xml"/><Relationship Id="rId6" Type="http://schemas.microsoft.com/office/2007/relationships/hdphoto" Target="../media/hdphoto32.wdp"/><Relationship Id="rId5" Type="http://schemas.openxmlformats.org/officeDocument/2006/relationships/image" Target="../media/image99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5.xml"/><Relationship Id="rId6" Type="http://schemas.microsoft.com/office/2007/relationships/hdphoto" Target="../media/hdphoto32.wdp"/><Relationship Id="rId5" Type="http://schemas.openxmlformats.org/officeDocument/2006/relationships/image" Target="../media/image99.png"/><Relationship Id="rId4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507649" y="381000"/>
            <a:ext cx="11469511" cy="6451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48" y="1092200"/>
            <a:ext cx="11193285" cy="54523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92603" y="3380486"/>
            <a:ext cx="85645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GV chia 5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cắm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nhiệm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0420" t="17283" r="16995" b="14037"/>
          <a:stretch/>
        </p:blipFill>
        <p:spPr>
          <a:xfrm rot="21356469">
            <a:off x="8081676" y="596748"/>
            <a:ext cx="3089564" cy="2923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5851" y="1467849"/>
            <a:ext cx="809009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3535328" y="-5315906"/>
            <a:ext cx="4266854" cy="86961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53027">
            <a:off x="9780336" y="262013"/>
            <a:ext cx="1693471" cy="5054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9516" y="222215"/>
            <a:ext cx="481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024" y="1387821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2"/>
          <p:cNvGrpSpPr/>
          <p:nvPr/>
        </p:nvGrpSpPr>
        <p:grpSpPr>
          <a:xfrm>
            <a:off x="674854" y="1992371"/>
            <a:ext cx="10820400" cy="4399277"/>
            <a:chOff x="0" y="0"/>
            <a:chExt cx="17532556" cy="888974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ounded Rectangle 9"/>
          <p:cNvSpPr/>
          <p:nvPr/>
        </p:nvSpPr>
        <p:spPr>
          <a:xfrm>
            <a:off x="1222109" y="2249771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22108" y="3674123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22109" y="4501180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PTBĐ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69516" y="2167668"/>
            <a:ext cx="75142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1979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69516" y="3668790"/>
            <a:ext cx="2292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5616" y="4435180"/>
            <a:ext cx="2292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0883">
            <a:off x="9637241" y="3653540"/>
            <a:ext cx="179056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275" y="737326"/>
            <a:ext cx="5219336" cy="164493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9905" y="1935433"/>
            <a:ext cx="3683567" cy="277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" name="Elbow Connector 3"/>
          <p:cNvCxnSpPr/>
          <p:nvPr/>
        </p:nvCxnSpPr>
        <p:spPr>
          <a:xfrm flipV="1">
            <a:off x="1634837" y="1677116"/>
            <a:ext cx="3459759" cy="939074"/>
          </a:xfrm>
          <a:prstGeom prst="bentConnector3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10800000">
            <a:off x="6728780" y="1677116"/>
            <a:ext cx="3453659" cy="923779"/>
          </a:xfrm>
          <a:prstGeom prst="bentConnector3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68" y="1776622"/>
            <a:ext cx="2806042" cy="121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7004" y="1827172"/>
            <a:ext cx="2571833" cy="11101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0009" y="3012254"/>
            <a:ext cx="3178359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01167" y="3012254"/>
            <a:ext cx="31783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25267">
            <a:off x="3037102" y="4186136"/>
            <a:ext cx="4876800" cy="1915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4401495" y="480706"/>
            <a:ext cx="4266854" cy="65007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81821" y="1084283"/>
            <a:ext cx="331039" cy="331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53027">
            <a:off x="9791283" y="1976122"/>
            <a:ext cx="1693471" cy="505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24812">
            <a:off x="-443419" y="346165"/>
            <a:ext cx="992550" cy="1218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0883">
            <a:off x="9319933" y="3678386"/>
            <a:ext cx="1790561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329285">
            <a:off x="2640254" y="1623753"/>
            <a:ext cx="1097077" cy="453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92051" y="2228845"/>
            <a:ext cx="1145769" cy="1105667"/>
            <a:chOff x="8439025" y="982452"/>
            <a:chExt cx="1718654" cy="165850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439025" y="982452"/>
              <a:ext cx="1718654" cy="1658501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67800" y="1393855"/>
              <a:ext cx="838200" cy="808863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3074" y="1798836"/>
            <a:ext cx="7325423" cy="31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3535328" y="-5315906"/>
            <a:ext cx="4266854" cy="86961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53027">
            <a:off x="9780336" y="262013"/>
            <a:ext cx="1693471" cy="5054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45677" y="191569"/>
            <a:ext cx="8271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338005"/>
              </p:ext>
            </p:extLst>
          </p:nvPr>
        </p:nvGraphicFramePr>
        <p:xfrm>
          <a:off x="375589" y="1474786"/>
          <a:ext cx="11525899" cy="51064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53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6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47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7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136159" y="2435991"/>
            <a:ext cx="6372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- 28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36159" y="3718010"/>
            <a:ext cx="4977645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xa-ta-xa;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hiền-tiên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36159" y="4469791"/>
            <a:ext cx="58833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2/2/2/2; 2/4; 4/4…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36159" y="5208455"/>
            <a:ext cx="6608166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Trong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6,8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63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8291" y="4983871"/>
            <a:ext cx="2107240" cy="2107240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0883">
            <a:off x="8926939" y="3985678"/>
            <a:ext cx="1790561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2606" y="291110"/>
            <a:ext cx="9859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6536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858127"/>
              </p:ext>
            </p:extLst>
          </p:nvPr>
        </p:nvGraphicFramePr>
        <p:xfrm>
          <a:off x="174761" y="1176061"/>
          <a:ext cx="11810770" cy="5360989"/>
        </p:xfrm>
        <a:graphic>
          <a:graphicData uri="http://schemas.openxmlformats.org/drawingml/2006/table">
            <a:tbl>
              <a:tblPr firstRow="1" firstCol="1" bandRow="1"/>
              <a:tblGrid>
                <a:gridCol w="3766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6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0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truyện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trị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cổ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44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44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4761" y="2100753"/>
            <a:ext cx="43526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6197" y="2100753"/>
            <a:ext cx="4771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4760" y="3631450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56196" y="3200562"/>
            <a:ext cx="4771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760" y="4803468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196" y="4588025"/>
            <a:ext cx="4771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ta/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4760" y="5757575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56196" y="5542132"/>
            <a:ext cx="5014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75555" y="2048989"/>
            <a:ext cx="257175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10463586" y="-71862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536571" y="1090865"/>
            <a:ext cx="60960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nghe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cổ thầm thì</a:t>
            </a:r>
          </a:p>
          <a:p>
            <a:pPr algn="ctr"/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cha ông dạy cũng vì đời sau.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37738" y="1090865"/>
            <a:ext cx="1030625" cy="10346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03020" y="1161738"/>
            <a:ext cx="4112731" cy="1384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221" y="2517323"/>
            <a:ext cx="6328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3702" y="3569480"/>
            <a:ext cx="6328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8221" y="4621637"/>
            <a:ext cx="6328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algn="ctr"/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72313" y="2885643"/>
            <a:ext cx="5014912" cy="5857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72313" y="3775859"/>
            <a:ext cx="5014912" cy="5857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72313" y="4666076"/>
            <a:ext cx="5014912" cy="141996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0198" y="5824433"/>
            <a:ext cx="556874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6273669" y="5694775"/>
            <a:ext cx="1030625" cy="10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8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3"/>
          <p:cNvGrpSpPr/>
          <p:nvPr/>
        </p:nvGrpSpPr>
        <p:grpSpPr>
          <a:xfrm rot="497985">
            <a:off x="-2054175" y="-2258305"/>
            <a:ext cx="5994838" cy="10787873"/>
            <a:chOff x="0" y="0"/>
            <a:chExt cx="11989675" cy="21575745"/>
          </a:xfrm>
        </p:grpSpPr>
        <p:sp>
          <p:nvSpPr>
            <p:cNvPr id="21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3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5972175" y="200025"/>
            <a:ext cx="6100763" cy="3286125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22" b="92889" l="5111" r="94667">
                          <a14:foregroundMark x1="72667" y1="85333" x2="89667" y2="85333"/>
                          <a14:foregroundMark x1="93556" y1="43222" x2="93556" y2="46444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6246110" y="3614739"/>
            <a:ext cx="5583940" cy="3114674"/>
          </a:xfrm>
          <a:prstGeom prst="rect">
            <a:avLst/>
          </a:prstGeom>
          <a:blipFill>
            <a:blip r:embed="rId7"/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3" y="3614739"/>
            <a:ext cx="5586413" cy="31186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763" y="200025"/>
            <a:ext cx="5586413" cy="32861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 rot="18867020">
            <a:off x="4077585" y="1483670"/>
            <a:ext cx="4099432" cy="4133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8010" y="1843087"/>
            <a:ext cx="4397353" cy="386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5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10650245" y="189023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3" y="0"/>
            <a:ext cx="5720373" cy="346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Giỏi Văn - Tác phẩm: Đẽo cày giữa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77" y="0"/>
            <a:ext cx="56322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4" y="3429000"/>
            <a:ext cx="5720372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76" y="3469365"/>
            <a:ext cx="5609642" cy="324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19137" y="183240"/>
            <a:ext cx="4410075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quý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ruột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thịt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thủy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son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sắt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lứa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đôi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86525" y="2189248"/>
            <a:ext cx="427126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quyết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đoán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động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13116" y="5092245"/>
            <a:ext cx="3844747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đấu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chống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ngoại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xâm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38840" y="5954020"/>
            <a:ext cx="427126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khoe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khoang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447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828786" y="-293576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6361"/>
            <a:ext cx="6027822" cy="44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414463" y="3260810"/>
            <a:ext cx="355758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Siêng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lành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37" y="2200276"/>
            <a:ext cx="654976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8143876" y="4915972"/>
            <a:ext cx="3553649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quyết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kiên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trì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đoàn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497985">
            <a:off x="-2109593" y="-9642778"/>
            <a:ext cx="5994838" cy="10787873"/>
            <a:chOff x="0" y="0"/>
            <a:chExt cx="11989675" cy="21575745"/>
          </a:xfrm>
        </p:grpSpPr>
        <p:sp>
          <p:nvSpPr>
            <p:cNvPr id="5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472296" y="390298"/>
            <a:ext cx="7993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735" y="1921251"/>
            <a:ext cx="52355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cha ông với đời tôi</a:t>
            </a:r>
          </a:p>
          <a:p>
            <a:pPr algn="ctr">
              <a:lnSpc>
                <a:spcPct val="150000"/>
              </a:lnSpc>
            </a:pP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con sông với chân trời đã xa</a:t>
            </a:r>
          </a:p>
          <a:p>
            <a:pPr algn="ctr">
              <a:lnSpc>
                <a:spcPct val="150000"/>
              </a:lnSpc>
            </a:pP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</a:t>
            </a:r>
            <a:r>
              <a:rPr lang="en-US" sz="27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cổ thiết tha</a:t>
            </a:r>
          </a:p>
          <a:p>
            <a:pPr algn="ctr">
              <a:lnSpc>
                <a:spcPct val="150000"/>
              </a:lnSpc>
            </a:pPr>
            <a:r>
              <a:rPr lang="vi-VN" sz="27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tôi nhận mặt ông cha của mình.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447" y="4505953"/>
            <a:ext cx="4943475" cy="277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/>
          <p:cNvCxnSpPr/>
          <p:nvPr/>
        </p:nvCxnSpPr>
        <p:spPr>
          <a:xfrm flipH="1">
            <a:off x="5701097" y="975073"/>
            <a:ext cx="2535" cy="5766588"/>
          </a:xfrm>
          <a:prstGeom prst="line">
            <a:avLst/>
          </a:prstGeom>
          <a:ln w="38100">
            <a:solidFill>
              <a:srgbClr val="603BC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92207" y="2692894"/>
            <a:ext cx="2061882" cy="521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97014" y="2659968"/>
            <a:ext cx="2109788" cy="521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86980" y="2446594"/>
            <a:ext cx="1030625" cy="10346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86701" y="2380897"/>
            <a:ext cx="5155344" cy="1384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NT so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235" y="3858367"/>
            <a:ext cx="2754317" cy="52101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29365" y="4051661"/>
            <a:ext cx="1030625" cy="103465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86701" y="4417974"/>
            <a:ext cx="5155344" cy="181588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NT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cháu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tổ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đức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đức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….)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2207" y="1117507"/>
            <a:ext cx="5235579" cy="640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vi-VN" sz="27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66609" y="1183204"/>
            <a:ext cx="1030625" cy="10346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574753" y="1478608"/>
            <a:ext cx="5155344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29146" y="1267463"/>
            <a:ext cx="1400175" cy="52101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0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3" grpId="0" animBg="1"/>
      <p:bldP spid="14" grpId="0" animBg="1"/>
      <p:bldP spid="16" grpId="0" animBg="1"/>
      <p:bldP spid="17" grpId="0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50145" y="272685"/>
            <a:ext cx="3726109" cy="31250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215472">
            <a:off x="1769422" y="3886990"/>
            <a:ext cx="2304027" cy="31059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71676">
            <a:off x="-196478" y="3806859"/>
            <a:ext cx="1349670" cy="557792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53027">
            <a:off x="4195981" y="3483226"/>
            <a:ext cx="1693471" cy="505445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174534" y="229549"/>
            <a:ext cx="3726109" cy="3125072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135607" y="229549"/>
            <a:ext cx="3726109" cy="3125072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161076" y="3235986"/>
            <a:ext cx="3726109" cy="3125072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122149" y="3235986"/>
            <a:ext cx="3726109" cy="3125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525" y="1116364"/>
            <a:ext cx="2395429" cy="1862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0184" y="1110839"/>
            <a:ext cx="2578910" cy="18491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4123" y="1110839"/>
            <a:ext cx="2523260" cy="1849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0291" y="4069603"/>
            <a:ext cx="2568803" cy="18968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3985" y="4069603"/>
            <a:ext cx="2603398" cy="189686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003005" y="1235056"/>
            <a:ext cx="9161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93518" y="1181103"/>
            <a:ext cx="9161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867561" y="1235056"/>
            <a:ext cx="9161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22625" y="4165147"/>
            <a:ext cx="1152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93653" y="4219100"/>
            <a:ext cx="9161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80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828786" y="-293576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1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1197">
            <a:off x="-156655" y="3545192"/>
            <a:ext cx="1447679" cy="3669233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329285">
            <a:off x="11184813" y="425611"/>
            <a:ext cx="1097077" cy="4534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 bwMode="auto">
          <a:xfrm>
            <a:off x="4029075" y="485775"/>
            <a:ext cx="7210425" cy="6372225"/>
          </a:xfrm>
          <a:custGeom>
            <a:avLst/>
            <a:gdLst>
              <a:gd name="T0" fmla="*/ 401 w 1218"/>
              <a:gd name="T1" fmla="*/ 1586 h 1586"/>
              <a:gd name="T2" fmla="*/ 665 w 1218"/>
              <a:gd name="T3" fmla="*/ 1586 h 1586"/>
              <a:gd name="T4" fmla="*/ 647 w 1218"/>
              <a:gd name="T5" fmla="*/ 1268 h 1586"/>
              <a:gd name="T6" fmla="*/ 765 w 1218"/>
              <a:gd name="T7" fmla="*/ 746 h 1586"/>
              <a:gd name="T8" fmla="*/ 1178 w 1218"/>
              <a:gd name="T9" fmla="*/ 746 h 1586"/>
              <a:gd name="T10" fmla="*/ 775 w 1218"/>
              <a:gd name="T11" fmla="*/ 674 h 1586"/>
              <a:gd name="T12" fmla="*/ 1218 w 1218"/>
              <a:gd name="T13" fmla="*/ 459 h 1586"/>
              <a:gd name="T14" fmla="*/ 945 w 1218"/>
              <a:gd name="T15" fmla="*/ 448 h 1586"/>
              <a:gd name="T16" fmla="*/ 952 w 1218"/>
              <a:gd name="T17" fmla="*/ 198 h 1586"/>
              <a:gd name="T18" fmla="*/ 821 w 1218"/>
              <a:gd name="T19" fmla="*/ 523 h 1586"/>
              <a:gd name="T20" fmla="*/ 632 w 1218"/>
              <a:gd name="T21" fmla="*/ 746 h 1586"/>
              <a:gd name="T22" fmla="*/ 821 w 1218"/>
              <a:gd name="T23" fmla="*/ 208 h 1586"/>
              <a:gd name="T24" fmla="*/ 608 w 1218"/>
              <a:gd name="T25" fmla="*/ 360 h 1586"/>
              <a:gd name="T26" fmla="*/ 313 w 1218"/>
              <a:gd name="T27" fmla="*/ 26 h 1586"/>
              <a:gd name="T28" fmla="*/ 541 w 1218"/>
              <a:gd name="T29" fmla="*/ 318 h 1586"/>
              <a:gd name="T30" fmla="*/ 321 w 1218"/>
              <a:gd name="T31" fmla="*/ 217 h 1586"/>
              <a:gd name="T32" fmla="*/ 113 w 1218"/>
              <a:gd name="T33" fmla="*/ 107 h 1586"/>
              <a:gd name="T34" fmla="*/ 321 w 1218"/>
              <a:gd name="T35" fmla="*/ 240 h 1586"/>
              <a:gd name="T36" fmla="*/ 557 w 1218"/>
              <a:gd name="T37" fmla="*/ 448 h 1586"/>
              <a:gd name="T38" fmla="*/ 577 w 1218"/>
              <a:gd name="T39" fmla="*/ 904 h 1586"/>
              <a:gd name="T40" fmla="*/ 377 w 1218"/>
              <a:gd name="T41" fmla="*/ 693 h 1586"/>
              <a:gd name="T42" fmla="*/ 299 w 1218"/>
              <a:gd name="T43" fmla="*/ 407 h 1586"/>
              <a:gd name="T44" fmla="*/ 275 w 1218"/>
              <a:gd name="T45" fmla="*/ 648 h 1586"/>
              <a:gd name="T46" fmla="*/ 0 w 1218"/>
              <a:gd name="T47" fmla="*/ 662 h 1586"/>
              <a:gd name="T48" fmla="*/ 321 w 1218"/>
              <a:gd name="T49" fmla="*/ 710 h 1586"/>
              <a:gd name="T50" fmla="*/ 513 w 1218"/>
              <a:gd name="T51" fmla="*/ 980 h 1586"/>
              <a:gd name="T52" fmla="*/ 125 w 1218"/>
              <a:gd name="T53" fmla="*/ 1038 h 1586"/>
              <a:gd name="T54" fmla="*/ 501 w 1218"/>
              <a:gd name="T55" fmla="*/ 1050 h 1586"/>
              <a:gd name="T56" fmla="*/ 401 w 1218"/>
              <a:gd name="T57" fmla="*/ 158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18" h="1586">
                <a:moveTo>
                  <a:pt x="401" y="1586"/>
                </a:moveTo>
                <a:cubicBezTo>
                  <a:pt x="665" y="1586"/>
                  <a:pt x="665" y="1586"/>
                  <a:pt x="665" y="1586"/>
                </a:cubicBezTo>
                <a:cubicBezTo>
                  <a:pt x="665" y="1586"/>
                  <a:pt x="659" y="1456"/>
                  <a:pt x="647" y="1268"/>
                </a:cubicBezTo>
                <a:cubicBezTo>
                  <a:pt x="635" y="1080"/>
                  <a:pt x="629" y="840"/>
                  <a:pt x="765" y="746"/>
                </a:cubicBezTo>
                <a:cubicBezTo>
                  <a:pt x="901" y="652"/>
                  <a:pt x="1096" y="648"/>
                  <a:pt x="1178" y="746"/>
                </a:cubicBezTo>
                <a:cubicBezTo>
                  <a:pt x="1178" y="746"/>
                  <a:pt x="1017" y="568"/>
                  <a:pt x="775" y="674"/>
                </a:cubicBezTo>
                <a:cubicBezTo>
                  <a:pt x="775" y="674"/>
                  <a:pt x="912" y="370"/>
                  <a:pt x="1218" y="459"/>
                </a:cubicBezTo>
                <a:cubicBezTo>
                  <a:pt x="1218" y="459"/>
                  <a:pt x="1081" y="404"/>
                  <a:pt x="945" y="448"/>
                </a:cubicBezTo>
                <a:cubicBezTo>
                  <a:pt x="945" y="448"/>
                  <a:pt x="1022" y="359"/>
                  <a:pt x="952" y="198"/>
                </a:cubicBezTo>
                <a:cubicBezTo>
                  <a:pt x="952" y="198"/>
                  <a:pt x="1027" y="402"/>
                  <a:pt x="821" y="523"/>
                </a:cubicBezTo>
                <a:cubicBezTo>
                  <a:pt x="714" y="586"/>
                  <a:pt x="632" y="746"/>
                  <a:pt x="632" y="746"/>
                </a:cubicBezTo>
                <a:cubicBezTo>
                  <a:pt x="632" y="746"/>
                  <a:pt x="551" y="236"/>
                  <a:pt x="821" y="208"/>
                </a:cubicBezTo>
                <a:cubicBezTo>
                  <a:pt x="821" y="208"/>
                  <a:pt x="668" y="205"/>
                  <a:pt x="608" y="360"/>
                </a:cubicBezTo>
                <a:cubicBezTo>
                  <a:pt x="608" y="360"/>
                  <a:pt x="557" y="0"/>
                  <a:pt x="313" y="26"/>
                </a:cubicBezTo>
                <a:cubicBezTo>
                  <a:pt x="313" y="26"/>
                  <a:pt x="521" y="8"/>
                  <a:pt x="541" y="318"/>
                </a:cubicBezTo>
                <a:cubicBezTo>
                  <a:pt x="541" y="318"/>
                  <a:pt x="482" y="198"/>
                  <a:pt x="321" y="217"/>
                </a:cubicBezTo>
                <a:cubicBezTo>
                  <a:pt x="161" y="236"/>
                  <a:pt x="113" y="107"/>
                  <a:pt x="113" y="107"/>
                </a:cubicBezTo>
                <a:cubicBezTo>
                  <a:pt x="113" y="107"/>
                  <a:pt x="154" y="229"/>
                  <a:pt x="321" y="240"/>
                </a:cubicBezTo>
                <a:cubicBezTo>
                  <a:pt x="489" y="252"/>
                  <a:pt x="555" y="378"/>
                  <a:pt x="557" y="448"/>
                </a:cubicBezTo>
                <a:cubicBezTo>
                  <a:pt x="559" y="518"/>
                  <a:pt x="577" y="904"/>
                  <a:pt x="577" y="904"/>
                </a:cubicBezTo>
                <a:cubicBezTo>
                  <a:pt x="577" y="904"/>
                  <a:pt x="485" y="767"/>
                  <a:pt x="377" y="693"/>
                </a:cubicBezTo>
                <a:cubicBezTo>
                  <a:pt x="269" y="618"/>
                  <a:pt x="229" y="510"/>
                  <a:pt x="299" y="407"/>
                </a:cubicBezTo>
                <a:cubicBezTo>
                  <a:pt x="299" y="407"/>
                  <a:pt x="213" y="494"/>
                  <a:pt x="275" y="648"/>
                </a:cubicBezTo>
                <a:cubicBezTo>
                  <a:pt x="275" y="648"/>
                  <a:pt x="135" y="592"/>
                  <a:pt x="0" y="662"/>
                </a:cubicBezTo>
                <a:cubicBezTo>
                  <a:pt x="0" y="662"/>
                  <a:pt x="192" y="586"/>
                  <a:pt x="321" y="710"/>
                </a:cubicBezTo>
                <a:cubicBezTo>
                  <a:pt x="451" y="834"/>
                  <a:pt x="513" y="980"/>
                  <a:pt x="513" y="980"/>
                </a:cubicBezTo>
                <a:cubicBezTo>
                  <a:pt x="513" y="980"/>
                  <a:pt x="297" y="886"/>
                  <a:pt x="125" y="1038"/>
                </a:cubicBezTo>
                <a:cubicBezTo>
                  <a:pt x="125" y="1038"/>
                  <a:pt x="431" y="886"/>
                  <a:pt x="501" y="1050"/>
                </a:cubicBezTo>
                <a:cubicBezTo>
                  <a:pt x="571" y="1214"/>
                  <a:pt x="551" y="1440"/>
                  <a:pt x="401" y="158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8" name="Cloud 7"/>
          <p:cNvSpPr>
            <a:spLocks noChangeAspect="1"/>
          </p:cNvSpPr>
          <p:nvPr/>
        </p:nvSpPr>
        <p:spPr>
          <a:xfrm>
            <a:off x="7526417" y="89725"/>
            <a:ext cx="2954376" cy="171864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gắn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bó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sâu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nặng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3841903" y="183893"/>
            <a:ext cx="2635030" cy="1824739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thắm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thiết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8858250" y="2504392"/>
            <a:ext cx="2568422" cy="174641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trọng</a:t>
            </a:r>
            <a:endParaRPr lang="id-ID" sz="3200" dirty="0">
              <a:solidFill>
                <a:srgbClr val="FF0000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Cloud 10"/>
          <p:cNvSpPr>
            <a:spLocks noChangeAspect="1"/>
          </p:cNvSpPr>
          <p:nvPr/>
        </p:nvSpPr>
        <p:spPr>
          <a:xfrm>
            <a:off x="3542100" y="2693638"/>
            <a:ext cx="2448664" cy="173967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ơn</a:t>
            </a:r>
            <a:endParaRPr lang="id-ID" sz="2400" dirty="0">
              <a:solidFill>
                <a:srgbClr val="FF0000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363" y="5098366"/>
            <a:ext cx="6161316" cy="20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63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8291" y="4983871"/>
            <a:ext cx="2107240" cy="2107240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0883">
            <a:off x="8926939" y="3985678"/>
            <a:ext cx="1790561" cy="274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90080" y="445716"/>
            <a:ext cx="8035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00122" y="1569546"/>
            <a:ext cx="6215063" cy="5857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768" y="2426440"/>
            <a:ext cx="8680642" cy="422843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40475" y="2749806"/>
            <a:ext cx="58292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5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25267">
            <a:off x="3037102" y="4186136"/>
            <a:ext cx="4876800" cy="1915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4401495" y="480706"/>
            <a:ext cx="4266854" cy="65007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81821" y="1084283"/>
            <a:ext cx="331039" cy="331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53027">
            <a:off x="9791283" y="1976122"/>
            <a:ext cx="1693471" cy="505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24812">
            <a:off x="-443419" y="346165"/>
            <a:ext cx="992550" cy="1218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0883">
            <a:off x="9319933" y="3678386"/>
            <a:ext cx="1790561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329285">
            <a:off x="2640254" y="1623753"/>
            <a:ext cx="1097077" cy="453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92051" y="2228845"/>
            <a:ext cx="1145769" cy="1105667"/>
            <a:chOff x="8439025" y="982452"/>
            <a:chExt cx="1718654" cy="165850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439025" y="982452"/>
              <a:ext cx="1718654" cy="1658501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67800" y="1393855"/>
              <a:ext cx="838200" cy="808863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8993" y="1729531"/>
            <a:ext cx="5136336" cy="37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497985">
            <a:off x="-3758284" y="-2299869"/>
            <a:ext cx="5994838" cy="10787873"/>
            <a:chOff x="0" y="0"/>
            <a:chExt cx="11989675" cy="21575745"/>
          </a:xfrm>
        </p:grpSpPr>
        <p:sp>
          <p:nvSpPr>
            <p:cNvPr id="4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296349">
            <a:off x="216260" y="2904358"/>
            <a:ext cx="1885888" cy="31055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54521" y="4856955"/>
            <a:ext cx="331039" cy="3310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09975" y="724663"/>
            <a:ext cx="2542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thuật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20503" y="425006"/>
            <a:ext cx="6230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3380" marR="3048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73380" marR="3048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73380" marR="3048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), so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)….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19438" y="4135728"/>
            <a:ext cx="2201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20682" y="3849166"/>
            <a:ext cx="77305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khẳng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Kho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tàng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chuyện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cổ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nước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vô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cùng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to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lớn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sẽ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tồn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mãi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muôn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58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9605" y="349357"/>
            <a:ext cx="8680642" cy="422843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43833" y="478416"/>
            <a:ext cx="64584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đọan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5860" y="3802403"/>
            <a:ext cx="4477974" cy="2889342"/>
            <a:chOff x="1641499" y="1589371"/>
            <a:chExt cx="8909001" cy="499349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1499" y="1589371"/>
              <a:ext cx="8909001" cy="4993495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3740727" y="1589371"/>
              <a:ext cx="96982" cy="4993495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39955" y="1589371"/>
              <a:ext cx="96982" cy="4993495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098245" y="1589371"/>
              <a:ext cx="96982" cy="4993495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7" idx="1"/>
              <a:endCxn id="17" idx="3"/>
            </p:cNvCxnSpPr>
            <p:nvPr/>
          </p:nvCxnSpPr>
          <p:spPr>
            <a:xfrm>
              <a:off x="1641499" y="4086119"/>
              <a:ext cx="8909001" cy="0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200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316" y="5257801"/>
            <a:ext cx="2579552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80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51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02606" y="1336022"/>
            <a:ext cx="8586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Câu thơ Thị thơm thị giấu người thơm nhắc đến truyện cổ tích nào?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6263" y="3553361"/>
            <a:ext cx="2125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603BC9"/>
                </a:solidFill>
              </a:rPr>
              <a:t>Tấm</a:t>
            </a:r>
            <a:r>
              <a:rPr lang="en-US" sz="4000" b="1" dirty="0">
                <a:solidFill>
                  <a:srgbClr val="603BC9"/>
                </a:solidFill>
              </a:rPr>
              <a:t> </a:t>
            </a:r>
            <a:r>
              <a:rPr lang="en-US" sz="4000" b="1" dirty="0" err="1">
                <a:solidFill>
                  <a:srgbClr val="603BC9"/>
                </a:solidFill>
              </a:rPr>
              <a:t>Cám</a:t>
            </a:r>
            <a:endParaRPr lang="en-US" sz="4000" b="1" dirty="0">
              <a:solidFill>
                <a:srgbClr val="603BC9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91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7313" y="1042988"/>
            <a:ext cx="97297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</a:rPr>
              <a:t>Câu thơ sau gợi cho em nhớ tới câu tục ngữ nào?</a:t>
            </a:r>
          </a:p>
          <a:p>
            <a:r>
              <a:rPr lang="vi-VN" sz="3600" dirty="0">
                <a:solidFill>
                  <a:schemeClr val="bg1"/>
                </a:solidFill>
              </a:rPr>
              <a:t>Ở hiền thì lại gặp hiền</a:t>
            </a:r>
          </a:p>
          <a:p>
            <a:r>
              <a:rPr lang="vi-VN" sz="3600" dirty="0">
                <a:solidFill>
                  <a:schemeClr val="bg1"/>
                </a:solidFill>
              </a:rPr>
              <a:t>Người ngay thì </a:t>
            </a:r>
            <a:r>
              <a:rPr lang="en-US" sz="3600" dirty="0" err="1">
                <a:solidFill>
                  <a:schemeClr val="bg1"/>
                </a:solidFill>
              </a:rPr>
              <a:t>gặp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người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vi-VN" sz="3600" dirty="0">
                <a:solidFill>
                  <a:schemeClr val="bg1"/>
                </a:solidFill>
              </a:rPr>
              <a:t>tiên độ trì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0438" y="4005144"/>
            <a:ext cx="318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603BC9"/>
                </a:solidFill>
              </a:rPr>
              <a:t>Ở </a:t>
            </a:r>
            <a:r>
              <a:rPr lang="en-US" sz="3600" b="1" dirty="0" err="1">
                <a:solidFill>
                  <a:srgbClr val="603BC9"/>
                </a:solidFill>
              </a:rPr>
              <a:t>hiền</a:t>
            </a:r>
            <a:r>
              <a:rPr lang="en-US" sz="3600" b="1" dirty="0">
                <a:solidFill>
                  <a:srgbClr val="603BC9"/>
                </a:solidFill>
              </a:rPr>
              <a:t> </a:t>
            </a:r>
            <a:r>
              <a:rPr lang="en-US" sz="3600" b="1" dirty="0" err="1">
                <a:solidFill>
                  <a:srgbClr val="603BC9"/>
                </a:solidFill>
              </a:rPr>
              <a:t>gặp</a:t>
            </a:r>
            <a:r>
              <a:rPr lang="en-US" sz="3600" b="1" dirty="0">
                <a:solidFill>
                  <a:srgbClr val="603BC9"/>
                </a:solidFill>
              </a:rPr>
              <a:t> </a:t>
            </a:r>
            <a:r>
              <a:rPr lang="en-US" sz="3600" b="1" dirty="0" err="1">
                <a:solidFill>
                  <a:srgbClr val="603BC9"/>
                </a:solidFill>
              </a:rPr>
              <a:t>lành</a:t>
            </a:r>
            <a:endParaRPr lang="en-US" sz="36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6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3226" y="1037442"/>
            <a:ext cx="9165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</a:rPr>
              <a:t>Hai câu thơ cuối bài có ý nghĩa gì?</a:t>
            </a:r>
          </a:p>
          <a:p>
            <a:r>
              <a:rPr lang="vi-VN" sz="4000" dirty="0">
                <a:solidFill>
                  <a:schemeClr val="bg1"/>
                </a:solidFill>
              </a:rPr>
              <a:t>Tôi nghe </a:t>
            </a:r>
            <a:r>
              <a:rPr lang="en-US" sz="4000" dirty="0" err="1">
                <a:solidFill>
                  <a:schemeClr val="bg1"/>
                </a:solidFill>
              </a:rPr>
              <a:t>ch</a:t>
            </a:r>
            <a:r>
              <a:rPr lang="vi-VN" sz="4000" dirty="0">
                <a:solidFill>
                  <a:schemeClr val="bg1"/>
                </a:solidFill>
              </a:rPr>
              <a:t>uyện cổ thầm thì</a:t>
            </a:r>
          </a:p>
          <a:p>
            <a:r>
              <a:rPr lang="vi-VN" sz="4000" dirty="0">
                <a:solidFill>
                  <a:schemeClr val="bg1"/>
                </a:solidFill>
              </a:rPr>
              <a:t>Lời cha ông dạy cũng vì đời sau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51596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603BC9"/>
                </a:solidFill>
              </a:rPr>
              <a:t>Là lời dạy của cha ông với con cháu đời sau: Phải biết sống nhân hậu, độ lượng, công bằng,</a:t>
            </a:r>
            <a:r>
              <a:rPr lang="en-US" sz="3200" b="1" dirty="0">
                <a:solidFill>
                  <a:srgbClr val="603BC9"/>
                </a:solidFill>
              </a:rPr>
              <a:t>…</a:t>
            </a: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97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3"/>
          <p:cNvGrpSpPr/>
          <p:nvPr/>
        </p:nvGrpSpPr>
        <p:grpSpPr>
          <a:xfrm rot="497985">
            <a:off x="-2054175" y="-2258305"/>
            <a:ext cx="5994838" cy="10787873"/>
            <a:chOff x="0" y="0"/>
            <a:chExt cx="11989675" cy="21575745"/>
          </a:xfrm>
        </p:grpSpPr>
        <p:sp>
          <p:nvSpPr>
            <p:cNvPr id="21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3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879022" y="1698783"/>
            <a:ext cx="8909001" cy="4993495"/>
            <a:chOff x="1641499" y="1589371"/>
            <a:chExt cx="8909001" cy="49934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1499" y="1589371"/>
              <a:ext cx="8909001" cy="4993495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40727" y="1589371"/>
              <a:ext cx="96982" cy="4993495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839955" y="1589371"/>
              <a:ext cx="96982" cy="4993495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098245" y="1589371"/>
              <a:ext cx="96982" cy="4993495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3" idx="1"/>
              <a:endCxn id="3" idx="3"/>
            </p:cNvCxnSpPr>
            <p:nvPr/>
          </p:nvCxnSpPr>
          <p:spPr>
            <a:xfrm>
              <a:off x="1641499" y="4086119"/>
              <a:ext cx="8909001" cy="0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8798597" y="1150001"/>
            <a:ext cx="3870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-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564" y="-253868"/>
            <a:ext cx="7055639" cy="21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8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7268" y="1072229"/>
            <a:ext cx="10154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Hai câu thơ Đẽo cày theo ý người ta/ Sẽ thành khúc gỗ chẳng ra việc gì nhắc đến truyện cổ tích nào?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6063" y="3599874"/>
            <a:ext cx="4979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603BC9"/>
                </a:solidFill>
              </a:rPr>
              <a:t>“</a:t>
            </a:r>
            <a:r>
              <a:rPr lang="en-US" sz="4000" b="1" dirty="0" err="1">
                <a:solidFill>
                  <a:srgbClr val="603BC9"/>
                </a:solidFill>
              </a:rPr>
              <a:t>Đẽo</a:t>
            </a:r>
            <a:r>
              <a:rPr lang="en-US" sz="4000" b="1" dirty="0">
                <a:solidFill>
                  <a:srgbClr val="603BC9"/>
                </a:solidFill>
              </a:rPr>
              <a:t> </a:t>
            </a:r>
            <a:r>
              <a:rPr lang="en-US" sz="4000" b="1" dirty="0" err="1">
                <a:solidFill>
                  <a:srgbClr val="603BC9"/>
                </a:solidFill>
              </a:rPr>
              <a:t>cày</a:t>
            </a:r>
            <a:r>
              <a:rPr lang="en-US" sz="4000" b="1" dirty="0">
                <a:solidFill>
                  <a:srgbClr val="603BC9"/>
                </a:solidFill>
              </a:rPr>
              <a:t> </a:t>
            </a:r>
            <a:r>
              <a:rPr lang="en-US" sz="4000" b="1" dirty="0" err="1">
                <a:solidFill>
                  <a:srgbClr val="603BC9"/>
                </a:solidFill>
              </a:rPr>
              <a:t>giữa</a:t>
            </a:r>
            <a:r>
              <a:rPr lang="en-US" sz="4000" b="1" dirty="0">
                <a:solidFill>
                  <a:srgbClr val="603BC9"/>
                </a:solidFill>
              </a:rPr>
              <a:t> </a:t>
            </a:r>
            <a:r>
              <a:rPr lang="en-US" sz="4000" b="1" dirty="0" err="1">
                <a:solidFill>
                  <a:srgbClr val="603BC9"/>
                </a:solidFill>
              </a:rPr>
              <a:t>đường</a:t>
            </a:r>
            <a:r>
              <a:rPr lang="en-US" sz="4000" b="1" dirty="0">
                <a:solidFill>
                  <a:srgbClr val="603BC9"/>
                </a:solidFill>
              </a:rPr>
              <a:t>”</a:t>
            </a: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9157" y="1336022"/>
            <a:ext cx="1008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Từ “độ trì” trong câu “Người ngay thì gặp người tiên độ trì” được hiểu là?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3663" y="3438773"/>
            <a:ext cx="5228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603BC9"/>
                </a:solidFill>
              </a:rPr>
              <a:t>Che chở, giúp đỡ con người vượt qua khó khăn</a:t>
            </a:r>
            <a:endParaRPr lang="en-US" sz="32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23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46124" y="1600200"/>
            <a:ext cx="9685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Chuyện cổ nước mình thuộc thể thơ nào?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8609" y="3463596"/>
            <a:ext cx="1709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603BC9"/>
                </a:solidFill>
              </a:rPr>
              <a:t>Lục</a:t>
            </a:r>
            <a:r>
              <a:rPr lang="en-US" sz="4000" b="1" dirty="0">
                <a:solidFill>
                  <a:srgbClr val="603BC9"/>
                </a:solidFill>
              </a:rPr>
              <a:t> </a:t>
            </a:r>
            <a:r>
              <a:rPr lang="en-US" sz="4000" b="1" dirty="0" err="1">
                <a:solidFill>
                  <a:srgbClr val="603BC9"/>
                </a:solidFill>
              </a:rPr>
              <a:t>bát</a:t>
            </a:r>
            <a:endParaRPr lang="en-US" sz="40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9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25267">
            <a:off x="3037102" y="4186136"/>
            <a:ext cx="4876800" cy="1915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4401495" y="480706"/>
            <a:ext cx="4266854" cy="65007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81821" y="1084283"/>
            <a:ext cx="331039" cy="331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53027">
            <a:off x="9791283" y="1976122"/>
            <a:ext cx="1693471" cy="505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24812">
            <a:off x="-443419" y="346165"/>
            <a:ext cx="992550" cy="1218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0883">
            <a:off x="9319933" y="3678386"/>
            <a:ext cx="1790561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329285">
            <a:off x="2640254" y="1623753"/>
            <a:ext cx="1097077" cy="453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92051" y="2228845"/>
            <a:ext cx="1145769" cy="1105667"/>
            <a:chOff x="8439025" y="982452"/>
            <a:chExt cx="1718654" cy="165850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439025" y="982452"/>
              <a:ext cx="1718654" cy="1658501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67800" y="1393855"/>
              <a:ext cx="838200" cy="80886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0842" y="1930511"/>
            <a:ext cx="6461074" cy="309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4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3535328" y="-5315906"/>
            <a:ext cx="4266854" cy="86961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53027">
            <a:off x="9780336" y="262013"/>
            <a:ext cx="1693471" cy="50544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63223" y="206596"/>
            <a:ext cx="481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1422400" y="1905000"/>
            <a:ext cx="9804400" cy="1058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0116" algn="l"/>
                <a:tab pos="120233" algn="l"/>
              </a:tabLs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HS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tabLst>
                <a:tab pos="60116" algn="l"/>
                <a:tab pos="120233" algn="l"/>
              </a:tabLst>
            </a:pP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933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495761"/>
              </p:ext>
            </p:extLst>
          </p:nvPr>
        </p:nvGraphicFramePr>
        <p:xfrm>
          <a:off x="863600" y="3163926"/>
          <a:ext cx="10363200" cy="2529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48400">
                  <a:extLst>
                    <a:ext uri="{9D8B030D-6E8A-4147-A177-3AD203B41FA5}">
                      <a16:colId xmlns:a16="http://schemas.microsoft.com/office/drawing/2014/main" val="1581923702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443342177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977379158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27245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62803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8758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47884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609600" y="10515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3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497985">
            <a:off x="7768698" y="-9725907"/>
            <a:ext cx="5994838" cy="10787873"/>
            <a:chOff x="0" y="0"/>
            <a:chExt cx="11989675" cy="21575745"/>
          </a:xfrm>
        </p:grpSpPr>
        <p:sp>
          <p:nvSpPr>
            <p:cNvPr id="5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0" y="1010337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yêu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cổ nước tôi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nhân hậu lại tuyệt vời sâu xa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người rồi mới thương ta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nhau dù mấy cách xa cũng tìm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hiền thì lại gặp hiền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ngay thì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 độ trì.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theo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cổ tôi đi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trong cuộc sống thầm thì tiếng xưa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 cơn nắng, trắng cơn mưa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 chảy có rặng dừa nghiêng soi.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cha ông với đời tôi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con sông với chân trời đã xa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cổ thiết tha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tôi nhận mặt ông cha của mình.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0" y="1010337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công bằng, rất thông minh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độ lượng lại đa tình, đa mang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thơm th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giấu người thơm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làm thì được áo cơm, cửa nhà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 cày theo ý người ta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thành khúc gỗ chẳng ra việc gì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nghe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cổ thầm thì</a:t>
            </a:r>
          </a:p>
          <a:p>
            <a:pPr algn="ctr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cha ông dạy cũng vì đời sau.</a:t>
            </a:r>
            <a:endParaRPr lang="en-US" sz="27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7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7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7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7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7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7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7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7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7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7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7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703" y="-117994"/>
            <a:ext cx="5004000" cy="14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7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363223" y="206596"/>
            <a:ext cx="481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" y="10515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63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8291" y="4983871"/>
            <a:ext cx="2107240" cy="21072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33055" y="2030323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33054" y="2821680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33055" y="3648737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233054" y="4440094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33054" y="5247933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79269" y="4369318"/>
            <a:ext cx="7204363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79270" y="2022726"/>
            <a:ext cx="7204363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79269" y="5066164"/>
            <a:ext cx="7204363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79270" y="3639946"/>
            <a:ext cx="7204363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79270" y="2596127"/>
            <a:ext cx="7204363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10" idx="3"/>
            <a:endCxn id="30" idx="1"/>
          </p:cNvCxnSpPr>
          <p:nvPr/>
        </p:nvCxnSpPr>
        <p:spPr>
          <a:xfrm>
            <a:off x="3186546" y="2307414"/>
            <a:ext cx="692723" cy="233374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6" idx="3"/>
          </p:cNvCxnSpPr>
          <p:nvPr/>
        </p:nvCxnSpPr>
        <p:spPr>
          <a:xfrm flipV="1">
            <a:off x="3186545" y="2323251"/>
            <a:ext cx="796972" cy="77552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186544" y="3933741"/>
            <a:ext cx="692724" cy="1629931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8" idx="3"/>
          </p:cNvCxnSpPr>
          <p:nvPr/>
        </p:nvCxnSpPr>
        <p:spPr>
          <a:xfrm flipV="1">
            <a:off x="3186545" y="3933741"/>
            <a:ext cx="796971" cy="78344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186543" y="3038360"/>
            <a:ext cx="796972" cy="252279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39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828786" y="-293576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1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1197">
            <a:off x="-156655" y="3545192"/>
            <a:ext cx="1447679" cy="3669233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329285">
            <a:off x="11184813" y="425611"/>
            <a:ext cx="1097077" cy="453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126775" y="331288"/>
            <a:ext cx="481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23079" y="1217817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259718" y="5499175"/>
            <a:ext cx="6678146" cy="1126462"/>
            <a:chOff x="9145586" y="9472942"/>
            <a:chExt cx="15533498" cy="2253222"/>
          </a:xfrm>
        </p:grpSpPr>
        <p:sp>
          <p:nvSpPr>
            <p:cNvPr id="29" name="TextBox 28"/>
            <p:cNvSpPr txBox="1"/>
            <p:nvPr/>
          </p:nvSpPr>
          <p:spPr>
            <a:xfrm>
              <a:off x="9755187" y="9472942"/>
              <a:ext cx="14923897" cy="225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088421">
                <a:lnSpc>
                  <a:spcPct val="120000"/>
                </a:lnSpc>
              </a:pPr>
              <a:r>
                <a:rPr lang="nl-NL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 tác tiêu biểu: </a:t>
              </a:r>
              <a:r>
                <a:rPr lang="nl-NL" alt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 trời; Hố bom, Bài thơ không năm tháng...</a:t>
              </a:r>
              <a:endParaRPr lang="en-US" sz="2800" b="1" i="1" dirty="0">
                <a:cs typeface="Arial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9145586" y="9771760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271081" y="2865367"/>
            <a:ext cx="6932281" cy="652486"/>
            <a:chOff x="9145586" y="7595254"/>
            <a:chExt cx="16107832" cy="1305142"/>
          </a:xfrm>
        </p:grpSpPr>
        <p:sp>
          <p:nvSpPr>
            <p:cNvPr id="32" name="Rectangle 31"/>
            <p:cNvSpPr/>
            <p:nvPr/>
          </p:nvSpPr>
          <p:spPr>
            <a:xfrm>
              <a:off x="9755184" y="7595254"/>
              <a:ext cx="15498234" cy="1305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69" indent="-28569" algn="just" defTabSz="1088421">
                <a:lnSpc>
                  <a:spcPct val="130000"/>
                </a:lnSpc>
              </a:pPr>
              <a:r>
                <a:rPr lang="nl-NL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nl-NL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Quảng Bình, hiện bà đang sống ở Huế</a:t>
              </a:r>
              <a:endParaRPr lang="vi-VN" sz="2800" dirty="0">
                <a:cs typeface="Arial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9145586" y="7974769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259718" y="2128265"/>
            <a:ext cx="6678146" cy="523220"/>
            <a:chOff x="9145586" y="9472942"/>
            <a:chExt cx="15226918" cy="1046578"/>
          </a:xfrm>
        </p:grpSpPr>
        <p:sp>
          <p:nvSpPr>
            <p:cNvPr id="36" name="TextBox 35"/>
            <p:cNvSpPr txBox="1"/>
            <p:nvPr/>
          </p:nvSpPr>
          <p:spPr>
            <a:xfrm>
              <a:off x="9755185" y="9472942"/>
              <a:ext cx="14617319" cy="10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1949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9145586" y="9771760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259718" y="3721096"/>
            <a:ext cx="6779882" cy="1643527"/>
            <a:chOff x="9145586" y="9472942"/>
            <a:chExt cx="15770138" cy="3287489"/>
          </a:xfrm>
        </p:grpSpPr>
        <p:sp>
          <p:nvSpPr>
            <p:cNvPr id="39" name="TextBox 38"/>
            <p:cNvSpPr txBox="1"/>
            <p:nvPr/>
          </p:nvSpPr>
          <p:spPr>
            <a:xfrm>
              <a:off x="9755187" y="9472942"/>
              <a:ext cx="15160537" cy="328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088421">
                <a:lnSpc>
                  <a:spcPct val="120000"/>
                </a:lnSpc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đằm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9145586" y="9771760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>
                <a:solidFill>
                  <a:schemeClr val="tx1"/>
                </a:solidFill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427" y="2123901"/>
            <a:ext cx="3210267" cy="43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4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10650245" y="189023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454" y="814792"/>
            <a:ext cx="3730508" cy="5093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308" y="817693"/>
            <a:ext cx="3661236" cy="5090403"/>
          </a:xfrm>
          <a:prstGeom prst="rect">
            <a:avLst/>
          </a:prstGeom>
        </p:spPr>
      </p:pic>
      <p:pic>
        <p:nvPicPr>
          <p:cNvPr id="11" name="Picture 10" descr="Bài thơ: BIỂN (Lâm Thị Mỹ Dạ) - ThờiĐại24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0" y="814792"/>
            <a:ext cx="3481778" cy="50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5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8036</TotalTime>
  <Words>1567</Words>
  <Application>Microsoft Office PowerPoint</Application>
  <PresentationFormat>Widescreen</PresentationFormat>
  <Paragraphs>219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UTM Azuki</vt:lpstr>
      <vt:lpstr>Wingdings</vt:lpstr>
      <vt:lpstr>印品黑体</vt:lpstr>
      <vt:lpstr>3_Office Theme</vt:lpstr>
      <vt:lpstr>6_Office Theme</vt:lpstr>
      <vt:lpstr>https://www.freeppt7.com</vt:lpstr>
      <vt:lpstr>2_Office Theme</vt:lpstr>
      <vt:lpstr>https://freeppt7.com</vt:lpstr>
      <vt:lpstr>Office 主题</vt:lpstr>
      <vt:lpstr>5_Office Theme</vt:lpstr>
      <vt:lpstr>8_Office Theme</vt:lpstr>
      <vt:lpstr>43. Phong cách ngôn ngữ báo chí tt</vt:lpstr>
      <vt:lpstr>Office Theme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Triệu Nguyễn</cp:lastModifiedBy>
  <cp:revision>3185</cp:revision>
  <dcterms:created xsi:type="dcterms:W3CDTF">2022-02-10T03:12:31Z</dcterms:created>
  <dcterms:modified xsi:type="dcterms:W3CDTF">2023-12-05T09:52:45Z</dcterms:modified>
</cp:coreProperties>
</file>