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9" r:id="rId2"/>
    <p:sldId id="285" r:id="rId3"/>
    <p:sldId id="290" r:id="rId4"/>
    <p:sldId id="288" r:id="rId5"/>
    <p:sldId id="291" r:id="rId6"/>
    <p:sldId id="292" r:id="rId7"/>
    <p:sldId id="295" r:id="rId8"/>
    <p:sldId id="297" r:id="rId9"/>
    <p:sldId id="296" r:id="rId10"/>
    <p:sldId id="298" r:id="rId11"/>
    <p:sldId id="299" r:id="rId12"/>
    <p:sldId id="300" r:id="rId13"/>
    <p:sldId id="301" r:id="rId14"/>
    <p:sldId id="302" r:id="rId15"/>
    <p:sldId id="303" r:id="rId16"/>
    <p:sldId id="304" r:id="rId17"/>
    <p:sldId id="305" r:id="rId18"/>
    <p:sldId id="309" r:id="rId19"/>
    <p:sldId id="310" r:id="rId20"/>
    <p:sldId id="311" r:id="rId21"/>
    <p:sldId id="313" r:id="rId22"/>
    <p:sldId id="314" r:id="rId23"/>
    <p:sldId id="315" r:id="rId24"/>
    <p:sldId id="317" r:id="rId25"/>
    <p:sldId id="316" r:id="rId26"/>
    <p:sldId id="318" r:id="rId27"/>
    <p:sldId id="319" r:id="rId28"/>
    <p:sldId id="322" r:id="rId29"/>
    <p:sldId id="286" r:id="rId30"/>
    <p:sldId id="325" r:id="rId31"/>
    <p:sldId id="324" r:id="rId32"/>
    <p:sldId id="326" r:id="rId33"/>
    <p:sldId id="327" r:id="rId34"/>
    <p:sldId id="328"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21" r:id="rId48"/>
    <p:sldId id="320" r:id="rId49"/>
    <p:sldId id="323" r:id="rId50"/>
    <p:sldId id="342" r:id="rId51"/>
    <p:sldId id="343" r:id="rId52"/>
    <p:sldId id="344" r:id="rId53"/>
    <p:sldId id="287" r:id="rId54"/>
    <p:sldId id="345" r:id="rId55"/>
  </p:sldIdLst>
  <p:sldSz cx="12192000" cy="6858000"/>
  <p:notesSz cx="6858000" cy="9144000"/>
  <p:embeddedFontLst>
    <p:embeddedFont>
      <p:font typeface="#9Slide03 AmpleSoft Bold" panose="020B0604020202020204"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78" d="100"/>
          <a:sy n="78" d="100"/>
        </p:scale>
        <p:origin x="878" y="62"/>
      </p:cViewPr>
      <p:guideLst>
        <p:guide orient="horz" pos="2160"/>
        <p:guide pos="384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2026/1/15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2026/1/15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2026/1/15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2026/1/15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2026/1/15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915AC8B-95B6-45DB-8114-546E2664D038}" type="datetimeFigureOut">
              <a:rPr lang="zh-CN" altLang="en-US" smtClean="0"/>
              <a:t>2026/1/15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915AC8B-95B6-45DB-8114-546E2664D038}" type="datetimeFigureOut">
              <a:rPr lang="zh-CN" altLang="en-US" smtClean="0"/>
              <a:t>2026/1/15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915AC8B-95B6-45DB-8114-546E2664D038}" type="datetimeFigureOut">
              <a:rPr lang="zh-CN" altLang="en-US" smtClean="0"/>
              <a:t>2026/1/15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15AC8B-95B6-45DB-8114-546E2664D038}" type="datetimeFigureOut">
              <a:rPr lang="zh-CN" altLang="en-US" smtClean="0"/>
              <a:t>2026/1/15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15AC8B-95B6-45DB-8114-546E2664D038}" type="datetimeFigureOut">
              <a:rPr lang="zh-CN" altLang="en-US" smtClean="0"/>
              <a:t>2026/1/15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15AC8B-95B6-45DB-8114-546E2664D038}" type="datetimeFigureOut">
              <a:rPr lang="zh-CN" altLang="en-US" smtClean="0"/>
              <a:t>2026/1/15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5AC8B-95B6-45DB-8114-546E2664D038}" type="datetimeFigureOut">
              <a:rPr lang="zh-CN" altLang="en-US" smtClean="0"/>
              <a:t>2026/1/15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5A729-F40E-4836-82E8-4A692D72DAD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flowers with a white background&#10;&#10;Description automatically generated with medium confidence"/>
          <p:cNvPicPr>
            <a:picLocks noChangeAspect="1"/>
          </p:cNvPicPr>
          <p:nvPr/>
        </p:nvPicPr>
        <p:blipFill>
          <a:blip r:embed="rId2">
            <a:extLst>
              <a:ext uri="{28A0092B-C50C-407E-A947-70E740481C1C}">
                <a14:useLocalDpi xmlns:a14="http://schemas.microsoft.com/office/drawing/2010/main" val="0"/>
              </a:ext>
            </a:extLst>
          </a:blip>
          <a:srcRect t="10448"/>
          <a:stretch>
            <a:fillRect/>
          </a:stretch>
        </p:blipFill>
        <p:spPr>
          <a:xfrm>
            <a:off x="-2" y="2818262"/>
            <a:ext cx="12192002" cy="4039737"/>
          </a:xfrm>
          <a:prstGeom prst="rect">
            <a:avLst/>
          </a:prstGeom>
        </p:spPr>
      </p:pic>
      <p:grpSp>
        <p:nvGrpSpPr>
          <p:cNvPr id="12" name="Group 11"/>
          <p:cNvGrpSpPr>
            <a:grpSpLocks noGrp="1" noUngrp="1" noRot="1" noChangeAspect="1" noMove="1" noResize="1"/>
          </p:cNvGrpSpPr>
          <p:nvPr/>
        </p:nvGrpSpPr>
        <p:grpSpPr>
          <a:xfrm>
            <a:off x="-5025" y="6737718"/>
            <a:ext cx="12207200" cy="123363"/>
            <a:chOff x="-5025" y="6737718"/>
            <a:chExt cx="12207200" cy="123363"/>
          </a:xfrm>
        </p:grpSpPr>
        <p:sp>
          <p:nvSpPr>
            <p:cNvPr id="13" name="Rectangle 12"/>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p:cNvSpPr txBox="1"/>
          <p:nvPr/>
        </p:nvSpPr>
        <p:spPr>
          <a:xfrm>
            <a:off x="874096" y="263781"/>
            <a:ext cx="10799806" cy="2368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0000"/>
                </a:solidFill>
                <a:effectLst/>
                <a:uLnTx/>
                <a:uFillTx/>
                <a:latin typeface="#9Slide03 AmpleSoft Bold" panose="02000000000000000000" pitchFamily="2" charset="0"/>
                <a:ea typeface="Calibri" panose="020F0502020204030204" pitchFamily="34" charset="0"/>
                <a:cs typeface="+mn-cs"/>
              </a:rPr>
              <a:t>VIẾT:</a:t>
            </a:r>
            <a:r>
              <a:rPr kumimoji="0" lang="en-US" sz="4000" b="0" i="0" u="none" strike="noStrike" kern="1200" cap="none" spc="0" normalizeH="0" baseline="0" noProof="0" dirty="0">
                <a:ln>
                  <a:noFill/>
                </a:ln>
                <a:solidFill>
                  <a:srgbClr val="FF0000"/>
                </a:solidFill>
                <a:effectLst/>
                <a:uLnTx/>
                <a:uFillTx/>
                <a:latin typeface="#9Slide03 AmpleSoft Bold" panose="02000000000000000000" pitchFamily="2"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a:ln>
                  <a:noFill/>
                </a:ln>
                <a:solidFill>
                  <a:srgbClr val="0070C0"/>
                </a:solidFill>
                <a:effectLst/>
                <a:uLnTx/>
                <a:uFillTx/>
                <a:latin typeface="#9Slide03 AmpleSoft Bold" panose="02000000000000000000" pitchFamily="2" charset="0"/>
                <a:ea typeface="Calibri" panose="020F0502020204030204" pitchFamily="34" charset="0"/>
                <a:cs typeface="+mn-cs"/>
              </a:rPr>
              <a:t>Viết </a:t>
            </a:r>
            <a:r>
              <a:rPr kumimoji="0" lang="en-US" sz="5400" b="0" i="0" u="none" strike="noStrike" kern="1200" cap="none" spc="0" normalizeH="0" baseline="0" noProof="0" dirty="0" err="1">
                <a:ln>
                  <a:noFill/>
                </a:ln>
                <a:solidFill>
                  <a:srgbClr val="0070C0"/>
                </a:solidFill>
                <a:effectLst/>
                <a:uLnTx/>
                <a:uFillTx/>
                <a:latin typeface="#9Slide03 AmpleSoft Bold" panose="02000000000000000000" pitchFamily="2" charset="0"/>
                <a:ea typeface="Calibri" panose="020F0502020204030204" pitchFamily="34" charset="0"/>
                <a:cs typeface="+mn-cs"/>
              </a:rPr>
              <a:t>bài</a:t>
            </a:r>
            <a:r>
              <a:rPr kumimoji="0" lang="en-US" sz="5400" b="0" i="0" u="none" strike="noStrike" kern="1200" cap="none" spc="0" normalizeH="0" baseline="0" noProof="0" dirty="0">
                <a:ln>
                  <a:noFill/>
                </a:ln>
                <a:solidFill>
                  <a:srgbClr val="0070C0"/>
                </a:solidFill>
                <a:effectLst/>
                <a:uLnTx/>
                <a:uFillTx/>
                <a:latin typeface="#9Slide03 AmpleSoft Bold" panose="02000000000000000000" pitchFamily="2" charset="0"/>
                <a:ea typeface="Calibri" panose="020F0502020204030204" pitchFamily="34" charset="0"/>
                <a:cs typeface="+mn-cs"/>
              </a:rPr>
              <a:t> </a:t>
            </a:r>
            <a:r>
              <a:rPr kumimoji="0" lang="en-US" sz="5400" b="0" i="0" u="none" strike="noStrike" kern="1200" cap="none" spc="0" normalizeH="0" baseline="0" noProof="0" dirty="0" err="1">
                <a:ln>
                  <a:noFill/>
                </a:ln>
                <a:solidFill>
                  <a:srgbClr val="0070C0"/>
                </a:solidFill>
                <a:effectLst/>
                <a:uLnTx/>
                <a:uFillTx/>
                <a:latin typeface="#9Slide03 AmpleSoft Bold" panose="02000000000000000000" pitchFamily="2" charset="0"/>
                <a:ea typeface="Calibri" panose="020F0502020204030204" pitchFamily="34" charset="0"/>
                <a:cs typeface="+mn-cs"/>
              </a:rPr>
              <a:t>văn</a:t>
            </a:r>
            <a:r>
              <a:rPr kumimoji="0" lang="en-US" sz="5400" b="0" i="0" u="none" strike="noStrike" kern="1200" cap="none" spc="0" normalizeH="0" baseline="0" noProof="0" dirty="0">
                <a:ln>
                  <a:noFill/>
                </a:ln>
                <a:solidFill>
                  <a:srgbClr val="0070C0"/>
                </a:solidFill>
                <a:effectLst/>
                <a:uLnTx/>
                <a:uFillTx/>
                <a:latin typeface="#9Slide03 AmpleSoft Bold" panose="02000000000000000000" pitchFamily="2" charset="0"/>
                <a:ea typeface="Calibri" panose="020F0502020204030204" pitchFamily="34" charset="0"/>
                <a:cs typeface="+mn-cs"/>
              </a:rPr>
              <a:t> </a:t>
            </a:r>
            <a:r>
              <a:rPr kumimoji="0" lang="en-US" sz="5400" b="0" i="0" u="none" strike="noStrike" kern="1200" cap="none" spc="0" normalizeH="0" baseline="0" noProof="0" dirty="0" err="1">
                <a:ln>
                  <a:noFill/>
                </a:ln>
                <a:solidFill>
                  <a:srgbClr val="0070C0"/>
                </a:solidFill>
                <a:effectLst/>
                <a:uLnTx/>
                <a:uFillTx/>
                <a:latin typeface="#9Slide03 AmpleSoft Bold" panose="02000000000000000000" pitchFamily="2" charset="0"/>
                <a:ea typeface="Calibri" panose="020F0502020204030204" pitchFamily="34" charset="0"/>
                <a:cs typeface="+mn-cs"/>
              </a:rPr>
              <a:t>nghị</a:t>
            </a:r>
            <a:r>
              <a:rPr kumimoji="0" lang="en-US" sz="5400" b="0" i="0" u="none" strike="noStrike" kern="1200" cap="none" spc="0" normalizeH="0" baseline="0" noProof="0" dirty="0">
                <a:ln>
                  <a:noFill/>
                </a:ln>
                <a:solidFill>
                  <a:srgbClr val="0070C0"/>
                </a:solidFill>
                <a:effectLst/>
                <a:uLnTx/>
                <a:uFillTx/>
                <a:latin typeface="#9Slide03 AmpleSoft Bold" panose="02000000000000000000" pitchFamily="2" charset="0"/>
                <a:ea typeface="Calibri" panose="020F0502020204030204" pitchFamily="34" charset="0"/>
                <a:cs typeface="+mn-cs"/>
              </a:rPr>
              <a:t> </a:t>
            </a:r>
            <a:r>
              <a:rPr kumimoji="0" lang="en-US" sz="5400" b="0" i="0" u="none" strike="noStrike" kern="1200" cap="none" spc="0" normalizeH="0" baseline="0" noProof="0" dirty="0" err="1">
                <a:ln>
                  <a:noFill/>
                </a:ln>
                <a:solidFill>
                  <a:srgbClr val="0070C0"/>
                </a:solidFill>
                <a:effectLst/>
                <a:uLnTx/>
                <a:uFillTx/>
                <a:latin typeface="#9Slide03 AmpleSoft Bold" panose="02000000000000000000" pitchFamily="2" charset="0"/>
                <a:ea typeface="Calibri" panose="020F0502020204030204" pitchFamily="34" charset="0"/>
                <a:cs typeface="+mn-cs"/>
              </a:rPr>
              <a:t>luận</a:t>
            </a:r>
            <a:r>
              <a:rPr kumimoji="0" lang="en-US" sz="5400" b="0" i="0" u="none" strike="noStrike" kern="1200" cap="none" spc="0" normalizeH="0" baseline="0" noProof="0" dirty="0">
                <a:ln>
                  <a:noFill/>
                </a:ln>
                <a:solidFill>
                  <a:srgbClr val="0070C0"/>
                </a:solidFill>
                <a:effectLst/>
                <a:uLnTx/>
                <a:uFillTx/>
                <a:latin typeface="#9Slide03 AmpleSoft Bold" panose="02000000000000000000" pitchFamily="2" charset="0"/>
                <a:ea typeface="Calibri" panose="020F0502020204030204" pitchFamily="34" charset="0"/>
                <a:cs typeface="+mn-cs"/>
              </a:rPr>
              <a:t> </a:t>
            </a:r>
            <a:r>
              <a:rPr kumimoji="0" lang="en-US" sz="5400" b="0" i="0" u="none" strike="noStrike" kern="1200" cap="none" spc="0" normalizeH="0" baseline="0" noProof="0" dirty="0" err="1">
                <a:ln>
                  <a:noFill/>
                </a:ln>
                <a:solidFill>
                  <a:srgbClr val="0070C0"/>
                </a:solidFill>
                <a:effectLst/>
                <a:uLnTx/>
                <a:uFillTx/>
                <a:latin typeface="#9Slide03 AmpleSoft Bold" panose="02000000000000000000" pitchFamily="2" charset="0"/>
                <a:ea typeface="Calibri" panose="020F0502020204030204" pitchFamily="34" charset="0"/>
                <a:cs typeface="+mn-cs"/>
              </a:rPr>
              <a:t>phân</a:t>
            </a:r>
            <a:r>
              <a:rPr kumimoji="0" lang="en-US" sz="5400" b="0" i="0" u="none" strike="noStrike" kern="1200" cap="none" spc="0" normalizeH="0" baseline="0" noProof="0" dirty="0">
                <a:ln>
                  <a:noFill/>
                </a:ln>
                <a:solidFill>
                  <a:srgbClr val="0070C0"/>
                </a:solidFill>
                <a:effectLst/>
                <a:uLnTx/>
                <a:uFillTx/>
                <a:latin typeface="#9Slide03 AmpleSoft Bold" panose="02000000000000000000" pitchFamily="2" charset="0"/>
                <a:ea typeface="Calibri" panose="020F0502020204030204" pitchFamily="34" charset="0"/>
                <a:cs typeface="+mn-cs"/>
              </a:rPr>
              <a:t> </a:t>
            </a:r>
            <a:r>
              <a:rPr kumimoji="0" lang="en-US" sz="5400" b="0" i="0" u="none" strike="noStrike" kern="1200" cap="none" spc="0" normalizeH="0" baseline="0" noProof="0" dirty="0" err="1">
                <a:ln>
                  <a:noFill/>
                </a:ln>
                <a:solidFill>
                  <a:srgbClr val="0070C0"/>
                </a:solidFill>
                <a:effectLst/>
                <a:uLnTx/>
                <a:uFillTx/>
                <a:latin typeface="#9Slide03 AmpleSoft Bold" panose="02000000000000000000" pitchFamily="2" charset="0"/>
                <a:ea typeface="Calibri" panose="020F0502020204030204" pitchFamily="34" charset="0"/>
                <a:cs typeface="+mn-cs"/>
              </a:rPr>
              <a:t>tích</a:t>
            </a:r>
            <a:r>
              <a:rPr kumimoji="0" lang="en-US" sz="5400" b="0" i="0" u="none" strike="noStrike" kern="1200" cap="none" spc="0" normalizeH="0" baseline="0" noProof="0" dirty="0">
                <a:ln>
                  <a:noFill/>
                </a:ln>
                <a:solidFill>
                  <a:srgbClr val="0070C0"/>
                </a:solidFill>
                <a:effectLst/>
                <a:uLnTx/>
                <a:uFillTx/>
                <a:latin typeface="#9Slide03 AmpleSoft Bold" panose="02000000000000000000" pitchFamily="2" charset="0"/>
                <a:ea typeface="Calibri" panose="020F0502020204030204" pitchFamily="34" charset="0"/>
                <a:cs typeface="+mn-cs"/>
              </a:rPr>
              <a:t> </a:t>
            </a:r>
            <a:r>
              <a:rPr kumimoji="0" lang="en-US" sz="5400" b="0" i="0" u="none" strike="noStrike" kern="1200" cap="none" spc="0" normalizeH="0" baseline="0" noProof="0" dirty="0" err="1">
                <a:ln>
                  <a:noFill/>
                </a:ln>
                <a:solidFill>
                  <a:srgbClr val="0070C0"/>
                </a:solidFill>
                <a:effectLst/>
                <a:uLnTx/>
                <a:uFillTx/>
                <a:latin typeface="#9Slide03 AmpleSoft Bold" panose="02000000000000000000" pitchFamily="2" charset="0"/>
                <a:ea typeface="Calibri" panose="020F0502020204030204" pitchFamily="34" charset="0"/>
                <a:cs typeface="+mn-cs"/>
              </a:rPr>
              <a:t>một</a:t>
            </a:r>
            <a:r>
              <a:rPr kumimoji="0" lang="en-US" sz="5400" b="0" i="0" u="none" strike="noStrike" kern="1200" cap="none" spc="0" normalizeH="0" baseline="0" noProof="0" dirty="0">
                <a:ln>
                  <a:noFill/>
                </a:ln>
                <a:solidFill>
                  <a:srgbClr val="0070C0"/>
                </a:solidFill>
                <a:effectLst/>
                <a:uLnTx/>
                <a:uFillTx/>
                <a:latin typeface="#9Slide03 AmpleSoft Bold" panose="02000000000000000000" pitchFamily="2" charset="0"/>
                <a:ea typeface="Calibri" panose="020F0502020204030204" pitchFamily="34" charset="0"/>
                <a:cs typeface="+mn-cs"/>
              </a:rPr>
              <a:t> </a:t>
            </a:r>
            <a:r>
              <a:rPr kumimoji="0" lang="en-US" sz="5400" b="0" i="0" u="none" strike="noStrike" kern="1200" cap="none" spc="0" normalizeH="0" baseline="0" noProof="0" dirty="0" err="1">
                <a:ln>
                  <a:noFill/>
                </a:ln>
                <a:solidFill>
                  <a:srgbClr val="0070C0"/>
                </a:solidFill>
                <a:effectLst/>
                <a:uLnTx/>
                <a:uFillTx/>
                <a:latin typeface="#9Slide03 AmpleSoft Bold" panose="02000000000000000000" pitchFamily="2" charset="0"/>
                <a:ea typeface="Calibri" panose="020F0502020204030204" pitchFamily="34" charset="0"/>
                <a:cs typeface="+mn-cs"/>
              </a:rPr>
              <a:t>tác</a:t>
            </a:r>
            <a:r>
              <a:rPr kumimoji="0" lang="en-US" sz="5400" b="0" i="0" u="none" strike="noStrike" kern="1200" cap="none" spc="0" normalizeH="0" baseline="0" noProof="0" dirty="0">
                <a:ln>
                  <a:noFill/>
                </a:ln>
                <a:solidFill>
                  <a:srgbClr val="0070C0"/>
                </a:solidFill>
                <a:effectLst/>
                <a:uLnTx/>
                <a:uFillTx/>
                <a:latin typeface="#9Slide03 AmpleSoft Bold" panose="02000000000000000000" pitchFamily="2" charset="0"/>
                <a:ea typeface="Calibri" panose="020F0502020204030204" pitchFamily="34" charset="0"/>
                <a:cs typeface="+mn-cs"/>
              </a:rPr>
              <a:t> </a:t>
            </a:r>
            <a:r>
              <a:rPr kumimoji="0" lang="en-US" sz="5400" b="0" i="0" u="none" strike="noStrike" kern="1200" cap="none" spc="0" normalizeH="0" baseline="0" noProof="0" dirty="0" err="1">
                <a:ln>
                  <a:noFill/>
                </a:ln>
                <a:solidFill>
                  <a:srgbClr val="0070C0"/>
                </a:solidFill>
                <a:effectLst/>
                <a:uLnTx/>
                <a:uFillTx/>
                <a:latin typeface="#9Slide03 AmpleSoft Bold" panose="02000000000000000000" pitchFamily="2" charset="0"/>
                <a:ea typeface="Calibri" panose="020F0502020204030204" pitchFamily="34" charset="0"/>
                <a:cs typeface="+mn-cs"/>
              </a:rPr>
              <a:t>phẩm</a:t>
            </a:r>
            <a:r>
              <a:rPr kumimoji="0" lang="en-US" sz="5400" b="0" i="0" u="none" strike="noStrike" kern="1200" cap="none" spc="0" normalizeH="0" baseline="0" noProof="0" dirty="0">
                <a:ln>
                  <a:noFill/>
                </a:ln>
                <a:solidFill>
                  <a:srgbClr val="0070C0"/>
                </a:solidFill>
                <a:effectLst/>
                <a:uLnTx/>
                <a:uFillTx/>
                <a:latin typeface="#9Slide03 AmpleSoft Bold" panose="02000000000000000000" pitchFamily="2" charset="0"/>
                <a:ea typeface="Calibri" panose="020F0502020204030204" pitchFamily="34" charset="0"/>
                <a:cs typeface="+mn-cs"/>
              </a:rPr>
              <a:t> </a:t>
            </a:r>
            <a:r>
              <a:rPr kumimoji="0" lang="en-US" sz="5400" b="0" i="0" u="none" strike="noStrike" kern="1200" cap="none" spc="0" normalizeH="0" baseline="0" noProof="0" dirty="0" err="1">
                <a:ln>
                  <a:noFill/>
                </a:ln>
                <a:solidFill>
                  <a:srgbClr val="0070C0"/>
                </a:solidFill>
                <a:effectLst/>
                <a:uLnTx/>
                <a:uFillTx/>
                <a:latin typeface="#9Slide03 AmpleSoft Bold" panose="02000000000000000000" pitchFamily="2" charset="0"/>
                <a:ea typeface="Calibri" panose="020F0502020204030204" pitchFamily="34" charset="0"/>
                <a:cs typeface="+mn-cs"/>
              </a:rPr>
              <a:t>văn</a:t>
            </a:r>
            <a:r>
              <a:rPr kumimoji="0" lang="en-US" sz="5400" b="0" i="0" u="none" strike="noStrike" kern="1200" cap="none" spc="0" normalizeH="0" baseline="0" noProof="0" dirty="0">
                <a:ln>
                  <a:noFill/>
                </a:ln>
                <a:solidFill>
                  <a:srgbClr val="0070C0"/>
                </a:solidFill>
                <a:effectLst/>
                <a:uLnTx/>
                <a:uFillTx/>
                <a:latin typeface="#9Slide03 AmpleSoft Bold" panose="02000000000000000000" pitchFamily="2" charset="0"/>
                <a:ea typeface="Calibri" panose="020F0502020204030204" pitchFamily="34" charset="0"/>
                <a:cs typeface="+mn-cs"/>
              </a:rPr>
              <a:t> học (</a:t>
            </a:r>
            <a:r>
              <a:rPr kumimoji="0" lang="en-US" sz="5400" b="0" i="0" u="none" strike="noStrike" kern="1200" cap="none" spc="0" normalizeH="0" baseline="0" noProof="0" dirty="0" err="1">
                <a:ln>
                  <a:noFill/>
                </a:ln>
                <a:solidFill>
                  <a:srgbClr val="0070C0"/>
                </a:solidFill>
                <a:effectLst/>
                <a:uLnTx/>
                <a:uFillTx/>
                <a:latin typeface="#9Slide03 AmpleSoft Bold" panose="02000000000000000000" pitchFamily="2" charset="0"/>
                <a:ea typeface="Calibri" panose="020F0502020204030204" pitchFamily="34" charset="0"/>
                <a:cs typeface="+mn-cs"/>
              </a:rPr>
              <a:t>truyện</a:t>
            </a:r>
            <a:r>
              <a:rPr kumimoji="0" lang="en-US" sz="5400" b="0" i="0" u="none" strike="noStrike" kern="1200" cap="none" spc="0" normalizeH="0" baseline="0" noProof="0" dirty="0">
                <a:ln>
                  <a:noFill/>
                </a:ln>
                <a:solidFill>
                  <a:srgbClr val="0070C0"/>
                </a:solidFill>
                <a:effectLst/>
                <a:uLnTx/>
                <a:uFillTx/>
                <a:latin typeface="#9Slide03 AmpleSoft Bold" panose="02000000000000000000" pitchFamily="2" charset="0"/>
                <a:ea typeface="Calibri" panose="020F0502020204030204" pitchFamily="34" charset="0"/>
                <a:cs typeface="+mn-cs"/>
              </a:rPr>
              <a:t>)</a:t>
            </a:r>
            <a:endParaRPr kumimoji="0" lang="en-US" sz="5400" b="0" i="0" u="none" strike="noStrike" kern="1200" cap="none" spc="0" normalizeH="0" baseline="0" noProof="0" dirty="0">
              <a:ln>
                <a:noFill/>
              </a:ln>
              <a:solidFill>
                <a:srgbClr val="0070C0"/>
              </a:solidFill>
              <a:effectLst/>
              <a:uLnTx/>
              <a:uFillTx/>
              <a:latin typeface="#9Slide03 AmpleSoft Bold" panose="02000000000000000000" pitchFamily="2"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purple flowers&#10;&#10;Description automatically generated"/>
          <p:cNvPicPr>
            <a:picLocks noChangeAspect="1"/>
          </p:cNvPicPr>
          <p:nvPr/>
        </p:nvPicPr>
        <p:blipFill>
          <a:blip r:embed="rId2">
            <a:extLst>
              <a:ext uri="{28A0092B-C50C-407E-A947-70E740481C1C}">
                <a14:useLocalDpi xmlns:a14="http://schemas.microsoft.com/office/drawing/2010/main" val="0"/>
              </a:ext>
            </a:extLst>
          </a:blip>
          <a:srcRect r="7294"/>
          <a:stretch>
            <a:fillRect/>
          </a:stretch>
        </p:blipFill>
        <p:spPr>
          <a:xfrm>
            <a:off x="1" y="10"/>
            <a:ext cx="9669642" cy="6857990"/>
          </a:xfrm>
          <a:prstGeom prst="rect">
            <a:avLst/>
          </a:prstGeom>
        </p:spPr>
      </p:pic>
      <p:sp>
        <p:nvSpPr>
          <p:cNvPr id="14" name="Rectangle 13"/>
          <p:cNvSpPr>
            <a:spLocks noGrp="1" noRot="1" noChangeAspect="1" noMove="1" noResize="1" noEditPoints="1" noAdjustHandles="1" noChangeArrowheads="1" noChangeShapeType="1" noTextEdit="1"/>
          </p:cNvSpPr>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896220" y="1688628"/>
            <a:ext cx="8881419" cy="740652"/>
          </a:xfrm>
          <a:prstGeom prst="rect">
            <a:avLst/>
          </a:prstGeom>
          <a:noFill/>
        </p:spPr>
        <p:txBody>
          <a:bodyPr wrap="square">
            <a:spAutoFit/>
          </a:bodyPr>
          <a:lstStyle/>
          <a:p>
            <a:pPr marL="457200" marR="197485" algn="ctr">
              <a:lnSpc>
                <a:spcPct val="130000"/>
              </a:lnSpc>
              <a:spcAft>
                <a:spcPts val="0"/>
              </a:spcAft>
              <a:tabLst>
                <a:tab pos="424815" algn="l"/>
              </a:tabLst>
            </a:pPr>
            <a:r>
              <a:rPr lang="en-US" sz="3600" b="1" dirty="0">
                <a:solidFill>
                  <a:srgbClr val="FF0000"/>
                </a:solidFill>
                <a:effectLst/>
                <a:highlight>
                  <a:srgbClr val="FFFFFF"/>
                </a:highlight>
                <a:latin typeface="Times New Roman" panose="02020603050405020304" pitchFamily="18" charset="0"/>
                <a:ea typeface="Times New Roman" panose="02020603050405020304" pitchFamily="18" charset="0"/>
              </a:rPr>
              <a:t>2. </a:t>
            </a:r>
            <a:r>
              <a:rPr lang="en-US" sz="3600" b="1" dirty="0" err="1">
                <a:solidFill>
                  <a:srgbClr val="FF0000"/>
                </a:solidFill>
                <a:effectLst/>
                <a:highlight>
                  <a:srgbClr val="FFFFFF"/>
                </a:highlight>
                <a:latin typeface="Times New Roman" panose="02020603050405020304" pitchFamily="18" charset="0"/>
                <a:ea typeface="Times New Roman" panose="02020603050405020304" pitchFamily="18" charset="0"/>
              </a:rPr>
              <a:t>Đọc</a:t>
            </a:r>
            <a:r>
              <a:rPr lang="en-US" sz="36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3600" b="1" dirty="0" err="1">
                <a:solidFill>
                  <a:srgbClr val="FF0000"/>
                </a:solidFill>
                <a:effectLst/>
                <a:highlight>
                  <a:srgbClr val="FFFFFF"/>
                </a:highlight>
                <a:latin typeface="Times New Roman" panose="02020603050405020304" pitchFamily="18" charset="0"/>
                <a:ea typeface="Times New Roman" panose="02020603050405020304" pitchFamily="18" charset="0"/>
              </a:rPr>
              <a:t>và</a:t>
            </a:r>
            <a:r>
              <a:rPr lang="en-US" sz="36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3600" b="1" dirty="0" err="1">
                <a:solidFill>
                  <a:srgbClr val="FF0000"/>
                </a:solidFill>
                <a:effectLst/>
                <a:highlight>
                  <a:srgbClr val="FFFFFF"/>
                </a:highlight>
                <a:latin typeface="Times New Roman" panose="02020603050405020304" pitchFamily="18" charset="0"/>
                <a:ea typeface="Times New Roman" panose="02020603050405020304" pitchFamily="18" charset="0"/>
              </a:rPr>
              <a:t>phân</a:t>
            </a:r>
            <a:r>
              <a:rPr lang="en-US" sz="36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3600" b="1" dirty="0" err="1">
                <a:solidFill>
                  <a:srgbClr val="FF0000"/>
                </a:solidFill>
                <a:effectLst/>
                <a:highlight>
                  <a:srgbClr val="FFFFFF"/>
                </a:highlight>
                <a:latin typeface="Times New Roman" panose="02020603050405020304" pitchFamily="18" charset="0"/>
                <a:ea typeface="Times New Roman" panose="02020603050405020304" pitchFamily="18" charset="0"/>
              </a:rPr>
              <a:t>tích</a:t>
            </a:r>
            <a:r>
              <a:rPr lang="en-US" sz="36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3600" b="1" dirty="0" err="1">
                <a:solidFill>
                  <a:srgbClr val="FF0000"/>
                </a:solidFill>
                <a:effectLst/>
                <a:highlight>
                  <a:srgbClr val="FFFFFF"/>
                </a:highlight>
                <a:latin typeface="Times New Roman" panose="02020603050405020304" pitchFamily="18" charset="0"/>
                <a:ea typeface="Times New Roman" panose="02020603050405020304" pitchFamily="18" charset="0"/>
              </a:rPr>
              <a:t>bài</a:t>
            </a:r>
            <a:r>
              <a:rPr lang="en-US" sz="3600" b="1" dirty="0">
                <a:solidFill>
                  <a:srgbClr val="FF0000"/>
                </a:solidFill>
                <a:effectLst/>
                <a:highlight>
                  <a:srgbClr val="FFFFFF"/>
                </a:highlight>
                <a:latin typeface="Times New Roman" panose="02020603050405020304" pitchFamily="18" charset="0"/>
                <a:ea typeface="Times New Roman" panose="02020603050405020304" pitchFamily="18" charset="0"/>
              </a:rPr>
              <a:t> viết </a:t>
            </a:r>
            <a:r>
              <a:rPr lang="en-US" sz="3600" b="1" dirty="0" err="1">
                <a:solidFill>
                  <a:srgbClr val="FF0000"/>
                </a:solidFill>
                <a:effectLst/>
                <a:highlight>
                  <a:srgbClr val="FFFFFF"/>
                </a:highlight>
                <a:latin typeface="Times New Roman" panose="02020603050405020304" pitchFamily="18" charset="0"/>
                <a:ea typeface="Times New Roman" panose="02020603050405020304" pitchFamily="18" charset="0"/>
              </a:rPr>
              <a:t>tham</a:t>
            </a:r>
            <a:r>
              <a:rPr lang="en-US" sz="36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3600" b="1" dirty="0" err="1">
                <a:solidFill>
                  <a:srgbClr val="FF0000"/>
                </a:solidFill>
                <a:effectLst/>
                <a:highlight>
                  <a:srgbClr val="FFFFFF"/>
                </a:highlight>
                <a:latin typeface="Times New Roman" panose="02020603050405020304" pitchFamily="18" charset="0"/>
                <a:ea typeface="Times New Roman" panose="02020603050405020304" pitchFamily="18" charset="0"/>
              </a:rPr>
              <a:t>khảo</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10" name="TextBox 9"/>
          <p:cNvSpPr txBox="1"/>
          <p:nvPr/>
        </p:nvSpPr>
        <p:spPr>
          <a:xfrm>
            <a:off x="3047215" y="3246690"/>
            <a:ext cx="8340364" cy="523220"/>
          </a:xfrm>
          <a:prstGeom prst="rect">
            <a:avLst/>
          </a:prstGeom>
          <a:noFill/>
        </p:spPr>
        <p:txBody>
          <a:bodyPr wrap="square">
            <a:spAutoFit/>
          </a:bodyPr>
          <a:lstStyle/>
          <a:p>
            <a:r>
              <a:rPr lang="en-US" sz="2800" b="1" dirty="0" err="1">
                <a:solidFill>
                  <a:srgbClr val="0D0D0D"/>
                </a:solidFill>
                <a:effectLst/>
                <a:highlight>
                  <a:srgbClr val="FFFFFF"/>
                </a:highlight>
                <a:latin typeface="Times New Roman" panose="02020603050405020304" pitchFamily="18" charset="0"/>
                <a:ea typeface="Calibri" panose="020F0502020204030204" pitchFamily="34" charset="0"/>
              </a:rPr>
              <a:t>Bài</a:t>
            </a:r>
            <a:r>
              <a:rPr lang="en-US" sz="2800" b="1" dirty="0">
                <a:solidFill>
                  <a:srgbClr val="0D0D0D"/>
                </a:solidFill>
                <a:effectLst/>
                <a:highlight>
                  <a:srgbClr val="FFFFFF"/>
                </a:highlight>
                <a:latin typeface="Times New Roman" panose="02020603050405020304" pitchFamily="18" charset="0"/>
                <a:ea typeface="Calibri" panose="020F0502020204030204" pitchFamily="34" charset="0"/>
              </a:rPr>
              <a:t> viết </a:t>
            </a:r>
            <a:r>
              <a:rPr lang="en-US" sz="2800" b="1" dirty="0" err="1">
                <a:solidFill>
                  <a:srgbClr val="0D0D0D"/>
                </a:solidFill>
                <a:effectLst/>
                <a:highlight>
                  <a:srgbClr val="FFFFFF"/>
                </a:highlight>
                <a:latin typeface="Times New Roman" panose="02020603050405020304" pitchFamily="18" charset="0"/>
                <a:ea typeface="Calibri" panose="020F0502020204030204" pitchFamily="34" charset="0"/>
              </a:rPr>
              <a:t>tham</a:t>
            </a:r>
            <a:r>
              <a:rPr lang="en-US" sz="2800" b="1" dirty="0">
                <a:solidFill>
                  <a:srgbClr val="0D0D0D"/>
                </a:solidFill>
                <a:effectLst/>
                <a:highlight>
                  <a:srgbClr val="FFFFFF"/>
                </a:highlight>
                <a:latin typeface="Times New Roman" panose="02020603050405020304" pitchFamily="18" charset="0"/>
                <a:ea typeface="Calibri" panose="020F0502020204030204" pitchFamily="34" charset="0"/>
              </a:rPr>
              <a:t> </a:t>
            </a:r>
            <a:r>
              <a:rPr lang="en-US" sz="2800" b="1" dirty="0" err="1">
                <a:solidFill>
                  <a:srgbClr val="0D0D0D"/>
                </a:solidFill>
                <a:effectLst/>
                <a:highlight>
                  <a:srgbClr val="FFFFFF"/>
                </a:highlight>
                <a:latin typeface="Times New Roman" panose="02020603050405020304" pitchFamily="18" charset="0"/>
                <a:ea typeface="Calibri" panose="020F0502020204030204" pitchFamily="34" charset="0"/>
              </a:rPr>
              <a:t>khảo</a:t>
            </a:r>
            <a:r>
              <a:rPr lang="en-US" sz="2800" b="1" dirty="0">
                <a:solidFill>
                  <a:srgbClr val="0D0D0D"/>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70C0"/>
                </a:solidFill>
                <a:effectLst/>
                <a:highlight>
                  <a:srgbClr val="FFFFFF"/>
                </a:highlight>
                <a:latin typeface="Times New Roman" panose="02020603050405020304" pitchFamily="18" charset="0"/>
                <a:ea typeface="Calibri" panose="020F0502020204030204" pitchFamily="34" charset="0"/>
              </a:rPr>
              <a:t>Nốt</a:t>
            </a:r>
            <a:r>
              <a:rPr lang="en-US" sz="2800" i="1" dirty="0">
                <a:solidFill>
                  <a:srgbClr val="0070C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70C0"/>
                </a:solidFill>
                <a:effectLst/>
                <a:highlight>
                  <a:srgbClr val="FFFFFF"/>
                </a:highlight>
                <a:latin typeface="Times New Roman" panose="02020603050405020304" pitchFamily="18" charset="0"/>
                <a:ea typeface="Calibri" panose="020F0502020204030204" pitchFamily="34" charset="0"/>
              </a:rPr>
              <a:t>nhạc</a:t>
            </a:r>
            <a:r>
              <a:rPr lang="en-US" sz="2800" i="1" dirty="0">
                <a:solidFill>
                  <a:srgbClr val="0070C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70C0"/>
                </a:solidFill>
                <a:effectLst/>
                <a:highlight>
                  <a:srgbClr val="FFFFFF"/>
                </a:highlight>
                <a:latin typeface="Times New Roman" panose="02020603050405020304" pitchFamily="18" charset="0"/>
                <a:ea typeface="Calibri" panose="020F0502020204030204" pitchFamily="34" charset="0"/>
              </a:rPr>
              <a:t>trầm</a:t>
            </a:r>
            <a:r>
              <a:rPr lang="en-US" sz="2800" i="1" dirty="0">
                <a:solidFill>
                  <a:srgbClr val="0070C0"/>
                </a:solidFill>
                <a:effectLst/>
                <a:highlight>
                  <a:srgbClr val="FFFFFF"/>
                </a:highlight>
                <a:latin typeface="Times New Roman" panose="02020603050405020304" pitchFamily="18" charset="0"/>
                <a:ea typeface="Calibri" panose="020F0502020204030204" pitchFamily="34" charset="0"/>
              </a:rPr>
              <a:t> trên </a:t>
            </a:r>
            <a:r>
              <a:rPr lang="en-US" sz="2800" i="1" dirty="0" err="1">
                <a:solidFill>
                  <a:srgbClr val="0070C0"/>
                </a:solidFill>
                <a:effectLst/>
                <a:highlight>
                  <a:srgbClr val="FFFFFF"/>
                </a:highlight>
                <a:latin typeface="Times New Roman" panose="02020603050405020304" pitchFamily="18" charset="0"/>
                <a:ea typeface="Calibri" panose="020F0502020204030204" pitchFamily="34" charset="0"/>
              </a:rPr>
              <a:t>đỉnh</a:t>
            </a:r>
            <a:r>
              <a:rPr lang="en-US" sz="2800" i="1" dirty="0">
                <a:solidFill>
                  <a:srgbClr val="0070C0"/>
                </a:solidFill>
                <a:effectLst/>
                <a:highlight>
                  <a:srgbClr val="FFFFFF"/>
                </a:highlight>
                <a:latin typeface="Times New Roman" panose="02020603050405020304" pitchFamily="18" charset="0"/>
                <a:ea typeface="Calibri" panose="020F0502020204030204" pitchFamily="34" charset="0"/>
              </a:rPr>
              <a:t> non </a:t>
            </a:r>
            <a:r>
              <a:rPr lang="en-US" sz="2800" i="1" dirty="0" err="1">
                <a:solidFill>
                  <a:srgbClr val="0070C0"/>
                </a:solidFill>
                <a:effectLst/>
                <a:highlight>
                  <a:srgbClr val="FFFFFF"/>
                </a:highlight>
                <a:latin typeface="Times New Roman" panose="02020603050405020304" pitchFamily="18" charset="0"/>
                <a:ea typeface="Calibri" panose="020F0502020204030204" pitchFamily="34" charset="0"/>
              </a:rPr>
              <a:t>cao</a:t>
            </a:r>
            <a:r>
              <a:rPr lang="en-US" sz="2800" i="1" dirty="0">
                <a:solidFill>
                  <a:srgbClr val="0070C0"/>
                </a:solidFill>
                <a:effectLst/>
                <a:highlight>
                  <a:srgbClr val="FFFFFF"/>
                </a:highlight>
                <a:latin typeface="Times New Roman" panose="02020603050405020304" pitchFamily="18" charset="0"/>
                <a:ea typeface="Calibri" panose="020F0502020204030204" pitchFamily="34" charset="0"/>
              </a:rPr>
              <a:t> </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a:grpSpLocks noGrp="1" noUngrp="1" noRot="1" noChangeAspect="1" noMove="1" noResize="1"/>
          </p:cNvGrpSpPr>
          <p:nvPr/>
        </p:nvGrpSpPr>
        <p:grpSpPr>
          <a:xfrm flipH="1">
            <a:off x="10964637" y="2358"/>
            <a:ext cx="1876653" cy="1766008"/>
            <a:chOff x="-648769" y="2358"/>
            <a:chExt cx="1876653" cy="1766008"/>
          </a:xfrm>
        </p:grpSpPr>
        <p:sp>
          <p:nvSpPr>
            <p:cNvPr id="12" name="Freeform: Shape 11"/>
            <p:cNvSpPr/>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a:spLocks noGrp="1" noRot="1" noChangeAspect="1" noMove="1" noResize="1" noEditPoints="1" noAdjustHandles="1" noChangeArrowheads="1" noChangeShapeType="1" noTextEdit="1"/>
          </p:cNvSpPr>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a:spLocks noGrp="1" noRot="1" noChangeAspect="1" noMove="1" noResize="1" noEditPoints="1" noAdjustHandles="1" noChangeArrowheads="1" noChangeShapeType="1" noTextEdit="1"/>
          </p:cNvSpPr>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nvGraphicFramePr>
        <p:xfrm>
          <a:off x="370703" y="643467"/>
          <a:ext cx="11479427" cy="5984416"/>
        </p:xfrm>
        <a:graphic>
          <a:graphicData uri="http://schemas.openxmlformats.org/drawingml/2006/table">
            <a:tbl>
              <a:tblPr firstRow="1" firstCol="1" bandRow="1"/>
              <a:tblGrid>
                <a:gridCol w="11479427">
                  <a:extLst>
                    <a:ext uri="{9D8B030D-6E8A-4147-A177-3AD203B41FA5}">
                      <a16:colId xmlns:a16="http://schemas.microsoft.com/office/drawing/2014/main" val="20000"/>
                    </a:ext>
                  </a:extLst>
                </a:gridCol>
              </a:tblGrid>
              <a:tr h="370568">
                <a:tc>
                  <a:txBody>
                    <a:bodyPr/>
                    <a:lstStyle/>
                    <a:p>
                      <a:pPr algn="ctr" fontAlgn="t">
                        <a:lnSpc>
                          <a:spcPct val="130000"/>
                        </a:lnSpc>
                        <a:spcBef>
                          <a:spcPts val="0"/>
                        </a:spcBef>
                        <a:spcAft>
                          <a:spcPts val="1000"/>
                        </a:spcAft>
                        <a:tabLst>
                          <a:tab pos="1386840" algn="l"/>
                        </a:tabLst>
                      </a:pPr>
                      <a:r>
                        <a:rPr lang="en-US" sz="1800" b="1" i="0" u="none" strike="noStrike" dirty="0">
                          <a:solidFill>
                            <a:srgbClr val="FF0000"/>
                          </a:solidFill>
                          <a:effectLst/>
                          <a:highlight>
                            <a:srgbClr val="DEEAF6"/>
                          </a:highlight>
                          <a:latin typeface="Times New Roman" panose="02020603050405020304" pitchFamily="18" charset="0"/>
                          <a:ea typeface="Calibri" panose="020F0502020204030204" pitchFamily="34" charset="0"/>
                        </a:rPr>
                        <a:t>PHIẾU HT  01:</a:t>
                      </a:r>
                      <a:r>
                        <a:rPr lang="en-US" sz="1800" b="0" i="0" u="none" strike="noStrike" dirty="0">
                          <a:solidFill>
                            <a:srgbClr val="000000"/>
                          </a:solidFill>
                          <a:effectLst/>
                          <a:highlight>
                            <a:srgbClr val="DEEAF6"/>
                          </a:highlight>
                          <a:latin typeface="Times New Roman" panose="02020603050405020304" pitchFamily="18" charset="0"/>
                          <a:ea typeface="Calibri" panose="020F0502020204030204" pitchFamily="34" charset="0"/>
                        </a:rPr>
                        <a:t> </a:t>
                      </a:r>
                      <a:r>
                        <a:rPr lang="en-US" sz="1800" b="1" i="0" u="none" strike="noStrike" dirty="0" err="1">
                          <a:solidFill>
                            <a:srgbClr val="000000"/>
                          </a:solidFill>
                          <a:effectLst/>
                          <a:highlight>
                            <a:srgbClr val="DEEAF6"/>
                          </a:highlight>
                          <a:latin typeface="Times New Roman" panose="02020603050405020304" pitchFamily="18" charset="0"/>
                          <a:ea typeface="Calibri" panose="020F0502020204030204" pitchFamily="34" charset="0"/>
                        </a:rPr>
                        <a:t>Phân</a:t>
                      </a:r>
                      <a:r>
                        <a:rPr lang="en-US" sz="1800" b="1" i="0" u="none" strike="noStrike" dirty="0">
                          <a:solidFill>
                            <a:srgbClr val="000000"/>
                          </a:solidFill>
                          <a:effectLst/>
                          <a:highlight>
                            <a:srgbClr val="DEEAF6"/>
                          </a:highlight>
                          <a:latin typeface="Times New Roman" panose="02020603050405020304" pitchFamily="18" charset="0"/>
                          <a:ea typeface="Calibri" panose="020F0502020204030204" pitchFamily="34" charset="0"/>
                        </a:rPr>
                        <a:t> </a:t>
                      </a:r>
                      <a:r>
                        <a:rPr lang="en-US" sz="1800" b="1" i="0" u="none" strike="noStrike" dirty="0" err="1">
                          <a:solidFill>
                            <a:srgbClr val="000000"/>
                          </a:solidFill>
                          <a:effectLst/>
                          <a:highlight>
                            <a:srgbClr val="DEEAF6"/>
                          </a:highlight>
                          <a:latin typeface="Times New Roman" panose="02020603050405020304" pitchFamily="18" charset="0"/>
                          <a:ea typeface="Calibri" panose="020F0502020204030204" pitchFamily="34" charset="0"/>
                        </a:rPr>
                        <a:t>tích</a:t>
                      </a:r>
                      <a:r>
                        <a:rPr lang="en-US" sz="1800" b="1" i="0" u="none" strike="noStrike" dirty="0">
                          <a:solidFill>
                            <a:srgbClr val="000000"/>
                          </a:solidFill>
                          <a:effectLst/>
                          <a:highlight>
                            <a:srgbClr val="DEEAF6"/>
                          </a:highlight>
                          <a:latin typeface="Times New Roman" panose="02020603050405020304" pitchFamily="18" charset="0"/>
                          <a:ea typeface="Calibri" panose="020F0502020204030204" pitchFamily="34" charset="0"/>
                        </a:rPr>
                        <a:t> </a:t>
                      </a:r>
                      <a:r>
                        <a:rPr lang="en-US" sz="1800" b="1" i="0" u="none" strike="noStrike" dirty="0" err="1">
                          <a:solidFill>
                            <a:srgbClr val="000000"/>
                          </a:solidFill>
                          <a:effectLst/>
                          <a:highlight>
                            <a:srgbClr val="DEEAF6"/>
                          </a:highlight>
                          <a:latin typeface="Times New Roman" panose="02020603050405020304" pitchFamily="18" charset="0"/>
                          <a:ea typeface="Calibri" panose="020F0502020204030204" pitchFamily="34" charset="0"/>
                        </a:rPr>
                        <a:t>bài</a:t>
                      </a:r>
                      <a:r>
                        <a:rPr lang="en-US" sz="1800" b="1" i="0" u="none" strike="noStrike" dirty="0">
                          <a:solidFill>
                            <a:srgbClr val="000000"/>
                          </a:solidFill>
                          <a:effectLst/>
                          <a:highlight>
                            <a:srgbClr val="DEEAF6"/>
                          </a:highlight>
                          <a:latin typeface="Times New Roman" panose="02020603050405020304" pitchFamily="18" charset="0"/>
                          <a:ea typeface="Calibri" panose="020F0502020204030204" pitchFamily="34" charset="0"/>
                        </a:rPr>
                        <a:t> viết </a:t>
                      </a:r>
                      <a:r>
                        <a:rPr lang="en-US" sz="1800" b="1" i="0" u="none" strike="noStrike" dirty="0" err="1">
                          <a:solidFill>
                            <a:srgbClr val="000000"/>
                          </a:solidFill>
                          <a:effectLst/>
                          <a:highlight>
                            <a:srgbClr val="DEEAF6"/>
                          </a:highlight>
                          <a:latin typeface="Times New Roman" panose="02020603050405020304" pitchFamily="18" charset="0"/>
                          <a:ea typeface="Calibri" panose="020F0502020204030204" pitchFamily="34" charset="0"/>
                        </a:rPr>
                        <a:t>tham</a:t>
                      </a:r>
                      <a:r>
                        <a:rPr lang="en-US" sz="1800" b="1" i="0" u="none" strike="noStrike" dirty="0">
                          <a:solidFill>
                            <a:srgbClr val="000000"/>
                          </a:solidFill>
                          <a:effectLst/>
                          <a:highlight>
                            <a:srgbClr val="DEEAF6"/>
                          </a:highlight>
                          <a:latin typeface="Times New Roman" panose="02020603050405020304" pitchFamily="18" charset="0"/>
                          <a:ea typeface="Calibri" panose="020F0502020204030204" pitchFamily="34" charset="0"/>
                        </a:rPr>
                        <a:t> </a:t>
                      </a:r>
                      <a:r>
                        <a:rPr lang="en-US" sz="1800" b="1" i="0" u="none" strike="noStrike" dirty="0" err="1">
                          <a:solidFill>
                            <a:srgbClr val="000000"/>
                          </a:solidFill>
                          <a:effectLst/>
                          <a:highlight>
                            <a:srgbClr val="DEEAF6"/>
                          </a:highlight>
                          <a:latin typeface="Times New Roman" panose="02020603050405020304" pitchFamily="18" charset="0"/>
                          <a:ea typeface="Calibri" panose="020F0502020204030204" pitchFamily="34" charset="0"/>
                        </a:rPr>
                        <a:t>khảo</a:t>
                      </a:r>
                      <a:endParaRPr lang="en-US" sz="2400" b="0" i="0" u="none" strike="noStrike" dirty="0">
                        <a:effectLst/>
                        <a:latin typeface="Arial" panose="020B0604020202020204" pitchFamily="34" charset="0"/>
                      </a:endParaRPr>
                    </a:p>
                  </a:txBody>
                  <a:tcPr marL="83692" marR="83692" marT="116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0"/>
                  </a:ext>
                </a:extLst>
              </a:tr>
              <a:tr h="5200498">
                <a:tc>
                  <a:txBody>
                    <a:bodyPr/>
                    <a:lstStyle/>
                    <a:p>
                      <a:pPr indent="255905" algn="just" fontAlgn="t">
                        <a:lnSpc>
                          <a:spcPct val="130000"/>
                        </a:lnSpc>
                        <a:spcBef>
                          <a:spcPts val="0"/>
                        </a:spcBef>
                        <a:spcAft>
                          <a:spcPts val="600"/>
                        </a:spcAft>
                      </a:pPr>
                      <a:r>
                        <a:rPr lang="vi-VN" sz="1800" b="0" i="0"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1. Xác định </a:t>
                      </a:r>
                      <a:r>
                        <a:rPr lang="vi-VN" sz="1800" b="1" i="0"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bố cục </a:t>
                      </a:r>
                      <a:r>
                        <a:rPr lang="vi-VN" sz="1800" b="0" i="0"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của bài viết.</a:t>
                      </a:r>
                      <a:endParaRPr lang="vi-VN" sz="2400" b="0" i="0" u="none" strike="noStrike" dirty="0">
                        <a:effectLst/>
                        <a:latin typeface="Arial" panose="020B0604020202020204" pitchFamily="34" charset="0"/>
                      </a:endParaRPr>
                    </a:p>
                    <a:p>
                      <a:pPr indent="255905" algn="just" fontAlgn="t">
                        <a:lnSpc>
                          <a:spcPct val="130000"/>
                        </a:lnSpc>
                        <a:spcBef>
                          <a:spcPts val="0"/>
                        </a:spcBef>
                        <a:spcAft>
                          <a:spcPts val="600"/>
                        </a:spcAft>
                      </a:pPr>
                      <a:r>
                        <a:rPr lang="vi-VN" sz="1800" b="0" i="0"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2. Phần </a:t>
                      </a:r>
                      <a:r>
                        <a:rPr lang="vi-VN" sz="1800" b="1" i="1"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Mở bài</a:t>
                      </a:r>
                      <a:r>
                        <a:rPr lang="vi-VN" sz="1800" b="1" i="0"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 </a:t>
                      </a:r>
                      <a:r>
                        <a:rPr lang="vi-VN" sz="1800" b="0" i="0"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của bài viết tham khảo giới thiệu về tác giả, tác phẩm và nêu nhận xét khái quát vể tác phẩm như thế nào?</a:t>
                      </a:r>
                      <a:endParaRPr lang="vi-VN" sz="2400" b="0" i="0" u="none" strike="noStrike" dirty="0">
                        <a:effectLst/>
                        <a:latin typeface="Arial" panose="020B0604020202020204" pitchFamily="34" charset="0"/>
                      </a:endParaRPr>
                    </a:p>
                    <a:p>
                      <a:pPr indent="255905" algn="just" fontAlgn="t">
                        <a:lnSpc>
                          <a:spcPct val="130000"/>
                        </a:lnSpc>
                        <a:spcBef>
                          <a:spcPts val="0"/>
                        </a:spcBef>
                        <a:spcAft>
                          <a:spcPts val="600"/>
                        </a:spcAft>
                      </a:pPr>
                      <a:r>
                        <a:rPr lang="vi-VN" sz="1800" b="0" i="0"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3. Phần </a:t>
                      </a:r>
                      <a:r>
                        <a:rPr lang="vi-VN" sz="1800" b="1" i="1"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Thân bài</a:t>
                      </a:r>
                      <a:r>
                        <a:rPr lang="vi-VN" sz="1800" b="1" i="0"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 </a:t>
                      </a:r>
                      <a:r>
                        <a:rPr lang="vi-VN" sz="1800" b="0" i="0"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trình bày những luận điểm nào?</a:t>
                      </a:r>
                      <a:endParaRPr lang="vi-VN" sz="2400" b="0" i="0" u="none" strike="noStrike" dirty="0">
                        <a:effectLst/>
                        <a:latin typeface="Arial" panose="020B0604020202020204" pitchFamily="34" charset="0"/>
                      </a:endParaRPr>
                    </a:p>
                    <a:p>
                      <a:pPr indent="255905" algn="just" fontAlgn="t">
                        <a:lnSpc>
                          <a:spcPct val="130000"/>
                        </a:lnSpc>
                        <a:spcBef>
                          <a:spcPts val="0"/>
                        </a:spcBef>
                        <a:spcAft>
                          <a:spcPts val="600"/>
                        </a:spcAft>
                      </a:pPr>
                      <a:r>
                        <a:rPr lang="vi-VN" sz="1800" b="0" i="0"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 Phần nào trong bài viết tham khảo phân tích </a:t>
                      </a:r>
                      <a:r>
                        <a:rPr lang="vi-VN" sz="1800" b="1" i="0"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nội dung chủ đề </a:t>
                      </a:r>
                      <a:r>
                        <a:rPr lang="vi-VN" sz="1800" b="0" i="0"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của truyện “Lặng lẽ Sa Pa”? Qua phần phân tích ấy, em nhận ra nội dung chủ đề của truyện là gì?</a:t>
                      </a:r>
                      <a:endParaRPr lang="vi-VN" sz="2400" b="0" i="0" u="none" strike="noStrike" dirty="0">
                        <a:effectLst/>
                        <a:latin typeface="Arial" panose="020B0604020202020204" pitchFamily="34" charset="0"/>
                      </a:endParaRPr>
                    </a:p>
                    <a:p>
                      <a:pPr indent="255905" algn="just" fontAlgn="t">
                        <a:lnSpc>
                          <a:spcPct val="130000"/>
                        </a:lnSpc>
                        <a:spcBef>
                          <a:spcPts val="0"/>
                        </a:spcBef>
                        <a:spcAft>
                          <a:spcPts val="600"/>
                        </a:spcAft>
                      </a:pPr>
                      <a:r>
                        <a:rPr lang="vi-VN" sz="1800" b="0" i="0"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 Phần nào phân tích các yếu tố đặc sắc về hình thức </a:t>
                      </a:r>
                      <a:r>
                        <a:rPr lang="vi-VN" sz="1800" b="1" i="0"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nghệ thuật </a:t>
                      </a:r>
                      <a:r>
                        <a:rPr lang="vi-VN" sz="1800" b="0" i="0"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của truyện? Các yếu tố hình thức nghệ thuật nào được lựa chọn khai thác?</a:t>
                      </a:r>
                      <a:endParaRPr lang="vi-VN" sz="2400" b="0" i="0" u="none" strike="noStrike" dirty="0">
                        <a:effectLst/>
                        <a:latin typeface="Arial" panose="020B0604020202020204" pitchFamily="34" charset="0"/>
                      </a:endParaRPr>
                    </a:p>
                    <a:p>
                      <a:pPr indent="255905" algn="just" fontAlgn="t">
                        <a:lnSpc>
                          <a:spcPct val="130000"/>
                        </a:lnSpc>
                        <a:spcBef>
                          <a:spcPts val="0"/>
                        </a:spcBef>
                        <a:spcAft>
                          <a:spcPts val="600"/>
                        </a:spcAft>
                      </a:pPr>
                      <a:r>
                        <a:rPr lang="vi-VN" sz="1800" b="0" i="0"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3. Phần </a:t>
                      </a:r>
                      <a:r>
                        <a:rPr lang="vi-VN" sz="1800" b="1" i="1"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Kết bài</a:t>
                      </a:r>
                      <a:r>
                        <a:rPr lang="vi-VN" sz="1800" b="1" i="0"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 </a:t>
                      </a:r>
                      <a:r>
                        <a:rPr lang="vi-VN" sz="1800" b="0" i="0"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có vai trò gì?</a:t>
                      </a:r>
                      <a:endParaRPr lang="vi-VN" sz="2400" b="0" i="0" u="none" strike="noStrike" dirty="0">
                        <a:effectLst/>
                        <a:latin typeface="Arial" panose="020B0604020202020204" pitchFamily="34" charset="0"/>
                      </a:endParaRPr>
                    </a:p>
                    <a:p>
                      <a:pPr indent="255905" algn="just" fontAlgn="t">
                        <a:lnSpc>
                          <a:spcPct val="130000"/>
                        </a:lnSpc>
                        <a:spcBef>
                          <a:spcPts val="0"/>
                        </a:spcBef>
                        <a:spcAft>
                          <a:spcPts val="600"/>
                        </a:spcAft>
                      </a:pPr>
                      <a:r>
                        <a:rPr lang="vi-VN" sz="1800" b="0" i="0"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4. Em có </a:t>
                      </a:r>
                      <a:r>
                        <a:rPr lang="vi-VN" sz="1800" b="1" i="0"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nhận xét </a:t>
                      </a:r>
                      <a:r>
                        <a:rPr lang="vi-VN" sz="1800" b="0" i="0"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gì về cách tổ chức luận điểm trong bài viết tham khảo? Đó có phải là cách tổ chức luận điểm duy nhất cho vấn đề đặt ra trong bài viết này không? Hãy thử đề xuất một cách triển khai luận điểm khác cho bài viết tham khảo này.</a:t>
                      </a:r>
                      <a:endParaRPr lang="vi-VN" sz="2400" b="0" i="0" u="none" strike="noStrike" dirty="0">
                        <a:effectLst/>
                        <a:latin typeface="Arial" panose="020B0604020202020204" pitchFamily="34" charset="0"/>
                      </a:endParaRPr>
                    </a:p>
                    <a:p>
                      <a:pPr indent="255905" algn="just" fontAlgn="t">
                        <a:lnSpc>
                          <a:spcPct val="130000"/>
                        </a:lnSpc>
                        <a:spcBef>
                          <a:spcPts val="0"/>
                        </a:spcBef>
                        <a:spcAft>
                          <a:spcPts val="600"/>
                        </a:spcAft>
                      </a:pPr>
                      <a:r>
                        <a:rPr lang="vi-VN" sz="1800" b="0" i="0"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5. Em có nhận xét gì về cách sử dụng lí lẽ và cách lựa chọn, trình bày bằng chứng của bài viết tham khảo?</a:t>
                      </a:r>
                      <a:endParaRPr lang="vi-VN" sz="2400" b="0" i="0" u="none" strike="noStrike" dirty="0">
                        <a:effectLst/>
                        <a:latin typeface="Arial" panose="020B0604020202020204" pitchFamily="34" charset="0"/>
                      </a:endParaRPr>
                    </a:p>
                    <a:p>
                      <a:pPr indent="255905" algn="just" fontAlgn="t">
                        <a:lnSpc>
                          <a:spcPct val="130000"/>
                        </a:lnSpc>
                        <a:spcBef>
                          <a:spcPts val="0"/>
                        </a:spcBef>
                        <a:spcAft>
                          <a:spcPts val="600"/>
                        </a:spcAft>
                        <a:tabLst>
                          <a:tab pos="517525" algn="l"/>
                        </a:tabLst>
                      </a:pPr>
                      <a:r>
                        <a:rPr lang="vi-VN" sz="1800" b="1" i="0" u="none" strike="noStrike" dirty="0">
                          <a:solidFill>
                            <a:srgbClr val="000000"/>
                          </a:solidFill>
                          <a:effectLst/>
                          <a:highlight>
                            <a:srgbClr val="DEEAF6"/>
                          </a:highlight>
                          <a:latin typeface="Times New Roman" panose="02020603050405020304" pitchFamily="18" charset="0"/>
                          <a:ea typeface="Times New Roman" panose="02020603050405020304" pitchFamily="18" charset="0"/>
                        </a:rPr>
                        <a:t> </a:t>
                      </a:r>
                      <a:endParaRPr lang="vi-VN" sz="2400" b="0" i="0" u="none" strike="noStrike" dirty="0">
                        <a:effectLst/>
                        <a:latin typeface="Arial" panose="020B0604020202020204" pitchFamily="34" charset="0"/>
                      </a:endParaRPr>
                    </a:p>
                  </a:txBody>
                  <a:tcPr marL="83692" marR="83692" marT="116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2083323" y="60792"/>
            <a:ext cx="5712644" cy="461665"/>
          </a:xfrm>
          <a:prstGeom prst="rect">
            <a:avLst/>
          </a:prstGeom>
          <a:noFill/>
        </p:spPr>
        <p:txBody>
          <a:bodyPr wrap="square" rtlCol="0">
            <a:spAutoFit/>
          </a:bodyPr>
          <a:lstStyle/>
          <a:p>
            <a:pPr algn="ctr"/>
            <a:r>
              <a:rPr lang="en-US" sz="2400" b="1" dirty="0">
                <a:solidFill>
                  <a:srgbClr val="FF0000"/>
                </a:solidFill>
                <a:latin typeface="#9Slide03 AmpleSoft Bold" panose="02000000000000000000" pitchFamily="2" charset="0"/>
              </a:rPr>
              <a:t>HOẠT ĐỘNG NHÓM TẠI BÀN</a:t>
            </a:r>
          </a:p>
        </p:txBody>
      </p:sp>
      <p:sp>
        <p:nvSpPr>
          <p:cNvPr id="2" name="Text Box 1"/>
          <p:cNvSpPr txBox="1"/>
          <p:nvPr/>
        </p:nvSpPr>
        <p:spPr>
          <a:xfrm>
            <a:off x="12987655" y="3540125"/>
            <a:ext cx="4064000" cy="368300"/>
          </a:xfrm>
          <a:prstGeom prst="rect">
            <a:avLst/>
          </a:prstGeom>
          <a:noFill/>
        </p:spPr>
        <p:txBody>
          <a:bodyPr wrap="square" rtlCol="0">
            <a:spAutoFit/>
          </a:bodyPr>
          <a:lstStyle/>
          <a:p>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purple flowers&#10;&#10;Description automatically generated"/>
          <p:cNvPicPr>
            <a:picLocks noChangeAspect="1"/>
          </p:cNvPicPr>
          <p:nvPr/>
        </p:nvPicPr>
        <p:blipFill>
          <a:blip r:embed="rId2">
            <a:extLst>
              <a:ext uri="{28A0092B-C50C-407E-A947-70E740481C1C}">
                <a14:useLocalDpi xmlns:a14="http://schemas.microsoft.com/office/drawing/2010/main" val="0"/>
              </a:ext>
            </a:extLst>
          </a:blip>
          <a:srcRect r="7294"/>
          <a:stretch>
            <a:fillRect/>
          </a:stretch>
        </p:blipFill>
        <p:spPr>
          <a:xfrm>
            <a:off x="1" y="10"/>
            <a:ext cx="9669642" cy="6857990"/>
          </a:xfrm>
          <a:prstGeom prst="rect">
            <a:avLst/>
          </a:prstGeom>
        </p:spPr>
      </p:pic>
      <p:sp>
        <p:nvSpPr>
          <p:cNvPr id="7" name="TextBox 6"/>
          <p:cNvSpPr txBox="1"/>
          <p:nvPr/>
        </p:nvSpPr>
        <p:spPr>
          <a:xfrm>
            <a:off x="1807448" y="255292"/>
            <a:ext cx="8881419" cy="596574"/>
          </a:xfrm>
          <a:prstGeom prst="rect">
            <a:avLst/>
          </a:prstGeom>
          <a:noFill/>
        </p:spPr>
        <p:txBody>
          <a:bodyPr wrap="square">
            <a:spAutoFit/>
          </a:bodyPr>
          <a:lstStyle/>
          <a:p>
            <a:pPr marL="457200" marR="197485" algn="ctr">
              <a:lnSpc>
                <a:spcPct val="130000"/>
              </a:lnSpc>
              <a:spcAft>
                <a:spcPts val="0"/>
              </a:spcAft>
              <a:tabLst>
                <a:tab pos="424815" algn="l"/>
              </a:tabLst>
            </a:pPr>
            <a:r>
              <a:rPr lang="en-US" sz="2800" b="1" dirty="0">
                <a:solidFill>
                  <a:srgbClr val="FF0000"/>
                </a:solidFill>
                <a:effectLst/>
                <a:highlight>
                  <a:srgbClr val="FFFFFF"/>
                </a:highlight>
                <a:latin typeface="Times New Roman" panose="02020603050405020304" pitchFamily="18" charset="0"/>
                <a:ea typeface="Times New Roman" panose="02020603050405020304" pitchFamily="18" charset="0"/>
              </a:rPr>
              <a:t>2. </a:t>
            </a:r>
            <a:r>
              <a:rPr lang="en-US" sz="2800" b="1" dirty="0" err="1">
                <a:solidFill>
                  <a:srgbClr val="FF0000"/>
                </a:solidFill>
                <a:effectLst/>
                <a:highlight>
                  <a:srgbClr val="FFFFFF"/>
                </a:highlight>
                <a:latin typeface="Times New Roman" panose="02020603050405020304" pitchFamily="18" charset="0"/>
                <a:ea typeface="Times New Roman" panose="02020603050405020304" pitchFamily="18" charset="0"/>
              </a:rPr>
              <a:t>Đọc</a:t>
            </a:r>
            <a:r>
              <a:rPr lang="en-US" sz="28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FF0000"/>
                </a:solidFill>
                <a:effectLst/>
                <a:highlight>
                  <a:srgbClr val="FFFFFF"/>
                </a:highlight>
                <a:latin typeface="Times New Roman" panose="02020603050405020304" pitchFamily="18" charset="0"/>
                <a:ea typeface="Times New Roman" panose="02020603050405020304" pitchFamily="18" charset="0"/>
              </a:rPr>
              <a:t>và</a:t>
            </a:r>
            <a:r>
              <a:rPr lang="en-US" sz="28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FF0000"/>
                </a:solidFill>
                <a:effectLst/>
                <a:highlight>
                  <a:srgbClr val="FFFFFF"/>
                </a:highlight>
                <a:latin typeface="Times New Roman" panose="02020603050405020304" pitchFamily="18" charset="0"/>
                <a:ea typeface="Times New Roman" panose="02020603050405020304" pitchFamily="18" charset="0"/>
              </a:rPr>
              <a:t>phân</a:t>
            </a:r>
            <a:r>
              <a:rPr lang="en-US" sz="28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FF0000"/>
                </a:solidFill>
                <a:effectLst/>
                <a:highlight>
                  <a:srgbClr val="FFFFFF"/>
                </a:highlight>
                <a:latin typeface="Times New Roman" panose="02020603050405020304" pitchFamily="18" charset="0"/>
                <a:ea typeface="Times New Roman" panose="02020603050405020304" pitchFamily="18" charset="0"/>
              </a:rPr>
              <a:t>tích</a:t>
            </a:r>
            <a:r>
              <a:rPr lang="en-US" sz="28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FF0000"/>
                </a:solidFill>
                <a:effectLst/>
                <a:highlight>
                  <a:srgbClr val="FFFFFF"/>
                </a:highlight>
                <a:latin typeface="Times New Roman" panose="02020603050405020304" pitchFamily="18" charset="0"/>
                <a:ea typeface="Times New Roman" panose="02020603050405020304" pitchFamily="18" charset="0"/>
              </a:rPr>
              <a:t>bài</a:t>
            </a:r>
            <a:r>
              <a:rPr lang="en-US" sz="2800" b="1" dirty="0">
                <a:solidFill>
                  <a:srgbClr val="FF0000"/>
                </a:solidFill>
                <a:effectLst/>
                <a:highlight>
                  <a:srgbClr val="FFFFFF"/>
                </a:highlight>
                <a:latin typeface="Times New Roman" panose="02020603050405020304" pitchFamily="18" charset="0"/>
                <a:ea typeface="Times New Roman" panose="02020603050405020304" pitchFamily="18" charset="0"/>
              </a:rPr>
              <a:t> viết </a:t>
            </a:r>
            <a:r>
              <a:rPr lang="en-US" sz="2800" b="1" dirty="0" err="1">
                <a:solidFill>
                  <a:srgbClr val="FF0000"/>
                </a:solidFill>
                <a:effectLst/>
                <a:highlight>
                  <a:srgbClr val="FFFFFF"/>
                </a:highlight>
                <a:latin typeface="Times New Roman" panose="02020603050405020304" pitchFamily="18" charset="0"/>
                <a:ea typeface="Times New Roman" panose="02020603050405020304" pitchFamily="18" charset="0"/>
              </a:rPr>
              <a:t>tham</a:t>
            </a:r>
            <a:r>
              <a:rPr lang="en-US" sz="28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FF0000"/>
                </a:solidFill>
                <a:effectLst/>
                <a:highlight>
                  <a:srgbClr val="FFFFFF"/>
                </a:highlight>
                <a:latin typeface="Times New Roman" panose="02020603050405020304" pitchFamily="18" charset="0"/>
                <a:ea typeface="Times New Roman" panose="02020603050405020304" pitchFamily="18" charset="0"/>
              </a:rPr>
              <a:t>khảo</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3" name="TextBox 2"/>
          <p:cNvSpPr txBox="1"/>
          <p:nvPr/>
        </p:nvSpPr>
        <p:spPr>
          <a:xfrm>
            <a:off x="2347275" y="927280"/>
            <a:ext cx="9549352" cy="5976508"/>
          </a:xfrm>
          <a:prstGeom prst="rect">
            <a:avLst/>
          </a:prstGeom>
          <a:noFill/>
        </p:spPr>
        <p:txBody>
          <a:bodyPr wrap="square">
            <a:spAutoFit/>
          </a:bodyPr>
          <a:lstStyle/>
          <a:p>
            <a:pPr indent="254000" algn="just">
              <a:lnSpc>
                <a:spcPct val="130000"/>
              </a:lnSpc>
              <a:spcAft>
                <a:spcPts val="600"/>
              </a:spcAft>
              <a:tabLst>
                <a:tab pos="521335" algn="l"/>
              </a:tabLst>
            </a:pPr>
            <a:r>
              <a:rPr lang="en-US" sz="2800" b="1" dirty="0">
                <a:effectLst/>
                <a:latin typeface="Times New Roman" panose="02020603050405020304" pitchFamily="18" charset="0"/>
                <a:ea typeface="MS Mincho" panose="02020609040205080304" pitchFamily="49" charset="-128"/>
              </a:rPr>
              <a:t>*</a:t>
            </a:r>
            <a:r>
              <a:rPr lang="en-US" sz="2800" b="1" dirty="0" err="1">
                <a:effectLst/>
                <a:latin typeface="Times New Roman" panose="02020603050405020304" pitchFamily="18" charset="0"/>
                <a:ea typeface="MS Mincho" panose="02020609040205080304" pitchFamily="49" charset="-128"/>
              </a:rPr>
              <a:t>Bố</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cục</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bài</a:t>
            </a:r>
            <a:r>
              <a:rPr lang="en-US" sz="2800" b="1" dirty="0">
                <a:effectLst/>
                <a:latin typeface="Times New Roman" panose="02020603050405020304" pitchFamily="18" charset="0"/>
                <a:ea typeface="MS Mincho" panose="02020609040205080304" pitchFamily="49" charset="-128"/>
              </a:rPr>
              <a:t> viết:</a:t>
            </a:r>
            <a:endParaRPr lang="en-US" sz="2800" dirty="0">
              <a:effectLst/>
              <a:latin typeface="Times New Roman" panose="02020603050405020304" pitchFamily="18" charset="0"/>
              <a:ea typeface="Times New Roman" panose="02020603050405020304" pitchFamily="18" charset="0"/>
            </a:endParaRPr>
          </a:p>
          <a:p>
            <a:pPr indent="254000" algn="just">
              <a:lnSpc>
                <a:spcPct val="150000"/>
              </a:lnSpc>
              <a:spcAft>
                <a:spcPts val="600"/>
              </a:spcAft>
              <a:tabLst>
                <a:tab pos="521335" algn="l"/>
              </a:tabLst>
            </a:pPr>
            <a:r>
              <a:rPr lang="en-US" sz="2800" b="1" dirty="0" err="1">
                <a:effectLst/>
                <a:latin typeface="Times New Roman" panose="02020603050405020304" pitchFamily="18" charset="0"/>
                <a:ea typeface="MS Mincho" panose="02020609040205080304" pitchFamily="49" charset="-128"/>
              </a:rPr>
              <a:t>Mở</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bài</a:t>
            </a:r>
            <a:r>
              <a:rPr lang="en-US" sz="2800" b="1" dirty="0">
                <a:effectLst/>
                <a:latin typeface="Times New Roman" panose="02020603050405020304" pitchFamily="18" charset="0"/>
                <a:ea typeface="MS Mincho" panose="02020609040205080304" pitchFamily="49" charset="-128"/>
              </a:rPr>
              <a:t>:</a:t>
            </a:r>
            <a:r>
              <a:rPr lang="en-US" sz="2800"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Đoạn</a:t>
            </a:r>
            <a:r>
              <a:rPr lang="en-US" sz="2800" b="1" i="1" dirty="0">
                <a:effectLst/>
                <a:latin typeface="Times New Roman" panose="02020603050405020304" pitchFamily="18" charset="0"/>
                <a:ea typeface="MS Mincho" panose="02020609040205080304" pitchFamily="49" charset="-128"/>
              </a:rPr>
              <a:t> 1</a:t>
            </a:r>
            <a:r>
              <a:rPr lang="en-US" sz="2800" dirty="0">
                <a:effectLst/>
                <a:latin typeface="Times New Roman" panose="02020603050405020304" pitchFamily="18" charset="0"/>
                <a:ea typeface="MS Mincho" panose="02020609040205080304" pitchFamily="49" charset="-128"/>
              </a:rPr>
              <a:t> </a:t>
            </a:r>
            <a:r>
              <a:rPr lang="en-US" sz="2800" b="1" dirty="0">
                <a:effectLst/>
                <a:latin typeface="Times New Roman" panose="02020603050405020304" pitchFamily="18" charset="0"/>
                <a:ea typeface="MS Mincho" panose="02020609040205080304" pitchFamily="49" charset="-128"/>
              </a:rPr>
              <a:t>đã </a:t>
            </a:r>
            <a:r>
              <a:rPr lang="en-US" sz="2800" b="1" dirty="0" err="1">
                <a:effectLst/>
                <a:latin typeface="Times New Roman" panose="02020603050405020304" pitchFamily="18" charset="0"/>
                <a:ea typeface="MS Mincho" panose="02020609040205080304" pitchFamily="49" charset="-128"/>
              </a:rPr>
              <a:t>giới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thiệu</a:t>
            </a:r>
            <a:r>
              <a:rPr lang="en-US" sz="2800" b="1" dirty="0">
                <a:effectLst/>
                <a:latin typeface="Times New Roman" panose="02020603050405020304" pitchFamily="18" charset="0"/>
                <a:ea typeface="MS Mincho" panose="02020609040205080304" pitchFamily="49" charset="-128"/>
              </a:rPr>
              <a:t> </a:t>
            </a:r>
            <a:r>
              <a:rPr lang="en-US" sz="2800" b="1" dirty="0" err="1">
                <a:solidFill>
                  <a:srgbClr val="000000"/>
                </a:solidFill>
                <a:effectLst/>
                <a:latin typeface="Times New Roman" panose="02020603050405020304" pitchFamily="18" charset="0"/>
                <a:ea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phẩm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truyện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nhan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đề</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giả</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nêu</a:t>
            </a:r>
            <a:r>
              <a:rPr lang="en-US" sz="2800" b="1" dirty="0">
                <a:solidFill>
                  <a:srgbClr val="000000"/>
                </a:solidFill>
                <a:effectLst/>
                <a:latin typeface="Times New Roman" panose="02020603050405020304" pitchFamily="18" charset="0"/>
                <a:ea typeface="Times New Roman" panose="02020603050405020304" pitchFamily="18" charset="0"/>
              </a:rPr>
              <a:t> nhận </a:t>
            </a:r>
            <a:r>
              <a:rPr lang="en-US" sz="2800" b="1" dirty="0" err="1">
                <a:solidFill>
                  <a:srgbClr val="000000"/>
                </a:solidFill>
                <a:effectLst/>
                <a:latin typeface="Times New Roman" panose="02020603050405020304" pitchFamily="18" charset="0"/>
                <a:ea typeface="Times New Roman" panose="02020603050405020304" pitchFamily="18" charset="0"/>
              </a:rPr>
              <a:t>xét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khái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quát</a:t>
            </a:r>
            <a:r>
              <a:rPr lang="en-US" sz="2800" b="1" dirty="0">
                <a:solidFill>
                  <a:srgbClr val="000000"/>
                </a:solidFill>
                <a:effectLst/>
                <a:latin typeface="Times New Roman" panose="02020603050405020304" pitchFamily="18" charset="0"/>
                <a:ea typeface="Times New Roman" panose="02020603050405020304" pitchFamily="18" charset="0"/>
              </a:rPr>
              <a:t> về </a:t>
            </a:r>
            <a:r>
              <a:rPr lang="en-US" sz="2800" b="1" dirty="0" err="1">
                <a:solidFill>
                  <a:srgbClr val="000000"/>
                </a:solidFill>
                <a:effectLst/>
                <a:latin typeface="Times New Roman" panose="02020603050405020304" pitchFamily="18" charset="0"/>
                <a:ea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phẩm</a:t>
            </a:r>
            <a:r>
              <a:rPr lang="en-US" sz="2800" b="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42900" indent="-342900" algn="just">
              <a:lnSpc>
                <a:spcPct val="150000"/>
              </a:lnSpc>
              <a:spcAft>
                <a:spcPts val="600"/>
              </a:spcAft>
              <a:buFont typeface="Wingdings" panose="05000000000000000000" pitchFamily="2" charset="2"/>
              <a:buChar char="ü"/>
              <a:tabLst>
                <a:tab pos="521335" algn="l"/>
              </a:tabLst>
            </a:pPr>
            <a:r>
              <a:rPr lang="en-US" sz="2800" dirty="0" err="1">
                <a:solidFill>
                  <a:srgbClr val="000000"/>
                </a:solidFill>
                <a:effectLst/>
                <a:latin typeface="Times New Roman" panose="02020603050405020304" pitchFamily="18" charset="0"/>
                <a:ea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Nguyễn</a:t>
            </a:r>
            <a:r>
              <a:rPr lang="en-US" sz="2800" dirty="0">
                <a:solidFill>
                  <a:srgbClr val="000000"/>
                </a:solidFill>
                <a:effectLst/>
                <a:latin typeface="Times New Roman" panose="02020603050405020304" pitchFamily="18" charset="0"/>
                <a:ea typeface="Times New Roman" panose="02020603050405020304" pitchFamily="18" charset="0"/>
              </a:rPr>
              <a:t> Thành Long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Lặng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lẽ</a:t>
            </a:r>
            <a:r>
              <a:rPr lang="en-US" sz="2800" dirty="0">
                <a:solidFill>
                  <a:srgbClr val="000000"/>
                </a:solidFill>
                <a:effectLst/>
                <a:latin typeface="Times New Roman" panose="02020603050405020304" pitchFamily="18" charset="0"/>
                <a:ea typeface="Times New Roman" panose="02020603050405020304" pitchFamily="18" charset="0"/>
              </a:rPr>
              <a:t> Sa Pa”.</a:t>
            </a:r>
            <a:endParaRPr lang="en-US" sz="2800" dirty="0">
              <a:effectLst/>
              <a:latin typeface="Times New Roman" panose="02020603050405020304" pitchFamily="18" charset="0"/>
              <a:ea typeface="Times New Roman" panose="02020603050405020304" pitchFamily="18" charset="0"/>
            </a:endParaRPr>
          </a:p>
          <a:p>
            <a:pPr marL="342900" indent="-342900" algn="just">
              <a:lnSpc>
                <a:spcPct val="150000"/>
              </a:lnSpc>
              <a:spcAft>
                <a:spcPts val="600"/>
              </a:spcAft>
              <a:buFont typeface="Wingdings" panose="05000000000000000000" pitchFamily="2" charset="2"/>
              <a:buChar char="ü"/>
              <a:tabLst>
                <a:tab pos="521335" algn="l"/>
              </a:tabLst>
            </a:pPr>
            <a:r>
              <a:rPr lang="en-US" sz="2800" dirty="0" err="1">
                <a:solidFill>
                  <a:srgbClr val="000000"/>
                </a:solidFill>
                <a:effectLst/>
                <a:latin typeface="Times New Roman" panose="02020603050405020304" pitchFamily="18" charset="0"/>
                <a:ea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rPr>
              <a:t> nhận </a:t>
            </a:r>
            <a:r>
              <a:rPr lang="en-US" sz="2800" dirty="0" err="1">
                <a:solidFill>
                  <a:srgbClr val="000000"/>
                </a:solidFill>
                <a:effectLst/>
                <a:latin typeface="Times New Roman" panose="02020603050405020304" pitchFamily="18" charset="0"/>
                <a:ea typeface="Times New Roman" panose="02020603050405020304" pitchFamily="18" charset="0"/>
              </a:rPr>
              <a:t>xét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quát</a:t>
            </a:r>
            <a:r>
              <a:rPr lang="en-US" sz="2800" dirty="0">
                <a:solidFill>
                  <a:srgbClr val="000000"/>
                </a:solidFill>
                <a:effectLst/>
                <a:latin typeface="Times New Roman" panose="02020603050405020304" pitchFamily="18" charset="0"/>
                <a:ea typeface="Times New Roman" panose="02020603050405020304" pitchFamily="18" charset="0"/>
              </a:rPr>
              <a:t> về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Truyện</a:t>
            </a:r>
            <a:r>
              <a:rPr lang="en-US" sz="2800" i="1" dirty="0">
                <a:solidFill>
                  <a:srgbClr val="000000"/>
                </a:solidFill>
                <a:effectLst/>
                <a:latin typeface="Times New Roman" panose="02020603050405020304" pitchFamily="18" charset="0"/>
                <a:ea typeface="Times New Roman" panose="02020603050405020304" pitchFamily="18" charset="0"/>
              </a:rPr>
              <a:t> có </a:t>
            </a:r>
            <a:r>
              <a:rPr lang="en-US" sz="2800" i="1" dirty="0" err="1">
                <a:solidFill>
                  <a:srgbClr val="000000"/>
                </a:solidFill>
                <a:effectLst/>
                <a:latin typeface="Times New Roman" panose="02020603050405020304" pitchFamily="18" charset="0"/>
                <a:ea typeface="Times New Roman" panose="02020603050405020304" pitchFamily="18" charset="0"/>
              </a:rPr>
              <a:t>sức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hấp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bởi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huống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truyện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độc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vật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dựng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bằng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bút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pháp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tưởng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hóa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truyện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thấm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đẫm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ẩn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chứa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điệp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sâu</a:t>
            </a:r>
            <a:r>
              <a:rPr lang="en-US" sz="2800" i="1" dirty="0">
                <a:solidFill>
                  <a:srgbClr val="000000"/>
                </a:solidFill>
                <a:effectLst/>
                <a:latin typeface="Times New Roman" panose="02020603050405020304" pitchFamily="18" charset="0"/>
                <a:ea typeface="Times New Roman" panose="02020603050405020304" pitchFamily="18" charset="0"/>
              </a:rPr>
              <a:t> xa</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purple flowers&#10;&#10;Description automatically generated"/>
          <p:cNvPicPr>
            <a:picLocks noChangeAspect="1"/>
          </p:cNvPicPr>
          <p:nvPr/>
        </p:nvPicPr>
        <p:blipFill>
          <a:blip r:embed="rId2">
            <a:extLst>
              <a:ext uri="{28A0092B-C50C-407E-A947-70E740481C1C}">
                <a14:useLocalDpi xmlns:a14="http://schemas.microsoft.com/office/drawing/2010/main" val="0"/>
              </a:ext>
            </a:extLst>
          </a:blip>
          <a:srcRect r="7294"/>
          <a:stretch>
            <a:fillRect/>
          </a:stretch>
        </p:blipFill>
        <p:spPr>
          <a:xfrm>
            <a:off x="0" y="10"/>
            <a:ext cx="9669642" cy="6857990"/>
          </a:xfrm>
          <a:prstGeom prst="rect">
            <a:avLst/>
          </a:prstGeom>
        </p:spPr>
      </p:pic>
      <p:sp>
        <p:nvSpPr>
          <p:cNvPr id="7" name="TextBox 6"/>
          <p:cNvSpPr txBox="1"/>
          <p:nvPr/>
        </p:nvSpPr>
        <p:spPr>
          <a:xfrm>
            <a:off x="1970203" y="127207"/>
            <a:ext cx="8916628" cy="668645"/>
          </a:xfrm>
          <a:prstGeom prst="rect">
            <a:avLst/>
          </a:prstGeom>
          <a:noFill/>
        </p:spPr>
        <p:txBody>
          <a:bodyPr wrap="square">
            <a:spAutoFit/>
          </a:bodyPr>
          <a:lstStyle/>
          <a:p>
            <a:pPr marL="457200" marR="197485" algn="ctr">
              <a:lnSpc>
                <a:spcPct val="130000"/>
              </a:lnSpc>
              <a:spcAft>
                <a:spcPts val="0"/>
              </a:spcAft>
              <a:tabLst>
                <a:tab pos="424815" algn="l"/>
              </a:tabLst>
            </a:pPr>
            <a:r>
              <a:rPr lang="en-US" sz="3200" b="1" dirty="0">
                <a:solidFill>
                  <a:srgbClr val="FF0000"/>
                </a:solidFill>
                <a:effectLst/>
                <a:highlight>
                  <a:srgbClr val="FFFFFF"/>
                </a:highlight>
                <a:latin typeface="Times New Roman" panose="02020603050405020304" pitchFamily="18" charset="0"/>
                <a:ea typeface="Times New Roman" panose="02020603050405020304" pitchFamily="18" charset="0"/>
              </a:rPr>
              <a:t>2. </a:t>
            </a:r>
            <a:r>
              <a:rPr lang="en-US" sz="3200" b="1" dirty="0" err="1">
                <a:solidFill>
                  <a:srgbClr val="FF0000"/>
                </a:solidFill>
                <a:effectLst/>
                <a:highlight>
                  <a:srgbClr val="FFFFFF"/>
                </a:highlight>
                <a:latin typeface="Times New Roman" panose="02020603050405020304" pitchFamily="18" charset="0"/>
                <a:ea typeface="Times New Roman" panose="02020603050405020304" pitchFamily="18" charset="0"/>
              </a:rPr>
              <a:t>Đọc</a:t>
            </a:r>
            <a:r>
              <a:rPr lang="en-US" sz="32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3200" b="1" dirty="0" err="1">
                <a:solidFill>
                  <a:srgbClr val="FF0000"/>
                </a:solidFill>
                <a:effectLst/>
                <a:highlight>
                  <a:srgbClr val="FFFFFF"/>
                </a:highlight>
                <a:latin typeface="Times New Roman" panose="02020603050405020304" pitchFamily="18" charset="0"/>
                <a:ea typeface="Times New Roman" panose="02020603050405020304" pitchFamily="18" charset="0"/>
              </a:rPr>
              <a:t>và</a:t>
            </a:r>
            <a:r>
              <a:rPr lang="en-US" sz="32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3200" b="1" dirty="0" err="1">
                <a:solidFill>
                  <a:srgbClr val="FF0000"/>
                </a:solidFill>
                <a:effectLst/>
                <a:highlight>
                  <a:srgbClr val="FFFFFF"/>
                </a:highlight>
                <a:latin typeface="Times New Roman" panose="02020603050405020304" pitchFamily="18" charset="0"/>
                <a:ea typeface="Times New Roman" panose="02020603050405020304" pitchFamily="18" charset="0"/>
              </a:rPr>
              <a:t>phân</a:t>
            </a:r>
            <a:r>
              <a:rPr lang="en-US" sz="32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3200" b="1" dirty="0" err="1">
                <a:solidFill>
                  <a:srgbClr val="FF0000"/>
                </a:solidFill>
                <a:effectLst/>
                <a:highlight>
                  <a:srgbClr val="FFFFFF"/>
                </a:highlight>
                <a:latin typeface="Times New Roman" panose="02020603050405020304" pitchFamily="18" charset="0"/>
                <a:ea typeface="Times New Roman" panose="02020603050405020304" pitchFamily="18" charset="0"/>
              </a:rPr>
              <a:t>tích</a:t>
            </a:r>
            <a:r>
              <a:rPr lang="en-US" sz="32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3200" b="1" dirty="0" err="1">
                <a:solidFill>
                  <a:srgbClr val="FF0000"/>
                </a:solidFill>
                <a:effectLst/>
                <a:highlight>
                  <a:srgbClr val="FFFFFF"/>
                </a:highlight>
                <a:latin typeface="Times New Roman" panose="02020603050405020304" pitchFamily="18" charset="0"/>
                <a:ea typeface="Times New Roman" panose="02020603050405020304" pitchFamily="18" charset="0"/>
              </a:rPr>
              <a:t>bài</a:t>
            </a:r>
            <a:r>
              <a:rPr lang="en-US" sz="3200" b="1" dirty="0">
                <a:solidFill>
                  <a:srgbClr val="FF0000"/>
                </a:solidFill>
                <a:effectLst/>
                <a:highlight>
                  <a:srgbClr val="FFFFFF"/>
                </a:highlight>
                <a:latin typeface="Times New Roman" panose="02020603050405020304" pitchFamily="18" charset="0"/>
                <a:ea typeface="Times New Roman" panose="02020603050405020304" pitchFamily="18" charset="0"/>
              </a:rPr>
              <a:t> viết </a:t>
            </a:r>
            <a:r>
              <a:rPr lang="en-US" sz="3200" b="1" dirty="0" err="1">
                <a:solidFill>
                  <a:srgbClr val="FF0000"/>
                </a:solidFill>
                <a:effectLst/>
                <a:highlight>
                  <a:srgbClr val="FFFFFF"/>
                </a:highlight>
                <a:latin typeface="Times New Roman" panose="02020603050405020304" pitchFamily="18" charset="0"/>
                <a:ea typeface="Times New Roman" panose="02020603050405020304" pitchFamily="18" charset="0"/>
              </a:rPr>
              <a:t>tham</a:t>
            </a:r>
            <a:r>
              <a:rPr lang="en-US" sz="32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3200" b="1" dirty="0" err="1">
                <a:solidFill>
                  <a:srgbClr val="FF0000"/>
                </a:solidFill>
                <a:effectLst/>
                <a:highlight>
                  <a:srgbClr val="FFFFFF"/>
                </a:highlight>
                <a:latin typeface="Times New Roman" panose="02020603050405020304" pitchFamily="18" charset="0"/>
                <a:ea typeface="Times New Roman" panose="02020603050405020304" pitchFamily="18" charset="0"/>
              </a:rPr>
              <a:t>khảo</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3" name="TextBox 2"/>
          <p:cNvSpPr txBox="1"/>
          <p:nvPr/>
        </p:nvSpPr>
        <p:spPr>
          <a:xfrm>
            <a:off x="2347275" y="927280"/>
            <a:ext cx="9530498" cy="5469190"/>
          </a:xfrm>
          <a:prstGeom prst="rect">
            <a:avLst/>
          </a:prstGeom>
          <a:noFill/>
        </p:spPr>
        <p:txBody>
          <a:bodyPr wrap="square">
            <a:spAutoFit/>
          </a:bodyPr>
          <a:lstStyle/>
          <a:p>
            <a:pPr indent="254000" algn="just">
              <a:lnSpc>
                <a:spcPct val="130000"/>
              </a:lnSpc>
              <a:spcAft>
                <a:spcPts val="600"/>
              </a:spcAft>
              <a:tabLst>
                <a:tab pos="521335" algn="l"/>
              </a:tabLst>
            </a:pPr>
            <a:r>
              <a:rPr lang="en-US" sz="2800" b="1" dirty="0">
                <a:effectLst/>
                <a:latin typeface="Times New Roman" panose="02020603050405020304" pitchFamily="18" charset="0"/>
                <a:ea typeface="MS Mincho" panose="02020609040205080304" pitchFamily="49" charset="-128"/>
              </a:rPr>
              <a:t>*</a:t>
            </a:r>
            <a:r>
              <a:rPr lang="en-US" sz="2800" b="1" dirty="0" err="1">
                <a:effectLst/>
                <a:latin typeface="Times New Roman" panose="02020603050405020304" pitchFamily="18" charset="0"/>
                <a:ea typeface="MS Mincho" panose="02020609040205080304" pitchFamily="49" charset="-128"/>
              </a:rPr>
              <a:t>Bố</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cục</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bài</a:t>
            </a:r>
            <a:r>
              <a:rPr lang="en-US" sz="2800" b="1" dirty="0">
                <a:effectLst/>
                <a:latin typeface="Times New Roman" panose="02020603050405020304" pitchFamily="18" charset="0"/>
                <a:ea typeface="MS Mincho" panose="02020609040205080304" pitchFamily="49" charset="-128"/>
              </a:rPr>
              <a:t> viết:</a:t>
            </a:r>
            <a:endParaRPr lang="en-US" sz="2800" dirty="0">
              <a:effectLst/>
              <a:latin typeface="Times New Roman" panose="02020603050405020304" pitchFamily="18" charset="0"/>
              <a:ea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Thân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Các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2 - 6:</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hiến</a:t>
            </a:r>
            <a:r>
              <a:rPr lang="en-US" sz="2800" dirty="0">
                <a:latin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ngẫm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nhà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về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7:</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về hình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a:t>
            </a:r>
          </a:p>
          <a:p>
            <a:pPr algn="just"/>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8):</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giá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purple flowers&#10;&#10;Description automatically generated"/>
          <p:cNvPicPr>
            <a:picLocks noChangeAspect="1"/>
          </p:cNvPicPr>
          <p:nvPr/>
        </p:nvPicPr>
        <p:blipFill>
          <a:blip r:embed="rId2">
            <a:extLst>
              <a:ext uri="{28A0092B-C50C-407E-A947-70E740481C1C}">
                <a14:useLocalDpi xmlns:a14="http://schemas.microsoft.com/office/drawing/2010/main" val="0"/>
              </a:ext>
            </a:extLst>
          </a:blip>
          <a:srcRect r="7294"/>
          <a:stretch>
            <a:fillRect/>
          </a:stretch>
        </p:blipFill>
        <p:spPr>
          <a:xfrm>
            <a:off x="0" y="10"/>
            <a:ext cx="9669642" cy="6857990"/>
          </a:xfrm>
          <a:prstGeom prst="rect">
            <a:avLst/>
          </a:prstGeom>
        </p:spPr>
      </p:pic>
      <p:sp>
        <p:nvSpPr>
          <p:cNvPr id="7" name="TextBox 6"/>
          <p:cNvSpPr txBox="1"/>
          <p:nvPr/>
        </p:nvSpPr>
        <p:spPr>
          <a:xfrm>
            <a:off x="1970203" y="127207"/>
            <a:ext cx="8916628" cy="668645"/>
          </a:xfrm>
          <a:prstGeom prst="rect">
            <a:avLst/>
          </a:prstGeom>
          <a:noFill/>
        </p:spPr>
        <p:txBody>
          <a:bodyPr wrap="square">
            <a:spAutoFit/>
          </a:bodyPr>
          <a:lstStyle/>
          <a:p>
            <a:pPr marL="457200" marR="197485" algn="ctr">
              <a:lnSpc>
                <a:spcPct val="130000"/>
              </a:lnSpc>
              <a:spcAft>
                <a:spcPts val="0"/>
              </a:spcAft>
              <a:tabLst>
                <a:tab pos="424815" algn="l"/>
              </a:tabLst>
            </a:pPr>
            <a:r>
              <a:rPr lang="en-US" sz="3200" b="1" dirty="0">
                <a:solidFill>
                  <a:srgbClr val="FF0000"/>
                </a:solidFill>
                <a:effectLst/>
                <a:highlight>
                  <a:srgbClr val="FFFFFF"/>
                </a:highlight>
                <a:latin typeface="Times New Roman" panose="02020603050405020304" pitchFamily="18" charset="0"/>
                <a:ea typeface="Times New Roman" panose="02020603050405020304" pitchFamily="18" charset="0"/>
              </a:rPr>
              <a:t>2. </a:t>
            </a:r>
            <a:r>
              <a:rPr lang="en-US" sz="3200" b="1" dirty="0" err="1">
                <a:solidFill>
                  <a:srgbClr val="FF0000"/>
                </a:solidFill>
                <a:effectLst/>
                <a:highlight>
                  <a:srgbClr val="FFFFFF"/>
                </a:highlight>
                <a:latin typeface="Times New Roman" panose="02020603050405020304" pitchFamily="18" charset="0"/>
                <a:ea typeface="Times New Roman" panose="02020603050405020304" pitchFamily="18" charset="0"/>
              </a:rPr>
              <a:t>Đọc</a:t>
            </a:r>
            <a:r>
              <a:rPr lang="en-US" sz="32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3200" b="1" dirty="0" err="1">
                <a:solidFill>
                  <a:srgbClr val="FF0000"/>
                </a:solidFill>
                <a:effectLst/>
                <a:highlight>
                  <a:srgbClr val="FFFFFF"/>
                </a:highlight>
                <a:latin typeface="Times New Roman" panose="02020603050405020304" pitchFamily="18" charset="0"/>
                <a:ea typeface="Times New Roman" panose="02020603050405020304" pitchFamily="18" charset="0"/>
              </a:rPr>
              <a:t>và</a:t>
            </a:r>
            <a:r>
              <a:rPr lang="en-US" sz="32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3200" b="1" dirty="0" err="1">
                <a:solidFill>
                  <a:srgbClr val="FF0000"/>
                </a:solidFill>
                <a:effectLst/>
                <a:highlight>
                  <a:srgbClr val="FFFFFF"/>
                </a:highlight>
                <a:latin typeface="Times New Roman" panose="02020603050405020304" pitchFamily="18" charset="0"/>
                <a:ea typeface="Times New Roman" panose="02020603050405020304" pitchFamily="18" charset="0"/>
              </a:rPr>
              <a:t>phân</a:t>
            </a:r>
            <a:r>
              <a:rPr lang="en-US" sz="32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3200" b="1" dirty="0" err="1">
                <a:solidFill>
                  <a:srgbClr val="FF0000"/>
                </a:solidFill>
                <a:effectLst/>
                <a:highlight>
                  <a:srgbClr val="FFFFFF"/>
                </a:highlight>
                <a:latin typeface="Times New Roman" panose="02020603050405020304" pitchFamily="18" charset="0"/>
                <a:ea typeface="Times New Roman" panose="02020603050405020304" pitchFamily="18" charset="0"/>
              </a:rPr>
              <a:t>tích</a:t>
            </a:r>
            <a:r>
              <a:rPr lang="en-US" sz="32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3200" b="1" dirty="0" err="1">
                <a:solidFill>
                  <a:srgbClr val="FF0000"/>
                </a:solidFill>
                <a:effectLst/>
                <a:highlight>
                  <a:srgbClr val="FFFFFF"/>
                </a:highlight>
                <a:latin typeface="Times New Roman" panose="02020603050405020304" pitchFamily="18" charset="0"/>
                <a:ea typeface="Times New Roman" panose="02020603050405020304" pitchFamily="18" charset="0"/>
              </a:rPr>
              <a:t>bài</a:t>
            </a:r>
            <a:r>
              <a:rPr lang="en-US" sz="3200" b="1" dirty="0">
                <a:solidFill>
                  <a:srgbClr val="FF0000"/>
                </a:solidFill>
                <a:effectLst/>
                <a:highlight>
                  <a:srgbClr val="FFFFFF"/>
                </a:highlight>
                <a:latin typeface="Times New Roman" panose="02020603050405020304" pitchFamily="18" charset="0"/>
                <a:ea typeface="Times New Roman" panose="02020603050405020304" pitchFamily="18" charset="0"/>
              </a:rPr>
              <a:t> viết </a:t>
            </a:r>
            <a:r>
              <a:rPr lang="en-US" sz="3200" b="1" dirty="0" err="1">
                <a:solidFill>
                  <a:srgbClr val="FF0000"/>
                </a:solidFill>
                <a:effectLst/>
                <a:highlight>
                  <a:srgbClr val="FFFFFF"/>
                </a:highlight>
                <a:latin typeface="Times New Roman" panose="02020603050405020304" pitchFamily="18" charset="0"/>
                <a:ea typeface="Times New Roman" panose="02020603050405020304" pitchFamily="18" charset="0"/>
              </a:rPr>
              <a:t>tham</a:t>
            </a:r>
            <a:r>
              <a:rPr lang="en-US" sz="32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3200" b="1" dirty="0" err="1">
                <a:solidFill>
                  <a:srgbClr val="FF0000"/>
                </a:solidFill>
                <a:effectLst/>
                <a:highlight>
                  <a:srgbClr val="FFFFFF"/>
                </a:highlight>
                <a:latin typeface="Times New Roman" panose="02020603050405020304" pitchFamily="18" charset="0"/>
                <a:ea typeface="Times New Roman" panose="02020603050405020304" pitchFamily="18" charset="0"/>
              </a:rPr>
              <a:t>khảo</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3" name="TextBox 2"/>
          <p:cNvSpPr txBox="1"/>
          <p:nvPr/>
        </p:nvSpPr>
        <p:spPr>
          <a:xfrm>
            <a:off x="2352676" y="2053487"/>
            <a:ext cx="9530498" cy="3237296"/>
          </a:xfrm>
          <a:prstGeom prst="rect">
            <a:avLst/>
          </a:prstGeom>
          <a:noFill/>
        </p:spPr>
        <p:txBody>
          <a:bodyPr wrap="square">
            <a:spAutoFit/>
          </a:bodyPr>
          <a:lstStyle/>
          <a:p>
            <a:pPr indent="254000" algn="just">
              <a:lnSpc>
                <a:spcPct val="130000"/>
              </a:lnSpc>
              <a:spcAft>
                <a:spcPts val="600"/>
              </a:spcAft>
              <a:tabLst>
                <a:tab pos="521335" algn="l"/>
              </a:tabLst>
            </a:pPr>
            <a:r>
              <a:rPr lang="en-US" sz="2800" b="1" dirty="0">
                <a:effectLst/>
                <a:latin typeface="Times New Roman" panose="02020603050405020304" pitchFamily="18" charset="0"/>
                <a:ea typeface="MS Mincho" panose="02020609040205080304" pitchFamily="49" charset="-128"/>
              </a:rPr>
              <a:t>*</a:t>
            </a:r>
            <a:r>
              <a:rPr lang="en-US" sz="2800" b="1" dirty="0" err="1">
                <a:effectLst/>
                <a:latin typeface="Times New Roman" panose="02020603050405020304" pitchFamily="18" charset="0"/>
                <a:ea typeface="MS Mincho" panose="02020609040205080304" pitchFamily="49" charset="-128"/>
              </a:rPr>
              <a:t>Bố</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cục</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bài</a:t>
            </a:r>
            <a:r>
              <a:rPr lang="en-US" sz="2800" b="1" dirty="0">
                <a:effectLst/>
                <a:latin typeface="Times New Roman" panose="02020603050405020304" pitchFamily="18" charset="0"/>
                <a:ea typeface="MS Mincho" panose="02020609040205080304" pitchFamily="49" charset="-128"/>
              </a:rPr>
              <a:t> viết:</a:t>
            </a:r>
            <a:endParaRPr lang="en-US" sz="2800" dirty="0">
              <a:effectLst/>
              <a:latin typeface="Times New Roman" panose="02020603050405020304" pitchFamily="18" charset="0"/>
              <a:ea typeface="Times New Roman" panose="02020603050405020304" pitchFamily="18" charset="0"/>
            </a:endParaRPr>
          </a:p>
          <a:p>
            <a:pPr>
              <a:lnSpc>
                <a:spcPct val="150000"/>
              </a:lnSpc>
            </a:pPr>
            <a:r>
              <a:rPr lang="en-US" sz="2800" b="1" dirty="0"/>
              <a:t>* </a:t>
            </a:r>
            <a:r>
              <a:rPr lang="vi-VN" sz="2800" b="1" dirty="0"/>
              <a:t>Cách tổ chức luận điểm</a:t>
            </a:r>
            <a:r>
              <a:rPr lang="vi-VN" sz="2800" dirty="0"/>
              <a:t>: rõ ràng, mạch lạc.</a:t>
            </a:r>
            <a:endParaRPr lang="en-US" sz="2800" dirty="0"/>
          </a:p>
          <a:p>
            <a:pPr>
              <a:lnSpc>
                <a:spcPct val="150000"/>
              </a:lnSpc>
            </a:pPr>
            <a:r>
              <a:rPr lang="vi-VN" sz="2800" dirty="0"/>
              <a:t>Có thể tổ chức theo cách khác.</a:t>
            </a:r>
            <a:endParaRPr lang="en-US" sz="2800" dirty="0"/>
          </a:p>
          <a:p>
            <a:pPr>
              <a:lnSpc>
                <a:spcPct val="150000"/>
              </a:lnSpc>
            </a:pPr>
            <a:r>
              <a:rPr lang="en-US" sz="2800" b="1" dirty="0"/>
              <a:t>* </a:t>
            </a:r>
            <a:r>
              <a:rPr lang="en-US" sz="2800" b="1" dirty="0" err="1"/>
              <a:t>Cách</a:t>
            </a:r>
            <a:r>
              <a:rPr lang="en-US" sz="2800" b="1" dirty="0"/>
              <a:t> </a:t>
            </a:r>
            <a:r>
              <a:rPr lang="en-US" sz="2800" b="1" dirty="0" err="1"/>
              <a:t>sử</a:t>
            </a:r>
            <a:r>
              <a:rPr lang="en-US" sz="2800" b="1" dirty="0"/>
              <a:t> </a:t>
            </a:r>
            <a:r>
              <a:rPr lang="en-US" sz="2800" b="1" dirty="0" err="1"/>
              <a:t>dụng</a:t>
            </a:r>
            <a:r>
              <a:rPr lang="en-US" sz="2800" b="1" dirty="0"/>
              <a:t> </a:t>
            </a:r>
            <a:r>
              <a:rPr lang="en-US" sz="2800" b="1" dirty="0" err="1"/>
              <a:t>lí</a:t>
            </a:r>
            <a:r>
              <a:rPr lang="en-US" sz="2800" b="1" dirty="0"/>
              <a:t> </a:t>
            </a:r>
            <a:r>
              <a:rPr lang="en-US" sz="2800" b="1" dirty="0" err="1"/>
              <a:t>lẽ</a:t>
            </a:r>
            <a:r>
              <a:rPr lang="en-US" sz="2800" dirty="0"/>
              <a:t>, </a:t>
            </a:r>
            <a:r>
              <a:rPr lang="en-US" sz="2800" dirty="0" err="1"/>
              <a:t>bằng</a:t>
            </a:r>
            <a:r>
              <a:rPr lang="en-US" sz="2800" dirty="0"/>
              <a:t> </a:t>
            </a:r>
            <a:r>
              <a:rPr lang="en-US" sz="2800" dirty="0" err="1"/>
              <a:t>chứng</a:t>
            </a:r>
            <a:r>
              <a:rPr lang="en-US" sz="2800" dirty="0"/>
              <a:t>: Hệ </a:t>
            </a:r>
            <a:r>
              <a:rPr lang="en-US" sz="2800" dirty="0" err="1"/>
              <a:t>thống</a:t>
            </a:r>
            <a:r>
              <a:rPr lang="en-US" sz="2800" dirty="0"/>
              <a:t> </a:t>
            </a:r>
            <a:r>
              <a:rPr lang="en-US" sz="2800" dirty="0" err="1"/>
              <a:t>lí</a:t>
            </a:r>
            <a:r>
              <a:rPr lang="en-US" sz="2800" dirty="0"/>
              <a:t> </a:t>
            </a:r>
            <a:r>
              <a:rPr lang="en-US" sz="2800" dirty="0" err="1"/>
              <a:t>lẽ</a:t>
            </a:r>
            <a:r>
              <a:rPr lang="en-US" sz="2800" dirty="0"/>
              <a:t> </a:t>
            </a:r>
            <a:r>
              <a:rPr lang="en-US" sz="2800" dirty="0" err="1"/>
              <a:t>rất</a:t>
            </a:r>
            <a:r>
              <a:rPr lang="en-US" sz="2800" dirty="0"/>
              <a:t> </a:t>
            </a:r>
            <a:r>
              <a:rPr lang="en-US" sz="2800" dirty="0" err="1"/>
              <a:t>chặt</a:t>
            </a:r>
            <a:r>
              <a:rPr lang="en-US" sz="2800" dirty="0"/>
              <a:t> </a:t>
            </a:r>
            <a:r>
              <a:rPr lang="en-US" sz="2800" dirty="0" err="1"/>
              <a:t>chẽ</a:t>
            </a:r>
            <a:r>
              <a:rPr lang="en-US" sz="2800" dirty="0"/>
              <a:t>, </a:t>
            </a:r>
            <a:r>
              <a:rPr lang="en-US" sz="2800" dirty="0" err="1"/>
              <a:t>mạch</a:t>
            </a:r>
            <a:r>
              <a:rPr lang="en-US" sz="2800" dirty="0"/>
              <a:t> </a:t>
            </a:r>
            <a:r>
              <a:rPr lang="en-US" sz="2800" dirty="0" err="1"/>
              <a:t>lạc</a:t>
            </a:r>
            <a:r>
              <a:rPr lang="en-US" sz="2800" dirty="0"/>
              <a:t>; </a:t>
            </a:r>
            <a:r>
              <a:rPr lang="en-US" sz="2800" dirty="0" err="1"/>
              <a:t>bằng</a:t>
            </a:r>
            <a:r>
              <a:rPr lang="en-US" sz="2800" dirty="0"/>
              <a:t> </a:t>
            </a:r>
            <a:r>
              <a:rPr lang="en-US" sz="2800" dirty="0" err="1"/>
              <a:t>chứng</a:t>
            </a:r>
            <a:r>
              <a:rPr lang="en-US" sz="2800" dirty="0"/>
              <a:t> </a:t>
            </a:r>
            <a:r>
              <a:rPr lang="en-US" sz="2800" dirty="0" err="1"/>
              <a:t>tiêu</a:t>
            </a:r>
            <a:r>
              <a:rPr lang="en-US" sz="2800" dirty="0"/>
              <a:t> </a:t>
            </a:r>
            <a:r>
              <a:rPr lang="en-US" sz="2800" dirty="0" err="1"/>
              <a:t>biểu</a:t>
            </a:r>
            <a:r>
              <a:rPr lang="en-US" sz="2800" dirty="0"/>
              <a:t>, </a:t>
            </a:r>
            <a:r>
              <a:rPr lang="en-US" sz="2800" dirty="0" err="1"/>
              <a:t>bám</a:t>
            </a:r>
            <a:r>
              <a:rPr lang="en-US" sz="2800" dirty="0"/>
              <a:t> </a:t>
            </a:r>
            <a:r>
              <a:rPr lang="en-US" sz="2800" dirty="0" err="1"/>
              <a:t>sát</a:t>
            </a:r>
            <a:r>
              <a:rPr lang="en-US" sz="2800" dirty="0"/>
              <a:t> </a:t>
            </a:r>
            <a:r>
              <a:rPr lang="en-US" sz="2800" dirty="0" err="1"/>
              <a:t>lí</a:t>
            </a:r>
            <a:r>
              <a:rPr lang="en-US" sz="2800" dirty="0"/>
              <a:t> </a:t>
            </a:r>
            <a:r>
              <a:rPr lang="en-US" sz="2800" dirty="0" err="1"/>
              <a:t>lẽ</a:t>
            </a:r>
            <a:r>
              <a:rPr lang="en-US" sz="2800" dirty="0"/>
              <a:t> </a:t>
            </a:r>
            <a:r>
              <a:rPr lang="en-US" sz="2800" dirty="0" err="1"/>
              <a:t>và</a:t>
            </a:r>
            <a:r>
              <a:rPr lang="en-US" sz="2800" dirty="0"/>
              <a:t> </a:t>
            </a:r>
            <a:r>
              <a:rPr lang="en-US" sz="2800" dirty="0" err="1"/>
              <a:t>chủ</a:t>
            </a:r>
            <a:r>
              <a:rPr lang="en-US" sz="2800" dirty="0"/>
              <a:t> </a:t>
            </a:r>
            <a:r>
              <a:rPr lang="en-US" sz="2800" dirty="0" err="1"/>
              <a:t>đề</a:t>
            </a:r>
            <a:r>
              <a:rPr lang="en-US" sz="2800" dirty="0"/>
              <a:t> </a:t>
            </a:r>
            <a:r>
              <a:rPr lang="en-US" sz="2800" dirty="0" err="1"/>
              <a:t>bài</a:t>
            </a:r>
            <a:r>
              <a:rPr lang="en-US" sz="2800" dirty="0"/>
              <a:t> viết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ooks outline"/>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9892" y="3429000"/>
            <a:ext cx="3212970" cy="3106132"/>
          </a:xfrm>
        </p:spPr>
      </p:pic>
      <p:pic>
        <p:nvPicPr>
          <p:cNvPr id="7" name="Graphic 6" descr="Conductor female outlin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9215" y="663411"/>
            <a:ext cx="3023647" cy="3023647"/>
          </a:xfrm>
          <a:prstGeom prst="rect">
            <a:avLst/>
          </a:prstGeom>
        </p:spPr>
      </p:pic>
      <p:sp>
        <p:nvSpPr>
          <p:cNvPr id="9" name="TextBox 8"/>
          <p:cNvSpPr txBox="1"/>
          <p:nvPr/>
        </p:nvSpPr>
        <p:spPr>
          <a:xfrm>
            <a:off x="3820213" y="2929924"/>
            <a:ext cx="6813222" cy="1716880"/>
          </a:xfrm>
          <a:prstGeom prst="rect">
            <a:avLst/>
          </a:prstGeom>
          <a:noFill/>
        </p:spPr>
        <p:txBody>
          <a:bodyPr wrap="square">
            <a:spAutoFit/>
          </a:bodyPr>
          <a:lstStyle/>
          <a:p>
            <a:pPr algn="just">
              <a:lnSpc>
                <a:spcPct val="130000"/>
              </a:lnSpc>
              <a:spcAft>
                <a:spcPts val="1000"/>
              </a:spcAft>
              <a:tabLst>
                <a:tab pos="1386840" algn="l"/>
              </a:tabLst>
            </a:pPr>
            <a:r>
              <a:rPr lang="en-US" sz="2800" i="1" dirty="0">
                <a:solidFill>
                  <a:srgbClr val="FF0000"/>
                </a:solidFill>
                <a:effectLst/>
                <a:latin typeface="Times New Roman" panose="02020603050405020304" pitchFamily="18" charset="0"/>
                <a:ea typeface="Calibri" panose="020F0502020204030204" pitchFamily="34" charset="0"/>
              </a:rPr>
              <a:t>- Qua việc </a:t>
            </a:r>
            <a:r>
              <a:rPr lang="en-US" sz="2800" i="1" dirty="0" err="1">
                <a:solidFill>
                  <a:srgbClr val="FF0000"/>
                </a:solidFill>
                <a:effectLst/>
                <a:latin typeface="Times New Roman" panose="02020603050405020304" pitchFamily="18" charset="0"/>
                <a:ea typeface="Calibri" panose="020F0502020204030204" pitchFamily="34" charset="0"/>
              </a:rPr>
              <a:t>phân</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tích</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bài</a:t>
            </a:r>
            <a:r>
              <a:rPr lang="en-US" sz="2800" i="1" dirty="0">
                <a:solidFill>
                  <a:srgbClr val="FF0000"/>
                </a:solidFill>
                <a:effectLst/>
                <a:latin typeface="Times New Roman" panose="02020603050405020304" pitchFamily="18" charset="0"/>
                <a:ea typeface="Calibri" panose="020F0502020204030204" pitchFamily="34" charset="0"/>
              </a:rPr>
              <a:t> viết </a:t>
            </a:r>
            <a:r>
              <a:rPr lang="en-US" sz="2800" i="1" dirty="0" err="1">
                <a:solidFill>
                  <a:srgbClr val="FF0000"/>
                </a:solidFill>
                <a:effectLst/>
                <a:latin typeface="Times New Roman" panose="02020603050405020304" pitchFamily="18" charset="0"/>
                <a:ea typeface="Calibri" panose="020F0502020204030204" pitchFamily="34" charset="0"/>
              </a:rPr>
              <a:t>tham</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khảo</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em</a:t>
            </a:r>
            <a:r>
              <a:rPr lang="en-US" sz="2800" i="1" dirty="0">
                <a:solidFill>
                  <a:srgbClr val="FF0000"/>
                </a:solidFill>
                <a:effectLst/>
                <a:latin typeface="Times New Roman" panose="02020603050405020304" pitchFamily="18" charset="0"/>
                <a:ea typeface="Calibri" panose="020F0502020204030204" pitchFamily="34" charset="0"/>
              </a:rPr>
              <a:t> học hỏi </a:t>
            </a:r>
            <a:r>
              <a:rPr lang="en-US" sz="2800" i="1" dirty="0" err="1">
                <a:solidFill>
                  <a:srgbClr val="FF0000"/>
                </a:solidFill>
                <a:effectLst/>
                <a:latin typeface="Times New Roman" panose="02020603050405020304" pitchFamily="18" charset="0"/>
                <a:ea typeface="Calibri" panose="020F0502020204030204" pitchFamily="34" charset="0"/>
              </a:rPr>
              <a:t>được</a:t>
            </a:r>
            <a:r>
              <a:rPr lang="en-US" sz="2800" i="1" dirty="0">
                <a:solidFill>
                  <a:srgbClr val="FF0000"/>
                </a:solidFill>
                <a:effectLst/>
                <a:latin typeface="Times New Roman" panose="02020603050405020304" pitchFamily="18" charset="0"/>
                <a:ea typeface="Calibri" panose="020F0502020204030204" pitchFamily="34" charset="0"/>
              </a:rPr>
              <a:t> gì </a:t>
            </a:r>
            <a:r>
              <a:rPr lang="en-US" sz="2800" i="1" dirty="0" err="1">
                <a:solidFill>
                  <a:srgbClr val="FF0000"/>
                </a:solidFill>
                <a:effectLst/>
                <a:latin typeface="Times New Roman" panose="02020603050405020304" pitchFamily="18" charset="0"/>
                <a:ea typeface="Calibri" panose="020F0502020204030204" pitchFamily="34" charset="0"/>
              </a:rPr>
              <a:t>trong</a:t>
            </a:r>
            <a:r>
              <a:rPr lang="en-US" sz="2800" i="1" dirty="0">
                <a:solidFill>
                  <a:srgbClr val="FF0000"/>
                </a:solidFill>
                <a:effectLst/>
                <a:latin typeface="Times New Roman" panose="02020603050405020304" pitchFamily="18" charset="0"/>
                <a:ea typeface="Calibri" panose="020F0502020204030204" pitchFamily="34" charset="0"/>
              </a:rPr>
              <a:t> việc viết </a:t>
            </a:r>
            <a:r>
              <a:rPr lang="en-US" sz="2800" i="1" dirty="0" err="1">
                <a:solidFill>
                  <a:srgbClr val="FF0000"/>
                </a:solidFill>
                <a:effectLst/>
                <a:latin typeface="Times New Roman" panose="02020603050405020304" pitchFamily="18" charset="0"/>
                <a:ea typeface="Calibri" panose="020F0502020204030204" pitchFamily="34" charset="0"/>
              </a:rPr>
              <a:t>bài</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văn</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nghị</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luận</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phân</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tích</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một</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tác</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phẩm</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truyện</a:t>
            </a:r>
            <a:r>
              <a:rPr lang="en-US" sz="2800" i="1" dirty="0">
                <a:solidFill>
                  <a:srgbClr val="FF0000"/>
                </a:solidFill>
                <a:effectLst/>
                <a:latin typeface="Times New Roman" panose="02020603050405020304" pitchFamily="18" charset="0"/>
                <a:ea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purple flowers&#10;&#10;Description automatically generated"/>
          <p:cNvPicPr>
            <a:picLocks noChangeAspect="1"/>
          </p:cNvPicPr>
          <p:nvPr/>
        </p:nvPicPr>
        <p:blipFill>
          <a:blip r:embed="rId2">
            <a:extLst>
              <a:ext uri="{28A0092B-C50C-407E-A947-70E740481C1C}">
                <a14:useLocalDpi xmlns:a14="http://schemas.microsoft.com/office/drawing/2010/main" val="0"/>
              </a:ext>
            </a:extLst>
          </a:blip>
          <a:srcRect r="7294"/>
          <a:stretch>
            <a:fillRect/>
          </a:stretch>
        </p:blipFill>
        <p:spPr>
          <a:xfrm>
            <a:off x="0" y="10"/>
            <a:ext cx="9669642" cy="6857990"/>
          </a:xfrm>
          <a:prstGeom prst="rect">
            <a:avLst/>
          </a:prstGeom>
        </p:spPr>
      </p:pic>
      <p:sp>
        <p:nvSpPr>
          <p:cNvPr id="7" name="TextBox 6"/>
          <p:cNvSpPr txBox="1"/>
          <p:nvPr/>
        </p:nvSpPr>
        <p:spPr>
          <a:xfrm>
            <a:off x="1970203" y="127207"/>
            <a:ext cx="8916628" cy="668645"/>
          </a:xfrm>
          <a:prstGeom prst="rect">
            <a:avLst/>
          </a:prstGeom>
          <a:noFill/>
        </p:spPr>
        <p:txBody>
          <a:bodyPr wrap="square">
            <a:spAutoFit/>
          </a:bodyPr>
          <a:lstStyle/>
          <a:p>
            <a:pPr marL="457200" marR="197485" algn="ctr">
              <a:lnSpc>
                <a:spcPct val="130000"/>
              </a:lnSpc>
              <a:spcAft>
                <a:spcPts val="0"/>
              </a:spcAft>
              <a:tabLst>
                <a:tab pos="424815" algn="l"/>
              </a:tabLst>
            </a:pPr>
            <a:r>
              <a:rPr lang="en-US" sz="3200" b="1" dirty="0">
                <a:solidFill>
                  <a:srgbClr val="FF0000"/>
                </a:solidFill>
                <a:effectLst/>
                <a:highlight>
                  <a:srgbClr val="FFFFFF"/>
                </a:highlight>
                <a:latin typeface="Times New Roman" panose="02020603050405020304" pitchFamily="18" charset="0"/>
                <a:ea typeface="Times New Roman" panose="02020603050405020304" pitchFamily="18" charset="0"/>
              </a:rPr>
              <a:t>2. </a:t>
            </a:r>
            <a:r>
              <a:rPr lang="en-US" sz="3200" b="1" dirty="0" err="1">
                <a:solidFill>
                  <a:srgbClr val="FF0000"/>
                </a:solidFill>
                <a:effectLst/>
                <a:highlight>
                  <a:srgbClr val="FFFFFF"/>
                </a:highlight>
                <a:latin typeface="Times New Roman" panose="02020603050405020304" pitchFamily="18" charset="0"/>
                <a:ea typeface="Times New Roman" panose="02020603050405020304" pitchFamily="18" charset="0"/>
              </a:rPr>
              <a:t>Đọc</a:t>
            </a:r>
            <a:r>
              <a:rPr lang="en-US" sz="32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3200" b="1" dirty="0" err="1">
                <a:solidFill>
                  <a:srgbClr val="FF0000"/>
                </a:solidFill>
                <a:effectLst/>
                <a:highlight>
                  <a:srgbClr val="FFFFFF"/>
                </a:highlight>
                <a:latin typeface="Times New Roman" panose="02020603050405020304" pitchFamily="18" charset="0"/>
                <a:ea typeface="Times New Roman" panose="02020603050405020304" pitchFamily="18" charset="0"/>
              </a:rPr>
              <a:t>và</a:t>
            </a:r>
            <a:r>
              <a:rPr lang="en-US" sz="32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3200" b="1" dirty="0" err="1">
                <a:solidFill>
                  <a:srgbClr val="FF0000"/>
                </a:solidFill>
                <a:effectLst/>
                <a:highlight>
                  <a:srgbClr val="FFFFFF"/>
                </a:highlight>
                <a:latin typeface="Times New Roman" panose="02020603050405020304" pitchFamily="18" charset="0"/>
                <a:ea typeface="Times New Roman" panose="02020603050405020304" pitchFamily="18" charset="0"/>
              </a:rPr>
              <a:t>phân</a:t>
            </a:r>
            <a:r>
              <a:rPr lang="en-US" sz="32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3200" b="1" dirty="0" err="1">
                <a:solidFill>
                  <a:srgbClr val="FF0000"/>
                </a:solidFill>
                <a:effectLst/>
                <a:highlight>
                  <a:srgbClr val="FFFFFF"/>
                </a:highlight>
                <a:latin typeface="Times New Roman" panose="02020603050405020304" pitchFamily="18" charset="0"/>
                <a:ea typeface="Times New Roman" panose="02020603050405020304" pitchFamily="18" charset="0"/>
              </a:rPr>
              <a:t>tích</a:t>
            </a:r>
            <a:r>
              <a:rPr lang="en-US" sz="32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3200" b="1" dirty="0" err="1">
                <a:solidFill>
                  <a:srgbClr val="FF0000"/>
                </a:solidFill>
                <a:effectLst/>
                <a:highlight>
                  <a:srgbClr val="FFFFFF"/>
                </a:highlight>
                <a:latin typeface="Times New Roman" panose="02020603050405020304" pitchFamily="18" charset="0"/>
                <a:ea typeface="Times New Roman" panose="02020603050405020304" pitchFamily="18" charset="0"/>
              </a:rPr>
              <a:t>bài</a:t>
            </a:r>
            <a:r>
              <a:rPr lang="en-US" sz="3200" b="1" dirty="0">
                <a:solidFill>
                  <a:srgbClr val="FF0000"/>
                </a:solidFill>
                <a:effectLst/>
                <a:highlight>
                  <a:srgbClr val="FFFFFF"/>
                </a:highlight>
                <a:latin typeface="Times New Roman" panose="02020603050405020304" pitchFamily="18" charset="0"/>
                <a:ea typeface="Times New Roman" panose="02020603050405020304" pitchFamily="18" charset="0"/>
              </a:rPr>
              <a:t> viết </a:t>
            </a:r>
            <a:r>
              <a:rPr lang="en-US" sz="3200" b="1" dirty="0" err="1">
                <a:solidFill>
                  <a:srgbClr val="FF0000"/>
                </a:solidFill>
                <a:effectLst/>
                <a:highlight>
                  <a:srgbClr val="FFFFFF"/>
                </a:highlight>
                <a:latin typeface="Times New Roman" panose="02020603050405020304" pitchFamily="18" charset="0"/>
                <a:ea typeface="Times New Roman" panose="02020603050405020304" pitchFamily="18" charset="0"/>
              </a:rPr>
              <a:t>tham</a:t>
            </a:r>
            <a:r>
              <a:rPr lang="en-US" sz="32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3200" b="1" dirty="0" err="1">
                <a:solidFill>
                  <a:srgbClr val="FF0000"/>
                </a:solidFill>
                <a:effectLst/>
                <a:highlight>
                  <a:srgbClr val="FFFFFF"/>
                </a:highlight>
                <a:latin typeface="Times New Roman" panose="02020603050405020304" pitchFamily="18" charset="0"/>
                <a:ea typeface="Times New Roman" panose="02020603050405020304" pitchFamily="18" charset="0"/>
              </a:rPr>
              <a:t>khảo</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3" name="TextBox 2"/>
          <p:cNvSpPr txBox="1"/>
          <p:nvPr/>
        </p:nvSpPr>
        <p:spPr>
          <a:xfrm>
            <a:off x="2437518" y="923049"/>
            <a:ext cx="9530498" cy="5185522"/>
          </a:xfrm>
          <a:prstGeom prst="rect">
            <a:avLst/>
          </a:prstGeom>
          <a:noFill/>
        </p:spPr>
        <p:txBody>
          <a:bodyPr wrap="square">
            <a:spAutoFit/>
          </a:bodyPr>
          <a:lstStyle/>
          <a:p>
            <a:pPr algn="just">
              <a:lnSpc>
                <a:spcPct val="150000"/>
              </a:lnSpc>
            </a:pPr>
            <a:r>
              <a:rPr lang="en-US" sz="2800" b="1" dirty="0"/>
              <a:t>*</a:t>
            </a:r>
            <a:r>
              <a:rPr lang="vi-VN" sz="2800" b="1" dirty="0"/>
              <a:t>Những điều học hỏi được từ bài viết tham khảo</a:t>
            </a:r>
            <a:r>
              <a:rPr lang="vi-VN" sz="2800" dirty="0"/>
              <a:t>:</a:t>
            </a:r>
            <a:endParaRPr lang="en-US" sz="2800" dirty="0"/>
          </a:p>
          <a:p>
            <a:pPr marL="457200" indent="-457200" algn="just">
              <a:lnSpc>
                <a:spcPct val="150000"/>
              </a:lnSpc>
              <a:buClr>
                <a:srgbClr val="FF0000"/>
              </a:buClr>
              <a:buFont typeface="Wingdings" panose="05000000000000000000" pitchFamily="2" charset="2"/>
              <a:buChar char="ü"/>
            </a:pPr>
            <a:r>
              <a:rPr lang="vi-VN" sz="2800" dirty="0"/>
              <a:t>Cần giới thiệu được tác giả, tác phẩm và nêu nhận xét khái quát về tác phẩm.</a:t>
            </a:r>
            <a:endParaRPr lang="en-US" sz="2800" dirty="0"/>
          </a:p>
          <a:p>
            <a:pPr marL="457200" indent="-457200" algn="just">
              <a:lnSpc>
                <a:spcPct val="150000"/>
              </a:lnSpc>
              <a:buClr>
                <a:srgbClr val="FF0000"/>
              </a:buClr>
              <a:buFont typeface="Wingdings" panose="05000000000000000000" pitchFamily="2" charset="2"/>
              <a:buChar char="ü"/>
            </a:pPr>
            <a:r>
              <a:rPr lang="vi-VN" sz="2800" dirty="0"/>
              <a:t>Cần làm rõ được nội dung chủ đề tác phẩm.</a:t>
            </a:r>
            <a:endParaRPr lang="en-US" sz="2800" dirty="0"/>
          </a:p>
          <a:p>
            <a:pPr marL="457200" indent="-457200" algn="just">
              <a:lnSpc>
                <a:spcPct val="150000"/>
              </a:lnSpc>
              <a:buClr>
                <a:srgbClr val="FF0000"/>
              </a:buClr>
              <a:buFont typeface="Wingdings" panose="05000000000000000000" pitchFamily="2" charset="2"/>
              <a:buChar char="ü"/>
            </a:pPr>
            <a:r>
              <a:rPr lang="vi-VN" sz="2800" dirty="0"/>
              <a:t>Cần phân tích được đặc sắc nghệ thuật của tác phẩm.</a:t>
            </a:r>
            <a:endParaRPr lang="en-US" sz="2800" dirty="0"/>
          </a:p>
          <a:p>
            <a:pPr marL="457200" indent="-457200" algn="just">
              <a:lnSpc>
                <a:spcPct val="150000"/>
              </a:lnSpc>
              <a:buClr>
                <a:srgbClr val="FF0000"/>
              </a:buClr>
              <a:buFont typeface="Wingdings" panose="05000000000000000000" pitchFamily="2" charset="2"/>
              <a:buChar char="ü"/>
            </a:pPr>
            <a:r>
              <a:rPr lang="vi-VN" sz="2800" dirty="0"/>
              <a:t>Cần triển khai được hệ thống luận điểm chặt chẽ, lí lẽ và bằng chứng xác đáng.</a:t>
            </a:r>
            <a:endParaRPr lang="en-US" sz="2800" dirty="0"/>
          </a:p>
          <a:p>
            <a:pPr marL="457200" indent="-457200" algn="just">
              <a:lnSpc>
                <a:spcPct val="150000"/>
              </a:lnSpc>
              <a:buClr>
                <a:srgbClr val="FF0000"/>
              </a:buClr>
              <a:buFont typeface="Wingdings" panose="05000000000000000000" pitchFamily="2" charset="2"/>
              <a:buChar char="ü"/>
            </a:pPr>
            <a:r>
              <a:rPr lang="vi-VN" sz="2800" dirty="0"/>
              <a:t>Cần khẳng định được giá trị của tác phẩm,...</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urple flower with leaves&#10;&#10;Description automatically generated"/>
          <p:cNvPicPr>
            <a:picLocks noChangeAspect="1"/>
          </p:cNvPicPr>
          <p:nvPr/>
        </p:nvPicPr>
        <p:blipFill>
          <a:blip r:embed="rId2">
            <a:extLst>
              <a:ext uri="{28A0092B-C50C-407E-A947-70E740481C1C}">
                <a14:useLocalDpi xmlns:a14="http://schemas.microsoft.com/office/drawing/2010/main" val="0"/>
              </a:ext>
            </a:extLst>
          </a:blip>
          <a:srcRect r="1655" b="2"/>
          <a:stretch>
            <a:fillRect/>
          </a:stretch>
        </p:blipFill>
        <p:spPr>
          <a:xfrm>
            <a:off x="1" y="10"/>
            <a:ext cx="9669642" cy="6857990"/>
          </a:xfrm>
          <a:prstGeom prst="rect">
            <a:avLst/>
          </a:prstGeom>
        </p:spPr>
      </p:pic>
      <p:sp>
        <p:nvSpPr>
          <p:cNvPr id="14" name="Rectangle 13"/>
          <p:cNvSpPr>
            <a:spLocks noGrp="1" noRot="1" noChangeAspect="1" noMove="1" noResize="1" noEditPoints="1" noAdjustHandles="1" noChangeArrowheads="1" noChangeShapeType="1" noTextEdit="1"/>
          </p:cNvSpPr>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047215" y="3043045"/>
            <a:ext cx="7066978" cy="1460849"/>
          </a:xfrm>
          <a:prstGeom prst="rect">
            <a:avLst/>
          </a:prstGeom>
          <a:noFill/>
        </p:spPr>
        <p:txBody>
          <a:bodyPr wrap="square">
            <a:spAutoFit/>
          </a:bodyPr>
          <a:lstStyle/>
          <a:p>
            <a:pPr marL="457200" marR="197485" algn="ctr">
              <a:lnSpc>
                <a:spcPct val="130000"/>
              </a:lnSpc>
              <a:spcAft>
                <a:spcPts val="0"/>
              </a:spcAft>
              <a:tabLst>
                <a:tab pos="424815" algn="l"/>
              </a:tabLst>
            </a:pPr>
            <a:r>
              <a:rPr lang="en-US" sz="3600" b="1" dirty="0">
                <a:solidFill>
                  <a:srgbClr val="FF0000"/>
                </a:solidFill>
                <a:effectLst/>
                <a:latin typeface="#9Slide03 AmpleSoft Bold" panose="02000000000000000000" pitchFamily="2" charset="0"/>
                <a:ea typeface="Times New Roman" panose="02020603050405020304" pitchFamily="18" charset="0"/>
              </a:rPr>
              <a:t>3. Quy </a:t>
            </a:r>
            <a:r>
              <a:rPr lang="en-US" sz="3600" b="1" dirty="0" err="1">
                <a:solidFill>
                  <a:srgbClr val="FF0000"/>
                </a:solidFill>
                <a:effectLst/>
                <a:latin typeface="#9Slide03 AmpleSoft Bold" panose="02000000000000000000" pitchFamily="2" charset="0"/>
                <a:ea typeface="Times New Roman" panose="02020603050405020304" pitchFamily="18" charset="0"/>
              </a:rPr>
              <a:t>trình</a:t>
            </a:r>
            <a:r>
              <a:rPr lang="en-US" sz="3600" b="1" dirty="0">
                <a:solidFill>
                  <a:srgbClr val="FF0000"/>
                </a:solidFill>
                <a:effectLst/>
                <a:latin typeface="#9Slide03 AmpleSoft Bold" panose="02000000000000000000" pitchFamily="2" charset="0"/>
                <a:ea typeface="Times New Roman" panose="02020603050405020304" pitchFamily="18" charset="0"/>
              </a:rPr>
              <a:t> viết </a:t>
            </a:r>
            <a:r>
              <a:rPr lang="en-US" sz="3600" b="1" dirty="0" err="1">
                <a:solidFill>
                  <a:srgbClr val="FF0000"/>
                </a:solidFill>
                <a:effectLst/>
                <a:latin typeface="#9Slide03 AmpleSoft Bold" panose="02000000000000000000" pitchFamily="2" charset="0"/>
                <a:ea typeface="Times New Roman" panose="02020603050405020304" pitchFamily="18" charset="0"/>
              </a:rPr>
              <a:t>bài</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văn</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phân</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tích</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một</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tác</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phẩm</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truyện</a:t>
            </a:r>
            <a:endParaRPr lang="en-US" sz="3200" dirty="0">
              <a:solidFill>
                <a:srgbClr val="FF0000"/>
              </a:solidFill>
              <a:effectLst/>
              <a:latin typeface="#9Slide03 AmpleSoft Bold" panose="02000000000000000000" pitchFamily="2"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urple flower with leaves&#10;&#10;Description automatically generated"/>
          <p:cNvPicPr>
            <a:picLocks noChangeAspect="1"/>
          </p:cNvPicPr>
          <p:nvPr/>
        </p:nvPicPr>
        <p:blipFill>
          <a:blip r:embed="rId2">
            <a:extLst>
              <a:ext uri="{28A0092B-C50C-407E-A947-70E740481C1C}">
                <a14:useLocalDpi xmlns:a14="http://schemas.microsoft.com/office/drawing/2010/main" val="0"/>
              </a:ext>
            </a:extLst>
          </a:blip>
          <a:srcRect r="1655" b="2"/>
          <a:stretch>
            <a:fillRect/>
          </a:stretch>
        </p:blipFill>
        <p:spPr>
          <a:xfrm>
            <a:off x="1" y="10"/>
            <a:ext cx="5279570" cy="6857990"/>
          </a:xfrm>
          <a:prstGeom prst="rect">
            <a:avLst/>
          </a:prstGeom>
        </p:spPr>
      </p:pic>
      <p:sp>
        <p:nvSpPr>
          <p:cNvPr id="14" name="Rectangle 13"/>
          <p:cNvSpPr>
            <a:spLocks noGrp="1" noRot="1" noChangeAspect="1" noMove="1" noResize="1" noEditPoints="1" noAdjustHandles="1" noChangeArrowheads="1" noChangeShapeType="1" noTextEdit="1"/>
          </p:cNvSpPr>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862319" y="724388"/>
            <a:ext cx="7066978" cy="1460849"/>
          </a:xfrm>
          <a:prstGeom prst="rect">
            <a:avLst/>
          </a:prstGeom>
          <a:noFill/>
        </p:spPr>
        <p:txBody>
          <a:bodyPr wrap="square">
            <a:spAutoFit/>
          </a:bodyPr>
          <a:lstStyle/>
          <a:p>
            <a:pPr marL="457200" marR="197485" algn="ctr">
              <a:lnSpc>
                <a:spcPct val="130000"/>
              </a:lnSpc>
              <a:spcAft>
                <a:spcPts val="0"/>
              </a:spcAft>
              <a:tabLst>
                <a:tab pos="424815" algn="l"/>
              </a:tabLst>
            </a:pPr>
            <a:r>
              <a:rPr lang="en-US" sz="3600" b="1" dirty="0">
                <a:solidFill>
                  <a:srgbClr val="FF0000"/>
                </a:solidFill>
                <a:effectLst/>
                <a:latin typeface="#9Slide03 AmpleSoft Bold" panose="02000000000000000000" pitchFamily="2" charset="0"/>
                <a:ea typeface="Times New Roman" panose="02020603050405020304" pitchFamily="18" charset="0"/>
              </a:rPr>
              <a:t>3. Quy </a:t>
            </a:r>
            <a:r>
              <a:rPr lang="en-US" sz="3600" b="1" dirty="0" err="1">
                <a:solidFill>
                  <a:srgbClr val="FF0000"/>
                </a:solidFill>
                <a:effectLst/>
                <a:latin typeface="#9Slide03 AmpleSoft Bold" panose="02000000000000000000" pitchFamily="2" charset="0"/>
                <a:ea typeface="Times New Roman" panose="02020603050405020304" pitchFamily="18" charset="0"/>
              </a:rPr>
              <a:t>trình</a:t>
            </a:r>
            <a:r>
              <a:rPr lang="en-US" sz="3600" b="1" dirty="0">
                <a:solidFill>
                  <a:srgbClr val="FF0000"/>
                </a:solidFill>
                <a:effectLst/>
                <a:latin typeface="#9Slide03 AmpleSoft Bold" panose="02000000000000000000" pitchFamily="2" charset="0"/>
                <a:ea typeface="Times New Roman" panose="02020603050405020304" pitchFamily="18" charset="0"/>
              </a:rPr>
              <a:t> viết </a:t>
            </a:r>
            <a:r>
              <a:rPr lang="en-US" sz="3600" b="1" dirty="0" err="1">
                <a:solidFill>
                  <a:srgbClr val="FF0000"/>
                </a:solidFill>
                <a:effectLst/>
                <a:latin typeface="#9Slide03 AmpleSoft Bold" panose="02000000000000000000" pitchFamily="2" charset="0"/>
                <a:ea typeface="Times New Roman" panose="02020603050405020304" pitchFamily="18" charset="0"/>
              </a:rPr>
              <a:t>bài</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văn</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phân</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tích</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một</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tác</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phẩm</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truyện</a:t>
            </a:r>
            <a:endParaRPr lang="en-US" sz="3200" dirty="0">
              <a:solidFill>
                <a:srgbClr val="FF0000"/>
              </a:solidFill>
              <a:effectLst/>
              <a:latin typeface="#9Slide03 AmpleSoft Bold" panose="02000000000000000000" pitchFamily="2" charset="0"/>
              <a:ea typeface="Times New Roman" panose="02020603050405020304" pitchFamily="18" charset="0"/>
            </a:endParaRPr>
          </a:p>
        </p:txBody>
      </p:sp>
      <p:sp>
        <p:nvSpPr>
          <p:cNvPr id="3" name="TextBox 2"/>
          <p:cNvSpPr txBox="1"/>
          <p:nvPr/>
        </p:nvSpPr>
        <p:spPr>
          <a:xfrm>
            <a:off x="3472543" y="2409965"/>
            <a:ext cx="8425543" cy="4342214"/>
          </a:xfrm>
          <a:prstGeom prst="rect">
            <a:avLst/>
          </a:prstGeom>
          <a:noFill/>
        </p:spPr>
        <p:txBody>
          <a:bodyPr wrap="square">
            <a:spAutoFit/>
          </a:bodyPr>
          <a:lstStyle/>
          <a:p>
            <a:pPr algn="just">
              <a:lnSpc>
                <a:spcPct val="130000"/>
              </a:lnSpc>
              <a:spcAft>
                <a:spcPts val="1000"/>
              </a:spcAft>
            </a:pPr>
            <a:r>
              <a:rPr lang="en-US" sz="2800" cap="none" spc="0" dirty="0">
                <a:solidFill>
                  <a:schemeClr val="tx1"/>
                </a:solidFill>
                <a:effectLst/>
              </a:rPr>
              <a:t> </a:t>
            </a:r>
            <a:r>
              <a:rPr lang="vi-VN" sz="2800" b="1" dirty="0">
                <a:effectLst/>
                <a:latin typeface="Times New Roman" panose="02020603050405020304" pitchFamily="18" charset="0"/>
                <a:ea typeface="Calibri" panose="020F0502020204030204" pitchFamily="34" charset="0"/>
              </a:rPr>
              <a:t>Bước 1: Chuẩn bị trước khi viết</a:t>
            </a:r>
            <a:endParaRPr lang="en-US" sz="2800" b="1" dirty="0">
              <a:effectLst/>
              <a:latin typeface="Times New Roman" panose="02020603050405020304" pitchFamily="18" charset="0"/>
              <a:ea typeface="Calibri" panose="020F0502020204030204" pitchFamily="34" charset="0"/>
            </a:endParaRPr>
          </a:p>
          <a:p>
            <a:pPr algn="just">
              <a:lnSpc>
                <a:spcPct val="130000"/>
              </a:lnSpc>
              <a:spcAft>
                <a:spcPts val="1000"/>
              </a:spcAft>
            </a:pPr>
            <a:r>
              <a:rPr lang="en-US" sz="2800" i="1" cap="none" spc="0" dirty="0">
                <a:solidFill>
                  <a:schemeClr val="tx1"/>
                </a:solidFill>
                <a:effectLst/>
              </a:rPr>
              <a:t>- </a:t>
            </a:r>
            <a:r>
              <a:rPr lang="vi-VN" sz="2800" i="1" cap="none" spc="0" dirty="0">
                <a:solidFill>
                  <a:schemeClr val="tx1"/>
                </a:solidFill>
                <a:effectLst/>
              </a:rPr>
              <a:t>Xác định đề tài</a:t>
            </a:r>
            <a:endParaRPr lang="en-US" sz="2800" i="1" cap="none" spc="0" dirty="0">
              <a:solidFill>
                <a:schemeClr val="tx1"/>
              </a:solidFill>
              <a:effectLst/>
            </a:endParaRPr>
          </a:p>
          <a:p>
            <a:pPr algn="just">
              <a:lnSpc>
                <a:spcPct val="130000"/>
              </a:lnSpc>
              <a:spcAft>
                <a:spcPts val="1000"/>
              </a:spcAft>
            </a:pPr>
            <a:r>
              <a:rPr lang="en-US" sz="2800" cap="none" spc="0" dirty="0">
                <a:solidFill>
                  <a:schemeClr val="tx1"/>
                </a:solidFill>
                <a:effectLst/>
              </a:rPr>
              <a:t>+ </a:t>
            </a:r>
            <a:r>
              <a:rPr lang="en-US" sz="2800" cap="none" spc="0" dirty="0" err="1">
                <a:solidFill>
                  <a:schemeClr val="tx1"/>
                </a:solidFill>
                <a:effectLst/>
              </a:rPr>
              <a:t>Chọn</a:t>
            </a:r>
            <a:r>
              <a:rPr lang="en-US" sz="2800" cap="none" spc="0" dirty="0">
                <a:solidFill>
                  <a:schemeClr val="tx1"/>
                </a:solidFill>
                <a:effectLst/>
              </a:rPr>
              <a:t> </a:t>
            </a:r>
            <a:r>
              <a:rPr lang="en-US" sz="2800" cap="none" spc="0" dirty="0" err="1">
                <a:solidFill>
                  <a:schemeClr val="tx1"/>
                </a:solidFill>
                <a:effectLst/>
              </a:rPr>
              <a:t>thể</a:t>
            </a:r>
            <a:r>
              <a:rPr lang="en-US" sz="2800" cap="none" spc="0" dirty="0">
                <a:solidFill>
                  <a:schemeClr val="tx1"/>
                </a:solidFill>
                <a:effectLst/>
              </a:rPr>
              <a:t> </a:t>
            </a:r>
            <a:r>
              <a:rPr lang="en-US" sz="2800" cap="none" spc="0" dirty="0" err="1">
                <a:solidFill>
                  <a:schemeClr val="tx1"/>
                </a:solidFill>
                <a:effectLst/>
              </a:rPr>
              <a:t>loại</a:t>
            </a:r>
            <a:r>
              <a:rPr lang="en-US" sz="2800" cap="none" spc="0" dirty="0">
                <a:solidFill>
                  <a:schemeClr val="tx1"/>
                </a:solidFill>
                <a:effectLst/>
              </a:rPr>
              <a:t> </a:t>
            </a:r>
            <a:r>
              <a:rPr lang="en-US" sz="2800" cap="none" spc="0" dirty="0" err="1">
                <a:solidFill>
                  <a:schemeClr val="tx1"/>
                </a:solidFill>
                <a:effectLst/>
              </a:rPr>
              <a:t>truyện</a:t>
            </a:r>
            <a:r>
              <a:rPr lang="en-US" sz="2800" cap="none" spc="0" dirty="0">
                <a:solidFill>
                  <a:schemeClr val="tx1"/>
                </a:solidFill>
                <a:effectLst/>
              </a:rPr>
              <a:t>: </a:t>
            </a:r>
            <a:r>
              <a:rPr lang="en-US" sz="2800" cap="none" spc="0" dirty="0" err="1">
                <a:solidFill>
                  <a:schemeClr val="tx1"/>
                </a:solidFill>
                <a:effectLst/>
              </a:rPr>
              <a:t>truyện</a:t>
            </a:r>
            <a:r>
              <a:rPr lang="en-US" sz="2800" cap="none" spc="0" dirty="0">
                <a:solidFill>
                  <a:schemeClr val="tx1"/>
                </a:solidFill>
                <a:effectLst/>
              </a:rPr>
              <a:t> </a:t>
            </a:r>
            <a:r>
              <a:rPr lang="en-US" sz="2800" cap="none" spc="0" dirty="0" err="1">
                <a:solidFill>
                  <a:schemeClr val="tx1"/>
                </a:solidFill>
                <a:effectLst/>
              </a:rPr>
              <a:t>truyền</a:t>
            </a:r>
            <a:r>
              <a:rPr lang="en-US" sz="2800" cap="none" spc="0" dirty="0">
                <a:solidFill>
                  <a:schemeClr val="tx1"/>
                </a:solidFill>
                <a:effectLst/>
              </a:rPr>
              <a:t> </a:t>
            </a:r>
            <a:r>
              <a:rPr lang="en-US" sz="2800" cap="none" spc="0" dirty="0" err="1">
                <a:solidFill>
                  <a:schemeClr val="tx1"/>
                </a:solidFill>
                <a:effectLst/>
              </a:rPr>
              <a:t>kì</a:t>
            </a:r>
            <a:r>
              <a:rPr lang="en-US" sz="2800" cap="none" spc="0" dirty="0">
                <a:solidFill>
                  <a:schemeClr val="tx1"/>
                </a:solidFill>
                <a:effectLst/>
              </a:rPr>
              <a:t>, </a:t>
            </a:r>
            <a:r>
              <a:rPr lang="en-US" sz="2800" cap="none" spc="0" dirty="0" err="1">
                <a:solidFill>
                  <a:schemeClr val="tx1"/>
                </a:solidFill>
                <a:effectLst/>
              </a:rPr>
              <a:t>truyện</a:t>
            </a:r>
            <a:r>
              <a:rPr lang="en-US" sz="2800" cap="none" spc="0" dirty="0">
                <a:solidFill>
                  <a:schemeClr val="tx1"/>
                </a:solidFill>
                <a:effectLst/>
              </a:rPr>
              <a:t> </a:t>
            </a:r>
            <a:r>
              <a:rPr lang="en-US" sz="2800" cap="none" spc="0" dirty="0" err="1">
                <a:solidFill>
                  <a:schemeClr val="tx1"/>
                </a:solidFill>
                <a:effectLst/>
              </a:rPr>
              <a:t>thơ</a:t>
            </a:r>
            <a:r>
              <a:rPr lang="en-US" sz="2800" cap="none" spc="0" dirty="0">
                <a:solidFill>
                  <a:schemeClr val="tx1"/>
                </a:solidFill>
                <a:effectLst/>
              </a:rPr>
              <a:t> </a:t>
            </a:r>
            <a:r>
              <a:rPr lang="en-US" sz="2800" cap="none" spc="0" dirty="0" err="1">
                <a:solidFill>
                  <a:schemeClr val="tx1"/>
                </a:solidFill>
                <a:effectLst/>
              </a:rPr>
              <a:t>Nôm</a:t>
            </a:r>
            <a:r>
              <a:rPr lang="en-US" sz="2800" cap="none" spc="0" dirty="0">
                <a:solidFill>
                  <a:schemeClr val="tx1"/>
                </a:solidFill>
                <a:effectLst/>
              </a:rPr>
              <a:t>, </a:t>
            </a:r>
            <a:r>
              <a:rPr lang="en-US" sz="2800" cap="none" spc="0" dirty="0" err="1">
                <a:solidFill>
                  <a:schemeClr val="tx1"/>
                </a:solidFill>
                <a:effectLst/>
              </a:rPr>
              <a:t>truyện</a:t>
            </a:r>
            <a:r>
              <a:rPr lang="en-US" sz="2800" cap="none" spc="0" dirty="0">
                <a:solidFill>
                  <a:schemeClr val="tx1"/>
                </a:solidFill>
                <a:effectLst/>
              </a:rPr>
              <a:t> </a:t>
            </a:r>
            <a:r>
              <a:rPr lang="en-US" sz="2800" cap="none" spc="0" dirty="0" err="1">
                <a:solidFill>
                  <a:schemeClr val="tx1"/>
                </a:solidFill>
                <a:effectLst/>
              </a:rPr>
              <a:t>ngắn</a:t>
            </a:r>
            <a:r>
              <a:rPr lang="en-US" sz="2800" cap="none" spc="0" dirty="0">
                <a:solidFill>
                  <a:schemeClr val="tx1"/>
                </a:solidFill>
                <a:effectLst/>
              </a:rPr>
              <a:t> </a:t>
            </a:r>
            <a:r>
              <a:rPr lang="en-US" sz="2800" cap="none" spc="0" dirty="0" err="1">
                <a:solidFill>
                  <a:schemeClr val="tx1"/>
                </a:solidFill>
                <a:effectLst/>
              </a:rPr>
              <a:t>hiện</a:t>
            </a:r>
            <a:r>
              <a:rPr lang="en-US" sz="2800" cap="none" spc="0" dirty="0">
                <a:solidFill>
                  <a:schemeClr val="tx1"/>
                </a:solidFill>
                <a:effectLst/>
              </a:rPr>
              <a:t> </a:t>
            </a:r>
            <a:r>
              <a:rPr lang="en-US" sz="2800" cap="none" spc="0" dirty="0" err="1">
                <a:solidFill>
                  <a:schemeClr val="tx1"/>
                </a:solidFill>
                <a:effectLst/>
              </a:rPr>
              <a:t>đại</a:t>
            </a:r>
            <a:r>
              <a:rPr lang="en-US" sz="2800" cap="none" spc="0" dirty="0">
                <a:solidFill>
                  <a:schemeClr val="tx1"/>
                </a:solidFill>
                <a:effectLst/>
              </a:rPr>
              <a:t>.</a:t>
            </a:r>
          </a:p>
          <a:p>
            <a:pPr algn="just">
              <a:lnSpc>
                <a:spcPct val="130000"/>
              </a:lnSpc>
              <a:spcAft>
                <a:spcPts val="1000"/>
              </a:spcAft>
            </a:pPr>
            <a:r>
              <a:rPr lang="en-US" sz="2800" dirty="0"/>
              <a:t>+</a:t>
            </a:r>
            <a:r>
              <a:rPr lang="en-US" sz="2800" cap="none" spc="0" dirty="0">
                <a:solidFill>
                  <a:schemeClr val="tx1"/>
                </a:solidFill>
                <a:effectLst/>
              </a:rPr>
              <a:t> </a:t>
            </a:r>
            <a:r>
              <a:rPr lang="en-US" sz="2800" cap="none" spc="0" dirty="0" err="1">
                <a:solidFill>
                  <a:schemeClr val="tx1"/>
                </a:solidFill>
                <a:effectLst/>
              </a:rPr>
              <a:t>Lựa</a:t>
            </a:r>
            <a:r>
              <a:rPr lang="en-US" sz="2800" cap="none" spc="0" dirty="0">
                <a:solidFill>
                  <a:schemeClr val="tx1"/>
                </a:solidFill>
                <a:effectLst/>
              </a:rPr>
              <a:t> </a:t>
            </a:r>
            <a:r>
              <a:rPr lang="en-US" sz="2800" cap="none" spc="0" dirty="0" err="1">
                <a:solidFill>
                  <a:schemeClr val="tx1"/>
                </a:solidFill>
                <a:effectLst/>
              </a:rPr>
              <a:t>chọn</a:t>
            </a:r>
            <a:r>
              <a:rPr lang="en-US" sz="2800" cap="none" spc="0" dirty="0">
                <a:solidFill>
                  <a:schemeClr val="tx1"/>
                </a:solidFill>
                <a:effectLst/>
              </a:rPr>
              <a:t> </a:t>
            </a:r>
            <a:r>
              <a:rPr lang="en-US" sz="2800" cap="none" spc="0" dirty="0" err="1">
                <a:solidFill>
                  <a:schemeClr val="tx1"/>
                </a:solidFill>
                <a:effectLst/>
              </a:rPr>
              <a:t>phân</a:t>
            </a:r>
            <a:r>
              <a:rPr lang="en-US" sz="2800" cap="none" spc="0" dirty="0">
                <a:solidFill>
                  <a:schemeClr val="tx1"/>
                </a:solidFill>
                <a:effectLst/>
              </a:rPr>
              <a:t> </a:t>
            </a:r>
            <a:r>
              <a:rPr lang="en-US" sz="2800" cap="none" spc="0" dirty="0" err="1">
                <a:solidFill>
                  <a:schemeClr val="tx1"/>
                </a:solidFill>
                <a:effectLst/>
              </a:rPr>
              <a:t>tích</a:t>
            </a:r>
            <a:r>
              <a:rPr lang="en-US" sz="2800" cap="none" spc="0" dirty="0">
                <a:solidFill>
                  <a:schemeClr val="tx1"/>
                </a:solidFill>
                <a:effectLst/>
              </a:rPr>
              <a:t> </a:t>
            </a:r>
            <a:r>
              <a:rPr lang="en-US" sz="2800" cap="none" spc="0" dirty="0" err="1">
                <a:solidFill>
                  <a:schemeClr val="tx1"/>
                </a:solidFill>
                <a:effectLst/>
              </a:rPr>
              <a:t>toàn</a:t>
            </a:r>
            <a:r>
              <a:rPr lang="en-US" sz="2800" cap="none" spc="0" dirty="0">
                <a:solidFill>
                  <a:schemeClr val="tx1"/>
                </a:solidFill>
                <a:effectLst/>
              </a:rPr>
              <a:t> </a:t>
            </a:r>
            <a:r>
              <a:rPr lang="en-US" sz="2800" cap="none" spc="0" dirty="0" err="1">
                <a:solidFill>
                  <a:schemeClr val="tx1"/>
                </a:solidFill>
                <a:effectLst/>
              </a:rPr>
              <a:t>bộ</a:t>
            </a:r>
            <a:r>
              <a:rPr lang="en-US" sz="2800" cap="none" spc="0" dirty="0">
                <a:solidFill>
                  <a:schemeClr val="tx1"/>
                </a:solidFill>
                <a:effectLst/>
              </a:rPr>
              <a:t> </a:t>
            </a:r>
            <a:r>
              <a:rPr lang="en-US" sz="2800" cap="none" spc="0" dirty="0" err="1">
                <a:solidFill>
                  <a:schemeClr val="tx1"/>
                </a:solidFill>
                <a:effectLst/>
              </a:rPr>
              <a:t>tác</a:t>
            </a:r>
            <a:r>
              <a:rPr lang="en-US" sz="2800" cap="none" spc="0" dirty="0">
                <a:solidFill>
                  <a:schemeClr val="tx1"/>
                </a:solidFill>
                <a:effectLst/>
              </a:rPr>
              <a:t> </a:t>
            </a:r>
            <a:r>
              <a:rPr lang="en-US" sz="2800" cap="none" spc="0" dirty="0" err="1">
                <a:solidFill>
                  <a:schemeClr val="tx1"/>
                </a:solidFill>
                <a:effectLst/>
              </a:rPr>
              <a:t>phẩm</a:t>
            </a:r>
            <a:r>
              <a:rPr lang="en-US" sz="2800" cap="none" spc="0" dirty="0">
                <a:solidFill>
                  <a:schemeClr val="tx1"/>
                </a:solidFill>
                <a:effectLst/>
              </a:rPr>
              <a:t> (</a:t>
            </a:r>
            <a:r>
              <a:rPr lang="en-US" sz="2800" cap="none" spc="0" dirty="0" err="1">
                <a:solidFill>
                  <a:schemeClr val="tx1"/>
                </a:solidFill>
                <a:effectLst/>
              </a:rPr>
              <a:t>đối</a:t>
            </a:r>
            <a:r>
              <a:rPr lang="en-US" sz="2800" cap="none" spc="0" dirty="0">
                <a:solidFill>
                  <a:schemeClr val="tx1"/>
                </a:solidFill>
                <a:effectLst/>
              </a:rPr>
              <a:t> </a:t>
            </a:r>
            <a:r>
              <a:rPr lang="en-US" sz="2800" cap="none" spc="0" dirty="0" err="1">
                <a:solidFill>
                  <a:schemeClr val="tx1"/>
                </a:solidFill>
                <a:effectLst/>
              </a:rPr>
              <a:t>với</a:t>
            </a:r>
            <a:r>
              <a:rPr lang="en-US" sz="2800" cap="none" spc="0" dirty="0">
                <a:solidFill>
                  <a:schemeClr val="tx1"/>
                </a:solidFill>
                <a:effectLst/>
              </a:rPr>
              <a:t> </a:t>
            </a:r>
            <a:r>
              <a:rPr lang="en-US" sz="2800" cap="none" spc="0" dirty="0" err="1">
                <a:solidFill>
                  <a:schemeClr val="tx1"/>
                </a:solidFill>
                <a:effectLst/>
              </a:rPr>
              <a:t>truyện</a:t>
            </a:r>
            <a:r>
              <a:rPr lang="en-US" sz="2800" cap="none" spc="0" dirty="0">
                <a:solidFill>
                  <a:schemeClr val="tx1"/>
                </a:solidFill>
                <a:effectLst/>
              </a:rPr>
              <a:t> có dung </a:t>
            </a:r>
            <a:r>
              <a:rPr lang="en-US" sz="2800" cap="none" spc="0" dirty="0" err="1">
                <a:solidFill>
                  <a:schemeClr val="tx1"/>
                </a:solidFill>
                <a:effectLst/>
              </a:rPr>
              <a:t>lượng</a:t>
            </a:r>
            <a:r>
              <a:rPr lang="en-US" sz="2800" cap="none" spc="0" dirty="0">
                <a:solidFill>
                  <a:schemeClr val="tx1"/>
                </a:solidFill>
                <a:effectLst/>
              </a:rPr>
              <a:t> </a:t>
            </a:r>
            <a:r>
              <a:rPr lang="en-US" sz="2800" cap="none" spc="0" dirty="0" err="1">
                <a:solidFill>
                  <a:schemeClr val="tx1"/>
                </a:solidFill>
                <a:effectLst/>
              </a:rPr>
              <a:t>ngắn</a:t>
            </a:r>
            <a:r>
              <a:rPr lang="en-US" sz="2800" cap="none" spc="0" dirty="0">
                <a:solidFill>
                  <a:schemeClr val="tx1"/>
                </a:solidFill>
                <a:effectLst/>
              </a:rPr>
              <a:t>/</a:t>
            </a:r>
            <a:r>
              <a:rPr lang="en-US" sz="2800" cap="none" spc="0" dirty="0" err="1">
                <a:solidFill>
                  <a:schemeClr val="tx1"/>
                </a:solidFill>
                <a:effectLst/>
              </a:rPr>
              <a:t>vừa</a:t>
            </a:r>
            <a:r>
              <a:rPr lang="en-US" sz="2800" cap="none" spc="0" dirty="0">
                <a:solidFill>
                  <a:schemeClr val="tx1"/>
                </a:solidFill>
                <a:effectLst/>
              </a:rPr>
              <a:t> </a:t>
            </a:r>
            <a:r>
              <a:rPr lang="en-US" sz="2800" cap="none" spc="0" dirty="0" err="1">
                <a:solidFill>
                  <a:schemeClr val="tx1"/>
                </a:solidFill>
                <a:effectLst/>
              </a:rPr>
              <a:t>phải</a:t>
            </a:r>
            <a:r>
              <a:rPr lang="en-US" sz="2800" cap="none" spc="0" dirty="0">
                <a:solidFill>
                  <a:schemeClr val="tx1"/>
                </a:solidFill>
                <a:effectLst/>
              </a:rPr>
              <a:t>) </a:t>
            </a:r>
            <a:r>
              <a:rPr lang="en-US" sz="2800" cap="none" spc="0" dirty="0" err="1">
                <a:solidFill>
                  <a:schemeClr val="tx1"/>
                </a:solidFill>
                <a:effectLst/>
              </a:rPr>
              <a:t>hoặc</a:t>
            </a:r>
            <a:r>
              <a:rPr lang="en-US" sz="2800" cap="none" spc="0" dirty="0">
                <a:solidFill>
                  <a:schemeClr val="tx1"/>
                </a:solidFill>
                <a:effectLst/>
              </a:rPr>
              <a:t> chỉ </a:t>
            </a:r>
            <a:r>
              <a:rPr lang="en-US" sz="2800" cap="none" spc="0" dirty="0" err="1">
                <a:solidFill>
                  <a:schemeClr val="tx1"/>
                </a:solidFill>
                <a:effectLst/>
              </a:rPr>
              <a:t>phân</a:t>
            </a:r>
            <a:r>
              <a:rPr lang="en-US" sz="2800" cap="none" spc="0" dirty="0">
                <a:solidFill>
                  <a:schemeClr val="tx1"/>
                </a:solidFill>
                <a:effectLst/>
              </a:rPr>
              <a:t> </a:t>
            </a:r>
            <a:r>
              <a:rPr lang="en-US" sz="2800" cap="none" spc="0" dirty="0" err="1">
                <a:solidFill>
                  <a:schemeClr val="tx1"/>
                </a:solidFill>
                <a:effectLst/>
              </a:rPr>
              <a:t>tích</a:t>
            </a:r>
            <a:r>
              <a:rPr lang="en-US" sz="2800" cap="none" spc="0" dirty="0">
                <a:solidFill>
                  <a:schemeClr val="tx1"/>
                </a:solidFill>
                <a:effectLst/>
              </a:rPr>
              <a:t> </a:t>
            </a:r>
            <a:r>
              <a:rPr lang="en-US" sz="2800" cap="none" spc="0" dirty="0" err="1">
                <a:solidFill>
                  <a:schemeClr val="tx1"/>
                </a:solidFill>
                <a:effectLst/>
              </a:rPr>
              <a:t>một</a:t>
            </a:r>
            <a:r>
              <a:rPr lang="en-US" sz="2800" cap="none" spc="0" dirty="0">
                <a:solidFill>
                  <a:schemeClr val="tx1"/>
                </a:solidFill>
                <a:effectLst/>
              </a:rPr>
              <a:t> </a:t>
            </a:r>
            <a:r>
              <a:rPr lang="en-US" sz="2800" cap="none" spc="0" dirty="0" err="1">
                <a:solidFill>
                  <a:schemeClr val="tx1"/>
                </a:solidFill>
                <a:effectLst/>
              </a:rPr>
              <a:t>đoạn</a:t>
            </a:r>
            <a:r>
              <a:rPr lang="en-US" sz="2800" cap="none" spc="0" dirty="0">
                <a:solidFill>
                  <a:schemeClr val="tx1"/>
                </a:solidFill>
                <a:effectLst/>
              </a:rPr>
              <a:t> </a:t>
            </a:r>
            <a:r>
              <a:rPr lang="en-US" sz="2800" cap="none" spc="0" dirty="0" err="1">
                <a:solidFill>
                  <a:schemeClr val="tx1"/>
                </a:solidFill>
                <a:effectLst/>
              </a:rPr>
              <a:t>trích</a:t>
            </a:r>
            <a:r>
              <a:rPr lang="en-US" sz="2800" cap="none" spc="0" dirty="0">
                <a:solidFill>
                  <a:schemeClr val="tx1"/>
                </a:solidFill>
                <a:effectLst/>
              </a:rPr>
              <a:t>, </a:t>
            </a:r>
            <a:r>
              <a:rPr lang="en-US" sz="2800" cap="none" spc="0" dirty="0" err="1">
                <a:solidFill>
                  <a:schemeClr val="tx1"/>
                </a:solidFill>
                <a:effectLst/>
              </a:rPr>
              <a:t>một</a:t>
            </a:r>
            <a:r>
              <a:rPr lang="en-US" sz="2800" cap="none" spc="0" dirty="0">
                <a:solidFill>
                  <a:schemeClr val="tx1"/>
                </a:solidFill>
                <a:effectLst/>
              </a:rPr>
              <a:t> </a:t>
            </a:r>
            <a:r>
              <a:rPr lang="en-US" sz="2800" cap="none" spc="0" dirty="0" err="1">
                <a:solidFill>
                  <a:schemeClr val="tx1"/>
                </a:solidFill>
                <a:effectLst/>
              </a:rPr>
              <a:t>khía</a:t>
            </a:r>
            <a:r>
              <a:rPr lang="en-US" sz="2800" cap="none" spc="0" dirty="0">
                <a:solidFill>
                  <a:schemeClr val="tx1"/>
                </a:solidFill>
                <a:effectLst/>
              </a:rPr>
              <a:t> </a:t>
            </a:r>
            <a:r>
              <a:rPr lang="en-US" sz="2800" cap="none" spc="0" dirty="0" err="1">
                <a:solidFill>
                  <a:schemeClr val="tx1"/>
                </a:solidFill>
                <a:effectLst/>
              </a:rPr>
              <a:t>cạnh</a:t>
            </a:r>
            <a:r>
              <a:rPr lang="en-US" sz="2800" cap="none" spc="0" dirty="0">
                <a:solidFill>
                  <a:schemeClr val="tx1"/>
                </a:solidFill>
                <a:effectLst/>
              </a:rPr>
              <a:t> </a:t>
            </a:r>
            <a:r>
              <a:rPr lang="en-US" sz="2800" cap="none" spc="0" dirty="0" err="1">
                <a:solidFill>
                  <a:schemeClr val="tx1"/>
                </a:solidFill>
                <a:effectLst/>
              </a:rPr>
              <a:t>tiêu</a:t>
            </a:r>
            <a:r>
              <a:rPr lang="en-US" sz="2800" cap="none" spc="0" dirty="0">
                <a:solidFill>
                  <a:schemeClr val="tx1"/>
                </a:solidFill>
                <a:effectLst/>
              </a:rPr>
              <a:t> </a:t>
            </a:r>
            <a:r>
              <a:rPr lang="en-US" sz="2800" cap="none" spc="0" dirty="0" err="1">
                <a:solidFill>
                  <a:schemeClr val="tx1"/>
                </a:solidFill>
                <a:effectLst/>
              </a:rPr>
              <a:t>biểu</a:t>
            </a:r>
            <a:r>
              <a:rPr lang="en-US" sz="2800" cap="none" spc="0" dirty="0">
                <a:solidFill>
                  <a:schemeClr val="tx1"/>
                </a:solidFill>
                <a:effectLst/>
              </a:rPr>
              <a:t>.</a:t>
            </a:r>
            <a:endParaRPr lang="en-US" sz="2800" cap="none" spc="0" dirty="0">
              <a:solidFill>
                <a:schemeClr val="tx1"/>
              </a:solidFill>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urple flower with leaves&#10;&#10;Description automatically generated"/>
          <p:cNvPicPr>
            <a:picLocks noChangeAspect="1"/>
          </p:cNvPicPr>
          <p:nvPr/>
        </p:nvPicPr>
        <p:blipFill>
          <a:blip r:embed="rId2">
            <a:extLst>
              <a:ext uri="{28A0092B-C50C-407E-A947-70E740481C1C}">
                <a14:useLocalDpi xmlns:a14="http://schemas.microsoft.com/office/drawing/2010/main" val="0"/>
              </a:ext>
            </a:extLst>
          </a:blip>
          <a:srcRect r="1655" b="2"/>
          <a:stretch>
            <a:fillRect/>
          </a:stretch>
        </p:blipFill>
        <p:spPr>
          <a:xfrm>
            <a:off x="1" y="10"/>
            <a:ext cx="5279570" cy="6857990"/>
          </a:xfrm>
          <a:prstGeom prst="rect">
            <a:avLst/>
          </a:prstGeom>
        </p:spPr>
      </p:pic>
      <p:sp>
        <p:nvSpPr>
          <p:cNvPr id="14" name="Rectangle 13"/>
          <p:cNvSpPr>
            <a:spLocks noGrp="1" noRot="1" noChangeAspect="1" noMove="1" noResize="1" noEditPoints="1" noAdjustHandles="1" noChangeArrowheads="1" noChangeShapeType="1" noTextEdit="1"/>
          </p:cNvSpPr>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862319" y="724388"/>
            <a:ext cx="7066978" cy="1460849"/>
          </a:xfrm>
          <a:prstGeom prst="rect">
            <a:avLst/>
          </a:prstGeom>
          <a:noFill/>
        </p:spPr>
        <p:txBody>
          <a:bodyPr wrap="square">
            <a:spAutoFit/>
          </a:bodyPr>
          <a:lstStyle/>
          <a:p>
            <a:pPr marL="457200" marR="197485" algn="ctr">
              <a:lnSpc>
                <a:spcPct val="130000"/>
              </a:lnSpc>
              <a:spcAft>
                <a:spcPts val="0"/>
              </a:spcAft>
              <a:tabLst>
                <a:tab pos="424815" algn="l"/>
              </a:tabLst>
            </a:pPr>
            <a:r>
              <a:rPr lang="en-US" sz="3600" b="1" dirty="0">
                <a:solidFill>
                  <a:srgbClr val="FF0000"/>
                </a:solidFill>
                <a:effectLst/>
                <a:latin typeface="#9Slide03 AmpleSoft Bold" panose="02000000000000000000" pitchFamily="2" charset="0"/>
                <a:ea typeface="Times New Roman" panose="02020603050405020304" pitchFamily="18" charset="0"/>
              </a:rPr>
              <a:t>3. Quy </a:t>
            </a:r>
            <a:r>
              <a:rPr lang="en-US" sz="3600" b="1" dirty="0" err="1">
                <a:solidFill>
                  <a:srgbClr val="FF0000"/>
                </a:solidFill>
                <a:effectLst/>
                <a:latin typeface="#9Slide03 AmpleSoft Bold" panose="02000000000000000000" pitchFamily="2" charset="0"/>
                <a:ea typeface="Times New Roman" panose="02020603050405020304" pitchFamily="18" charset="0"/>
              </a:rPr>
              <a:t>trình</a:t>
            </a:r>
            <a:r>
              <a:rPr lang="en-US" sz="3600" b="1" dirty="0">
                <a:solidFill>
                  <a:srgbClr val="FF0000"/>
                </a:solidFill>
                <a:effectLst/>
                <a:latin typeface="#9Slide03 AmpleSoft Bold" panose="02000000000000000000" pitchFamily="2" charset="0"/>
                <a:ea typeface="Times New Roman" panose="02020603050405020304" pitchFamily="18" charset="0"/>
              </a:rPr>
              <a:t> viết </a:t>
            </a:r>
            <a:r>
              <a:rPr lang="en-US" sz="3600" b="1" dirty="0" err="1">
                <a:solidFill>
                  <a:srgbClr val="FF0000"/>
                </a:solidFill>
                <a:effectLst/>
                <a:latin typeface="#9Slide03 AmpleSoft Bold" panose="02000000000000000000" pitchFamily="2" charset="0"/>
                <a:ea typeface="Times New Roman" panose="02020603050405020304" pitchFamily="18" charset="0"/>
              </a:rPr>
              <a:t>bài</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văn</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phân</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tích</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một</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tác</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phẩm</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truyện</a:t>
            </a:r>
            <a:endParaRPr lang="en-US" sz="3200" dirty="0">
              <a:solidFill>
                <a:srgbClr val="FF0000"/>
              </a:solidFill>
              <a:effectLst/>
              <a:latin typeface="#9Slide03 AmpleSoft Bold" panose="02000000000000000000" pitchFamily="2" charset="0"/>
              <a:ea typeface="Times New Roman" panose="02020603050405020304" pitchFamily="18" charset="0"/>
            </a:endParaRPr>
          </a:p>
        </p:txBody>
      </p:sp>
      <p:sp>
        <p:nvSpPr>
          <p:cNvPr id="3" name="TextBox 2"/>
          <p:cNvSpPr txBox="1"/>
          <p:nvPr/>
        </p:nvSpPr>
        <p:spPr>
          <a:xfrm>
            <a:off x="3352800" y="2041800"/>
            <a:ext cx="8425543" cy="4816190"/>
          </a:xfrm>
          <a:prstGeom prst="rect">
            <a:avLst/>
          </a:prstGeom>
          <a:noFill/>
        </p:spPr>
        <p:txBody>
          <a:bodyPr wrap="square">
            <a:spAutoFit/>
          </a:bodyPr>
          <a:lstStyle/>
          <a:p>
            <a:pPr algn="just">
              <a:lnSpc>
                <a:spcPct val="150000"/>
              </a:lnSpc>
            </a:pPr>
            <a:r>
              <a:rPr lang="en-US" sz="4000" cap="none" spc="0" dirty="0">
                <a:solidFill>
                  <a:schemeClr val="tx1"/>
                </a:solidFill>
                <a:effectLst/>
              </a:rPr>
              <a:t> </a:t>
            </a:r>
            <a:r>
              <a:rPr lang="vi-VN" sz="2800" b="1" dirty="0">
                <a:latin typeface="Times New Roman" panose="02020603050405020304" pitchFamily="18" charset="0"/>
                <a:ea typeface="Calibri" panose="020F0502020204030204" pitchFamily="34" charset="0"/>
              </a:rPr>
              <a:t>Bước 1: Chuẩn bị trước khi viết</a:t>
            </a:r>
            <a:endParaRPr lang="en-US" sz="2800" b="1" dirty="0">
              <a:latin typeface="Times New Roman" panose="02020603050405020304" pitchFamily="18" charset="0"/>
              <a:ea typeface="Calibri" panose="020F0502020204030204" pitchFamily="34" charset="0"/>
            </a:endParaRPr>
          </a:p>
          <a:p>
            <a:pPr algn="just">
              <a:lnSpc>
                <a:spcPct val="150000"/>
              </a:lnSpc>
            </a:pPr>
            <a:r>
              <a:rPr lang="vi-VN" sz="2800" i="1" dirty="0"/>
              <a:t>Xác định mục đích viết, người đọc</a:t>
            </a:r>
            <a:endParaRPr lang="en-US" sz="2800" dirty="0"/>
          </a:p>
          <a:p>
            <a:pPr algn="just">
              <a:lnSpc>
                <a:spcPct val="150000"/>
              </a:lnSpc>
            </a:pPr>
            <a:r>
              <a:rPr lang="vi-VN" sz="2800" i="1" dirty="0"/>
              <a:t>- Mục đích: </a:t>
            </a:r>
            <a:r>
              <a:rPr lang="en-US" sz="2800" dirty="0" err="1"/>
              <a:t>Phân</a:t>
            </a:r>
            <a:r>
              <a:rPr lang="en-US" sz="2800" dirty="0"/>
              <a:t> </a:t>
            </a:r>
            <a:r>
              <a:rPr lang="en-US" sz="2800" dirty="0" err="1"/>
              <a:t>tích</a:t>
            </a:r>
            <a:r>
              <a:rPr lang="en-US" sz="2800" dirty="0"/>
              <a:t> để làm </a:t>
            </a:r>
            <a:r>
              <a:rPr lang="en-US" sz="2800" dirty="0" err="1"/>
              <a:t>rõ</a:t>
            </a:r>
            <a:r>
              <a:rPr lang="en-US" sz="2800" dirty="0"/>
              <a:t> </a:t>
            </a:r>
            <a:r>
              <a:rPr lang="en-US" sz="2800" dirty="0" err="1"/>
              <a:t>chủ</a:t>
            </a:r>
            <a:r>
              <a:rPr lang="en-US" sz="2800" dirty="0"/>
              <a:t> </a:t>
            </a:r>
            <a:r>
              <a:rPr lang="en-US" sz="2800" dirty="0" err="1"/>
              <a:t>đề</a:t>
            </a:r>
            <a:r>
              <a:rPr lang="en-US" sz="2800" dirty="0"/>
              <a:t> </a:t>
            </a:r>
            <a:r>
              <a:rPr lang="en-US" sz="2800" dirty="0" err="1"/>
              <a:t>và</a:t>
            </a:r>
            <a:r>
              <a:rPr lang="en-US" sz="2800" dirty="0"/>
              <a:t> </a:t>
            </a:r>
            <a:r>
              <a:rPr lang="en-US" sz="2800" dirty="0" err="1"/>
              <a:t>những</a:t>
            </a:r>
            <a:r>
              <a:rPr lang="en-US" sz="2800" dirty="0"/>
              <a:t> </a:t>
            </a:r>
            <a:r>
              <a:rPr lang="en-US" sz="2800" dirty="0" err="1"/>
              <a:t>nét</a:t>
            </a:r>
            <a:r>
              <a:rPr lang="en-US" sz="2800" dirty="0"/>
              <a:t> </a:t>
            </a:r>
            <a:r>
              <a:rPr lang="en-US" sz="2800" dirty="0" err="1"/>
              <a:t>đặc</a:t>
            </a:r>
            <a:r>
              <a:rPr lang="en-US" sz="2800" dirty="0"/>
              <a:t> </a:t>
            </a:r>
            <a:r>
              <a:rPr lang="en-US" sz="2800" dirty="0" err="1"/>
              <a:t>sắc</a:t>
            </a:r>
            <a:r>
              <a:rPr lang="en-US" sz="2800" dirty="0"/>
              <a:t> về hình </a:t>
            </a:r>
            <a:r>
              <a:rPr lang="en-US" sz="2800" dirty="0" err="1"/>
              <a:t>thức</a:t>
            </a:r>
            <a:r>
              <a:rPr lang="en-US" sz="2800" dirty="0"/>
              <a:t> </a:t>
            </a:r>
            <a:r>
              <a:rPr lang="en-US" sz="2800" dirty="0" err="1"/>
              <a:t>nghệ</a:t>
            </a:r>
            <a:r>
              <a:rPr lang="en-US" sz="2800" dirty="0"/>
              <a:t> </a:t>
            </a:r>
            <a:r>
              <a:rPr lang="en-US" sz="2800" dirty="0" err="1"/>
              <a:t>thuật</a:t>
            </a:r>
            <a:r>
              <a:rPr lang="en-US" sz="2800" dirty="0"/>
              <a:t> </a:t>
            </a:r>
            <a:r>
              <a:rPr lang="en-US" sz="2800" dirty="0" err="1"/>
              <a:t>của</a:t>
            </a:r>
            <a:r>
              <a:rPr lang="en-US" sz="2800" dirty="0"/>
              <a:t> </a:t>
            </a:r>
            <a:r>
              <a:rPr lang="en-US" sz="2800" dirty="0" err="1"/>
              <a:t>tác</a:t>
            </a:r>
            <a:r>
              <a:rPr lang="en-US" sz="2800" dirty="0"/>
              <a:t> </a:t>
            </a:r>
            <a:r>
              <a:rPr lang="en-US" sz="2800" dirty="0" err="1"/>
              <a:t>phẩm</a:t>
            </a:r>
            <a:r>
              <a:rPr lang="en-US" sz="2800" dirty="0"/>
              <a:t> </a:t>
            </a:r>
            <a:r>
              <a:rPr lang="en-US" sz="2800" dirty="0" err="1"/>
              <a:t>truyện</a:t>
            </a:r>
            <a:r>
              <a:rPr lang="en-US" sz="2800" dirty="0"/>
              <a:t>.</a:t>
            </a:r>
          </a:p>
          <a:p>
            <a:pPr algn="just">
              <a:lnSpc>
                <a:spcPct val="150000"/>
              </a:lnSpc>
            </a:pPr>
            <a:r>
              <a:rPr lang="vi-VN" sz="2800" i="1" dirty="0"/>
              <a:t>- Người đọc</a:t>
            </a:r>
            <a:r>
              <a:rPr lang="vi-VN" sz="2800" dirty="0"/>
              <a:t>: </a:t>
            </a:r>
            <a:r>
              <a:rPr lang="en-US" sz="2800" dirty="0" err="1"/>
              <a:t>Những</a:t>
            </a:r>
            <a:r>
              <a:rPr lang="en-US" sz="2800" dirty="0"/>
              <a:t> </a:t>
            </a:r>
            <a:r>
              <a:rPr lang="en-US" sz="2800" dirty="0" err="1"/>
              <a:t>người</a:t>
            </a:r>
            <a:r>
              <a:rPr lang="en-US" sz="2800" dirty="0"/>
              <a:t> </a:t>
            </a:r>
            <a:r>
              <a:rPr lang="en-US" sz="2800" dirty="0" err="1"/>
              <a:t>quan</a:t>
            </a:r>
            <a:r>
              <a:rPr lang="en-US" sz="2800" dirty="0"/>
              <a:t> tâm đến </a:t>
            </a:r>
            <a:r>
              <a:rPr lang="en-US" sz="2800" dirty="0" err="1"/>
              <a:t>thể</a:t>
            </a:r>
            <a:r>
              <a:rPr lang="en-US" sz="2800" dirty="0"/>
              <a:t> </a:t>
            </a:r>
            <a:r>
              <a:rPr lang="en-US" sz="2800" dirty="0" err="1"/>
              <a:t>loại</a:t>
            </a:r>
            <a:r>
              <a:rPr lang="en-US" sz="2800" dirty="0"/>
              <a:t> </a:t>
            </a:r>
            <a:r>
              <a:rPr lang="en-US" sz="2800" dirty="0" err="1"/>
              <a:t>truyện</a:t>
            </a:r>
            <a:r>
              <a:rPr lang="en-US" sz="2800" dirty="0"/>
              <a:t> </a:t>
            </a:r>
            <a:r>
              <a:rPr lang="en-US" sz="2800" dirty="0" err="1"/>
              <a:t>và</a:t>
            </a:r>
            <a:r>
              <a:rPr lang="en-US" sz="2800" dirty="0"/>
              <a:t> có </a:t>
            </a:r>
            <a:r>
              <a:rPr lang="en-US" sz="2800" dirty="0" err="1"/>
              <a:t>nhu</a:t>
            </a:r>
            <a:r>
              <a:rPr lang="en-US" sz="2800" dirty="0"/>
              <a:t> </a:t>
            </a:r>
            <a:r>
              <a:rPr lang="en-US" sz="2800" dirty="0" err="1"/>
              <a:t>cầu</a:t>
            </a:r>
            <a:r>
              <a:rPr lang="en-US" sz="2800" dirty="0"/>
              <a:t> </a:t>
            </a:r>
            <a:r>
              <a:rPr lang="en-US" sz="2800" dirty="0" err="1"/>
              <a:t>tìm</a:t>
            </a:r>
            <a:r>
              <a:rPr lang="en-US" sz="2800" dirty="0"/>
              <a:t> </a:t>
            </a:r>
            <a:r>
              <a:rPr lang="en-US" sz="2800" dirty="0" err="1"/>
              <a:t>hiểu</a:t>
            </a:r>
            <a:r>
              <a:rPr lang="en-US" sz="2800" dirty="0"/>
              <a:t> </a:t>
            </a:r>
            <a:r>
              <a:rPr lang="en-US" sz="2800" dirty="0" err="1"/>
              <a:t>sâu</a:t>
            </a:r>
            <a:r>
              <a:rPr lang="en-US" sz="2800" dirty="0"/>
              <a:t> </a:t>
            </a:r>
            <a:r>
              <a:rPr lang="en-US" sz="2800" dirty="0" err="1"/>
              <a:t>hơn</a:t>
            </a:r>
            <a:r>
              <a:rPr lang="en-US" sz="2800" dirty="0"/>
              <a:t> về </a:t>
            </a:r>
            <a:r>
              <a:rPr lang="en-US" sz="2800" dirty="0" err="1"/>
              <a:t>tác</a:t>
            </a:r>
            <a:r>
              <a:rPr lang="en-US" sz="2800" dirty="0"/>
              <a:t> </a:t>
            </a:r>
            <a:r>
              <a:rPr lang="en-US" sz="2800" dirty="0" err="1"/>
              <a:t>phẩm</a:t>
            </a:r>
            <a:r>
              <a:rPr lang="en-US" sz="2800" dirty="0"/>
              <a:t> </a:t>
            </a:r>
            <a:r>
              <a:rPr lang="en-US" sz="2800" dirty="0" err="1"/>
              <a:t>được</a:t>
            </a:r>
            <a:r>
              <a:rPr lang="en-US" sz="2800" dirty="0"/>
              <a:t> </a:t>
            </a:r>
            <a:r>
              <a:rPr lang="en-US" sz="2800" dirty="0" err="1"/>
              <a:t>phân</a:t>
            </a:r>
            <a:r>
              <a:rPr lang="en-US" sz="2800" dirty="0"/>
              <a:t> </a:t>
            </a:r>
            <a:r>
              <a:rPr lang="en-US" sz="2800" dirty="0" err="1"/>
              <a:t>tích</a:t>
            </a:r>
            <a:r>
              <a:rPr lang="en-US" sz="2800" dirty="0"/>
              <a:t>.</a:t>
            </a:r>
            <a:endParaRPr lang="en-US" sz="4000" cap="none" spc="0" dirty="0">
              <a:solidFill>
                <a:schemeClr val="tx1"/>
              </a:solidFill>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Flowers on top of a book&#10;&#10;Description automatically generated"/>
          <p:cNvPicPr>
            <a:picLocks noChangeAspect="1"/>
          </p:cNvPicPr>
          <p:nvPr/>
        </p:nvPicPr>
        <p:blipFill>
          <a:blip r:embed="rId2">
            <a:extLst>
              <a:ext uri="{28A0092B-C50C-407E-A947-70E740481C1C}">
                <a14:useLocalDpi xmlns:a14="http://schemas.microsoft.com/office/drawing/2010/main" val="0"/>
              </a:ext>
            </a:extLst>
          </a:blip>
          <a:srcRect l="26405" r="8385"/>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8" name="Title 1"/>
          <p:cNvSpPr>
            <a:spLocks noGrp="1"/>
          </p:cNvSpPr>
          <p:nvPr>
            <p:ph type="title"/>
          </p:nvPr>
        </p:nvSpPr>
        <p:spPr>
          <a:xfrm>
            <a:off x="362743" y="3262436"/>
            <a:ext cx="6321489" cy="1171569"/>
          </a:xfrm>
        </p:spPr>
        <p:txBody>
          <a:bodyPr vert="horz" lIns="91440" tIns="45720" rIns="91440" bIns="45720" rtlCol="0" anchor="b">
            <a:normAutofit fontScale="90000"/>
          </a:bodyPr>
          <a:lstStyle/>
          <a:p>
            <a:pPr algn="ctr"/>
            <a:r>
              <a:rPr lang="en-US" sz="4800" dirty="0">
                <a:solidFill>
                  <a:srgbClr val="FF0000"/>
                </a:solidFill>
                <a:latin typeface="#9Slide03 AmpleSoft Bold" panose="02000000000000000000" pitchFamily="2" charset="0"/>
              </a:rPr>
              <a:t>HOẠT ĐỘNG 1</a:t>
            </a:r>
            <a:br>
              <a:rPr lang="en-US" sz="4800" dirty="0">
                <a:solidFill>
                  <a:srgbClr val="FF0000"/>
                </a:solidFill>
                <a:latin typeface="#9Slide03 AmpleSoft Bold" panose="02000000000000000000" pitchFamily="2" charset="0"/>
              </a:rPr>
            </a:br>
            <a:r>
              <a:rPr lang="en-US" sz="9800" dirty="0">
                <a:solidFill>
                  <a:srgbClr val="0B9764"/>
                </a:solidFill>
                <a:latin typeface="#9Slide03 AmpleSoft Bold" panose="02000000000000000000" pitchFamily="2" charset="0"/>
              </a:rPr>
              <a:t>KHỞI ĐỘNG </a:t>
            </a:r>
            <a:endParaRPr lang="en-US" sz="4800" dirty="0">
              <a:solidFill>
                <a:srgbClr val="0B9764"/>
              </a:solidFill>
              <a:latin typeface="#9Slide03 AmpleSoft Bold"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urple flower with leaves&#10;&#10;Description automatically generated"/>
          <p:cNvPicPr>
            <a:picLocks noChangeAspect="1"/>
          </p:cNvPicPr>
          <p:nvPr/>
        </p:nvPicPr>
        <p:blipFill>
          <a:blip r:embed="rId2">
            <a:extLst>
              <a:ext uri="{28A0092B-C50C-407E-A947-70E740481C1C}">
                <a14:useLocalDpi xmlns:a14="http://schemas.microsoft.com/office/drawing/2010/main" val="0"/>
              </a:ext>
            </a:extLst>
          </a:blip>
          <a:srcRect r="1655" b="2"/>
          <a:stretch>
            <a:fillRect/>
          </a:stretch>
        </p:blipFill>
        <p:spPr>
          <a:xfrm>
            <a:off x="1" y="10"/>
            <a:ext cx="5279570" cy="6857990"/>
          </a:xfrm>
          <a:prstGeom prst="rect">
            <a:avLst/>
          </a:prstGeom>
        </p:spPr>
      </p:pic>
      <p:sp>
        <p:nvSpPr>
          <p:cNvPr id="14" name="Rectangle 13"/>
          <p:cNvSpPr>
            <a:spLocks noGrp="1" noRot="1" noChangeAspect="1" noMove="1" noResize="1" noEditPoints="1" noAdjustHandles="1" noChangeArrowheads="1" noChangeShapeType="1" noTextEdit="1"/>
          </p:cNvSpPr>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862319" y="724388"/>
            <a:ext cx="7066978" cy="1460849"/>
          </a:xfrm>
          <a:prstGeom prst="rect">
            <a:avLst/>
          </a:prstGeom>
          <a:noFill/>
        </p:spPr>
        <p:txBody>
          <a:bodyPr wrap="square">
            <a:spAutoFit/>
          </a:bodyPr>
          <a:lstStyle/>
          <a:p>
            <a:pPr marL="457200" marR="197485" algn="ctr">
              <a:lnSpc>
                <a:spcPct val="130000"/>
              </a:lnSpc>
              <a:spcAft>
                <a:spcPts val="0"/>
              </a:spcAft>
              <a:tabLst>
                <a:tab pos="424815" algn="l"/>
              </a:tabLst>
            </a:pPr>
            <a:r>
              <a:rPr lang="en-US" sz="3600" b="1" dirty="0">
                <a:solidFill>
                  <a:srgbClr val="FF0000"/>
                </a:solidFill>
                <a:effectLst/>
                <a:latin typeface="#9Slide03 AmpleSoft Bold" panose="02000000000000000000" pitchFamily="2" charset="0"/>
                <a:ea typeface="Times New Roman" panose="02020603050405020304" pitchFamily="18" charset="0"/>
              </a:rPr>
              <a:t>3. Quy </a:t>
            </a:r>
            <a:r>
              <a:rPr lang="en-US" sz="3600" b="1" dirty="0" err="1">
                <a:solidFill>
                  <a:srgbClr val="FF0000"/>
                </a:solidFill>
                <a:effectLst/>
                <a:latin typeface="#9Slide03 AmpleSoft Bold" panose="02000000000000000000" pitchFamily="2" charset="0"/>
                <a:ea typeface="Times New Roman" panose="02020603050405020304" pitchFamily="18" charset="0"/>
              </a:rPr>
              <a:t>trình</a:t>
            </a:r>
            <a:r>
              <a:rPr lang="en-US" sz="3600" b="1" dirty="0">
                <a:solidFill>
                  <a:srgbClr val="FF0000"/>
                </a:solidFill>
                <a:effectLst/>
                <a:latin typeface="#9Slide03 AmpleSoft Bold" panose="02000000000000000000" pitchFamily="2" charset="0"/>
                <a:ea typeface="Times New Roman" panose="02020603050405020304" pitchFamily="18" charset="0"/>
              </a:rPr>
              <a:t> viết </a:t>
            </a:r>
            <a:r>
              <a:rPr lang="en-US" sz="3600" b="1" dirty="0" err="1">
                <a:solidFill>
                  <a:srgbClr val="FF0000"/>
                </a:solidFill>
                <a:effectLst/>
                <a:latin typeface="#9Slide03 AmpleSoft Bold" panose="02000000000000000000" pitchFamily="2" charset="0"/>
                <a:ea typeface="Times New Roman" panose="02020603050405020304" pitchFamily="18" charset="0"/>
              </a:rPr>
              <a:t>bài</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văn</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phân</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tích</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một</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tác</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phẩm</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truyện</a:t>
            </a:r>
            <a:endParaRPr lang="en-US" sz="3200" dirty="0">
              <a:solidFill>
                <a:srgbClr val="FF0000"/>
              </a:solidFill>
              <a:effectLst/>
              <a:latin typeface="#9Slide03 AmpleSoft Bold" panose="02000000000000000000" pitchFamily="2" charset="0"/>
              <a:ea typeface="Times New Roman" panose="02020603050405020304" pitchFamily="18" charset="0"/>
            </a:endParaRPr>
          </a:p>
        </p:txBody>
      </p:sp>
      <p:sp>
        <p:nvSpPr>
          <p:cNvPr id="3" name="TextBox 2"/>
          <p:cNvSpPr txBox="1"/>
          <p:nvPr/>
        </p:nvSpPr>
        <p:spPr>
          <a:xfrm>
            <a:off x="2889122" y="2185237"/>
            <a:ext cx="9013372" cy="4435830"/>
          </a:xfrm>
          <a:prstGeom prst="rect">
            <a:avLst/>
          </a:prstGeom>
          <a:noFill/>
        </p:spPr>
        <p:txBody>
          <a:bodyPr wrap="square">
            <a:spAutoFit/>
          </a:bodyPr>
          <a:lstStyle/>
          <a:p>
            <a:pPr algn="just">
              <a:lnSpc>
                <a:spcPct val="150000"/>
              </a:lnSpc>
            </a:pPr>
            <a:r>
              <a:rPr lang="vi-VN" sz="3200" b="1" dirty="0">
                <a:latin typeface="Times New Roman" panose="02020603050405020304" pitchFamily="18" charset="0"/>
                <a:ea typeface="Calibri" panose="020F0502020204030204" pitchFamily="34" charset="0"/>
              </a:rPr>
              <a:t>Bước 1: Chuẩn bị trước khi viết</a:t>
            </a:r>
            <a:endParaRPr lang="en-US" sz="3200" b="1" dirty="0">
              <a:latin typeface="Times New Roman" panose="02020603050405020304" pitchFamily="18" charset="0"/>
              <a:ea typeface="Calibri" panose="020F0502020204030204" pitchFamily="34" charset="0"/>
            </a:endParaRPr>
          </a:p>
          <a:p>
            <a:pPr algn="just">
              <a:lnSpc>
                <a:spcPct val="150000"/>
              </a:lnSpc>
            </a:pPr>
            <a:r>
              <a:rPr lang="vi-VN" sz="3200" i="1" dirty="0"/>
              <a:t>Thu thập tư liệu</a:t>
            </a:r>
            <a:endParaRPr lang="en-US" sz="3200" dirty="0"/>
          </a:p>
          <a:p>
            <a:pPr algn="just">
              <a:lnSpc>
                <a:spcPct val="150000"/>
              </a:lnSpc>
            </a:pPr>
            <a:r>
              <a:rPr lang="en-US" sz="3200" dirty="0"/>
              <a:t>- </a:t>
            </a:r>
            <a:r>
              <a:rPr lang="en-US" sz="3200" dirty="0" err="1"/>
              <a:t>Những</a:t>
            </a:r>
            <a:r>
              <a:rPr lang="en-US" sz="3200" dirty="0"/>
              <a:t> </a:t>
            </a:r>
            <a:r>
              <a:rPr lang="en-US" sz="3200" dirty="0" err="1"/>
              <a:t>ghi</a:t>
            </a:r>
            <a:r>
              <a:rPr lang="en-US" sz="3200" dirty="0"/>
              <a:t> </a:t>
            </a:r>
            <a:r>
              <a:rPr lang="en-US" sz="3200" dirty="0" err="1"/>
              <a:t>chép</a:t>
            </a:r>
            <a:r>
              <a:rPr lang="en-US" sz="3200" dirty="0"/>
              <a:t> </a:t>
            </a:r>
            <a:r>
              <a:rPr lang="en-US" sz="3200" dirty="0" err="1"/>
              <a:t>của</a:t>
            </a:r>
            <a:r>
              <a:rPr lang="en-US" sz="3200" dirty="0"/>
              <a:t> </a:t>
            </a:r>
            <a:r>
              <a:rPr lang="en-US" sz="3200" dirty="0" err="1"/>
              <a:t>bản</a:t>
            </a:r>
            <a:r>
              <a:rPr lang="en-US" sz="3200" dirty="0"/>
              <a:t> </a:t>
            </a:r>
            <a:r>
              <a:rPr lang="en-US" sz="3200" dirty="0" err="1"/>
              <a:t>thân</a:t>
            </a:r>
            <a:r>
              <a:rPr lang="en-US" sz="3200" dirty="0"/>
              <a:t> </a:t>
            </a:r>
            <a:r>
              <a:rPr lang="en-US" sz="3200" dirty="0" err="1"/>
              <a:t>sau</a:t>
            </a:r>
            <a:r>
              <a:rPr lang="en-US" sz="3200" dirty="0"/>
              <a:t> khi </a:t>
            </a:r>
            <a:r>
              <a:rPr lang="en-US" sz="3200" dirty="0" err="1"/>
              <a:t>đọc</a:t>
            </a:r>
            <a:r>
              <a:rPr lang="en-US" sz="3200" dirty="0"/>
              <a:t> </a:t>
            </a:r>
            <a:r>
              <a:rPr lang="en-US" sz="3200" dirty="0" err="1"/>
              <a:t>tác</a:t>
            </a:r>
            <a:r>
              <a:rPr lang="en-US" sz="3200" dirty="0"/>
              <a:t> </a:t>
            </a:r>
            <a:r>
              <a:rPr lang="en-US" sz="3200" dirty="0" err="1"/>
              <a:t>phẩm</a:t>
            </a:r>
            <a:r>
              <a:rPr lang="en-US" sz="3200" dirty="0"/>
              <a:t> (</a:t>
            </a:r>
            <a:r>
              <a:rPr lang="en-US" sz="3200" dirty="0" err="1"/>
              <a:t>giấy</a:t>
            </a:r>
            <a:r>
              <a:rPr lang="en-US" sz="3200" dirty="0"/>
              <a:t> </a:t>
            </a:r>
            <a:r>
              <a:rPr lang="en-US" sz="3200" dirty="0" err="1"/>
              <a:t>ghi</a:t>
            </a:r>
            <a:r>
              <a:rPr lang="en-US" sz="3200" dirty="0"/>
              <a:t> chú, </a:t>
            </a:r>
            <a:r>
              <a:rPr lang="en-US" sz="3200" dirty="0" err="1"/>
              <a:t>nhật</a:t>
            </a:r>
            <a:r>
              <a:rPr lang="en-US" sz="3200" dirty="0"/>
              <a:t> </a:t>
            </a:r>
            <a:r>
              <a:rPr lang="en-US" sz="3200" dirty="0" err="1"/>
              <a:t>kí</a:t>
            </a:r>
            <a:r>
              <a:rPr lang="en-US" sz="3200" dirty="0"/>
              <a:t> </a:t>
            </a:r>
            <a:r>
              <a:rPr lang="en-US" sz="3200" dirty="0" err="1"/>
              <a:t>đọc</a:t>
            </a:r>
            <a:r>
              <a:rPr lang="en-US" sz="3200" dirty="0"/>
              <a:t>, </a:t>
            </a:r>
            <a:r>
              <a:rPr lang="en-US" sz="3200" dirty="0" err="1"/>
              <a:t>sản</a:t>
            </a:r>
            <a:r>
              <a:rPr lang="en-US" sz="3200" dirty="0"/>
              <a:t> </a:t>
            </a:r>
            <a:r>
              <a:rPr lang="en-US" sz="3200" dirty="0" err="1"/>
              <a:t>phẩm</a:t>
            </a:r>
            <a:r>
              <a:rPr lang="en-US" sz="3200" dirty="0"/>
              <a:t> </a:t>
            </a:r>
            <a:r>
              <a:rPr lang="en-US" sz="3200" dirty="0" err="1"/>
              <a:t>sáng</a:t>
            </a:r>
            <a:r>
              <a:rPr lang="en-US" sz="3200" dirty="0"/>
              <a:t> </a:t>
            </a:r>
            <a:r>
              <a:rPr lang="en-US" sz="3200" dirty="0" err="1"/>
              <a:t>tạo</a:t>
            </a:r>
            <a:r>
              <a:rPr lang="en-US" sz="3200" dirty="0"/>
              <a:t>,…)</a:t>
            </a:r>
          </a:p>
          <a:p>
            <a:pPr algn="just">
              <a:lnSpc>
                <a:spcPct val="150000"/>
              </a:lnSpc>
            </a:pPr>
            <a:r>
              <a:rPr lang="en-US" sz="3200" dirty="0"/>
              <a:t>- </a:t>
            </a:r>
            <a:r>
              <a:rPr lang="en-US" sz="3200" dirty="0" err="1"/>
              <a:t>Những</a:t>
            </a:r>
            <a:r>
              <a:rPr lang="en-US" sz="3200" dirty="0"/>
              <a:t> </a:t>
            </a:r>
            <a:r>
              <a:rPr lang="en-US" sz="3200" dirty="0" err="1"/>
              <a:t>bài</a:t>
            </a:r>
            <a:r>
              <a:rPr lang="en-US" sz="3200" dirty="0"/>
              <a:t> </a:t>
            </a:r>
            <a:r>
              <a:rPr lang="en-US" sz="3200" dirty="0" err="1"/>
              <a:t>phê</a:t>
            </a:r>
            <a:r>
              <a:rPr lang="en-US" sz="3200" dirty="0"/>
              <a:t> </a:t>
            </a:r>
            <a:r>
              <a:rPr lang="en-US" sz="3200" dirty="0" err="1"/>
              <a:t>bình</a:t>
            </a:r>
            <a:r>
              <a:rPr lang="en-US" sz="3200" dirty="0"/>
              <a:t>, </a:t>
            </a:r>
            <a:r>
              <a:rPr lang="en-US" sz="3200" dirty="0" err="1"/>
              <a:t>phỏng</a:t>
            </a:r>
            <a:r>
              <a:rPr lang="en-US" sz="3200" dirty="0"/>
              <a:t> </a:t>
            </a:r>
            <a:r>
              <a:rPr lang="en-US" sz="3200" dirty="0" err="1"/>
              <a:t>vấn</a:t>
            </a:r>
            <a:r>
              <a:rPr lang="en-US" sz="3200" dirty="0"/>
              <a:t>, </a:t>
            </a:r>
            <a:r>
              <a:rPr lang="en-US" sz="3200" dirty="0" err="1"/>
              <a:t>tư</a:t>
            </a:r>
            <a:r>
              <a:rPr lang="en-US" sz="3200" dirty="0"/>
              <a:t> </a:t>
            </a:r>
            <a:r>
              <a:rPr lang="en-US" sz="3200" dirty="0" err="1"/>
              <a:t>liệu</a:t>
            </a:r>
            <a:r>
              <a:rPr lang="en-US" sz="3200" dirty="0"/>
              <a:t> báo </a:t>
            </a:r>
            <a:r>
              <a:rPr lang="en-US" sz="3200" dirty="0" err="1"/>
              <a:t>chí</a:t>
            </a:r>
            <a:r>
              <a:rPr lang="en-US" sz="3200" dirty="0"/>
              <a:t>,…</a:t>
            </a:r>
            <a:r>
              <a:rPr lang="en-US" sz="3200" dirty="0" err="1"/>
              <a:t>liên</a:t>
            </a:r>
            <a:r>
              <a:rPr lang="en-US" sz="3200" dirty="0"/>
              <a:t> </a:t>
            </a:r>
            <a:r>
              <a:rPr lang="en-US" sz="3200" dirty="0" err="1"/>
              <a:t>quan</a:t>
            </a:r>
            <a:r>
              <a:rPr lang="en-US" sz="3200" dirty="0"/>
              <a:t> đến </a:t>
            </a:r>
            <a:r>
              <a:rPr lang="en-US" sz="3200" dirty="0" err="1"/>
              <a:t>tác</a:t>
            </a:r>
            <a:r>
              <a:rPr lang="en-US" sz="3200" dirty="0"/>
              <a:t> </a:t>
            </a:r>
            <a:r>
              <a:rPr lang="en-US" sz="3200" dirty="0" err="1"/>
              <a:t>phẩm</a:t>
            </a:r>
            <a:r>
              <a:rPr lang="en-US" sz="3200" dirty="0"/>
              <a:t>.</a:t>
            </a:r>
            <a:endParaRPr lang="en-US" sz="6000" cap="none" spc="0" dirty="0">
              <a:solidFill>
                <a:schemeClr val="tx1"/>
              </a:solidFill>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urple flower with leaves&#10;&#10;Description automatically generated"/>
          <p:cNvPicPr>
            <a:picLocks noChangeAspect="1"/>
          </p:cNvPicPr>
          <p:nvPr/>
        </p:nvPicPr>
        <p:blipFill>
          <a:blip r:embed="rId2">
            <a:extLst>
              <a:ext uri="{28A0092B-C50C-407E-A947-70E740481C1C}">
                <a14:useLocalDpi xmlns:a14="http://schemas.microsoft.com/office/drawing/2010/main" val="0"/>
              </a:ext>
            </a:extLst>
          </a:blip>
          <a:srcRect r="1655" b="2"/>
          <a:stretch>
            <a:fillRect/>
          </a:stretch>
        </p:blipFill>
        <p:spPr>
          <a:xfrm>
            <a:off x="1" y="10"/>
            <a:ext cx="5279570" cy="6857990"/>
          </a:xfrm>
          <a:prstGeom prst="rect">
            <a:avLst/>
          </a:prstGeom>
        </p:spPr>
      </p:pic>
      <p:sp>
        <p:nvSpPr>
          <p:cNvPr id="7" name="TextBox 6"/>
          <p:cNvSpPr txBox="1"/>
          <p:nvPr/>
        </p:nvSpPr>
        <p:spPr>
          <a:xfrm>
            <a:off x="3841582" y="81860"/>
            <a:ext cx="7066978" cy="1460849"/>
          </a:xfrm>
          <a:prstGeom prst="rect">
            <a:avLst/>
          </a:prstGeom>
          <a:noFill/>
        </p:spPr>
        <p:txBody>
          <a:bodyPr wrap="square">
            <a:spAutoFit/>
          </a:bodyPr>
          <a:lstStyle/>
          <a:p>
            <a:pPr marL="457200" marR="197485" algn="ctr">
              <a:lnSpc>
                <a:spcPct val="130000"/>
              </a:lnSpc>
              <a:spcAft>
                <a:spcPts val="0"/>
              </a:spcAft>
              <a:tabLst>
                <a:tab pos="424815" algn="l"/>
              </a:tabLst>
            </a:pPr>
            <a:r>
              <a:rPr lang="en-US" sz="3600" b="1" dirty="0">
                <a:solidFill>
                  <a:srgbClr val="FF0000"/>
                </a:solidFill>
                <a:effectLst/>
                <a:latin typeface="#9Slide03 AmpleSoft Bold" panose="02000000000000000000" pitchFamily="2" charset="0"/>
                <a:ea typeface="Times New Roman" panose="02020603050405020304" pitchFamily="18" charset="0"/>
              </a:rPr>
              <a:t>3. Quy </a:t>
            </a:r>
            <a:r>
              <a:rPr lang="en-US" sz="3600" b="1" dirty="0" err="1">
                <a:solidFill>
                  <a:srgbClr val="FF0000"/>
                </a:solidFill>
                <a:effectLst/>
                <a:latin typeface="#9Slide03 AmpleSoft Bold" panose="02000000000000000000" pitchFamily="2" charset="0"/>
                <a:ea typeface="Times New Roman" panose="02020603050405020304" pitchFamily="18" charset="0"/>
              </a:rPr>
              <a:t>trình</a:t>
            </a:r>
            <a:r>
              <a:rPr lang="en-US" sz="3600" b="1" dirty="0">
                <a:solidFill>
                  <a:srgbClr val="FF0000"/>
                </a:solidFill>
                <a:effectLst/>
                <a:latin typeface="#9Slide03 AmpleSoft Bold" panose="02000000000000000000" pitchFamily="2" charset="0"/>
                <a:ea typeface="Times New Roman" panose="02020603050405020304" pitchFamily="18" charset="0"/>
              </a:rPr>
              <a:t> viết </a:t>
            </a:r>
            <a:r>
              <a:rPr lang="en-US" sz="3600" b="1" dirty="0" err="1">
                <a:solidFill>
                  <a:srgbClr val="FF0000"/>
                </a:solidFill>
                <a:effectLst/>
                <a:latin typeface="#9Slide03 AmpleSoft Bold" panose="02000000000000000000" pitchFamily="2" charset="0"/>
                <a:ea typeface="Times New Roman" panose="02020603050405020304" pitchFamily="18" charset="0"/>
              </a:rPr>
              <a:t>bài</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văn</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phân</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tích</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một</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tác</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phẩm</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truyện</a:t>
            </a:r>
            <a:endParaRPr lang="en-US" sz="3200" dirty="0">
              <a:solidFill>
                <a:srgbClr val="FF0000"/>
              </a:solidFill>
              <a:effectLst/>
              <a:latin typeface="#9Slide03 AmpleSoft Bold" panose="02000000000000000000" pitchFamily="2" charset="0"/>
              <a:ea typeface="Times New Roman" panose="02020603050405020304" pitchFamily="18" charset="0"/>
            </a:endParaRPr>
          </a:p>
        </p:txBody>
      </p:sp>
      <p:sp>
        <p:nvSpPr>
          <p:cNvPr id="3" name="TextBox 2"/>
          <p:cNvSpPr txBox="1"/>
          <p:nvPr/>
        </p:nvSpPr>
        <p:spPr>
          <a:xfrm>
            <a:off x="3113314" y="1643268"/>
            <a:ext cx="8784771" cy="4757713"/>
          </a:xfrm>
          <a:prstGeom prst="rect">
            <a:avLst/>
          </a:prstGeom>
          <a:noFill/>
        </p:spPr>
        <p:txBody>
          <a:bodyPr wrap="square">
            <a:spAutoFit/>
          </a:bodyPr>
          <a:lstStyle/>
          <a:p>
            <a:pPr algn="just">
              <a:lnSpc>
                <a:spcPct val="130000"/>
              </a:lnSpc>
            </a:pPr>
            <a:r>
              <a:rPr lang="en-US" sz="4000" cap="none" spc="0" dirty="0">
                <a:solidFill>
                  <a:schemeClr val="tx1"/>
                </a:solidFill>
                <a:effectLst/>
              </a:rPr>
              <a:t> </a:t>
            </a:r>
            <a:r>
              <a:rPr lang="vi-VN" sz="2800" b="1" dirty="0"/>
              <a:t>Bước 2: Tìm ý và lập dàn ý</a:t>
            </a:r>
            <a:endParaRPr lang="en-US" sz="2800" dirty="0"/>
          </a:p>
          <a:p>
            <a:pPr algn="just">
              <a:lnSpc>
                <a:spcPct val="130000"/>
              </a:lnSpc>
            </a:pPr>
            <a:r>
              <a:rPr lang="vi-VN" sz="2800" b="1" i="1" dirty="0"/>
              <a:t>Tìm ý</a:t>
            </a:r>
            <a:r>
              <a:rPr lang="en-US" sz="2800" b="1" i="1" dirty="0"/>
              <a:t>: </a:t>
            </a:r>
            <a:r>
              <a:rPr lang="en-US" sz="2800" dirty="0" err="1"/>
              <a:t>Hãy</a:t>
            </a:r>
            <a:r>
              <a:rPr lang="en-US" sz="2800" dirty="0"/>
              <a:t> </a:t>
            </a:r>
            <a:r>
              <a:rPr lang="en-US" sz="2800" dirty="0" err="1"/>
              <a:t>tìm</a:t>
            </a:r>
            <a:r>
              <a:rPr lang="en-US" sz="2800" dirty="0"/>
              <a:t> ý </a:t>
            </a:r>
            <a:r>
              <a:rPr lang="en-US" sz="2800" dirty="0" err="1"/>
              <a:t>bằng</a:t>
            </a:r>
            <a:r>
              <a:rPr lang="en-US" sz="2800" dirty="0"/>
              <a:t> </a:t>
            </a:r>
            <a:r>
              <a:rPr lang="en-US" sz="2800" dirty="0" err="1"/>
              <a:t>cách</a:t>
            </a:r>
            <a:r>
              <a:rPr lang="en-US" sz="2800" dirty="0"/>
              <a:t> </a:t>
            </a:r>
            <a:r>
              <a:rPr lang="en-US" sz="2800" dirty="0" err="1"/>
              <a:t>trả</a:t>
            </a:r>
            <a:r>
              <a:rPr lang="en-US" sz="2800" dirty="0"/>
              <a:t> </a:t>
            </a:r>
            <a:r>
              <a:rPr lang="en-US" sz="2800" dirty="0" err="1"/>
              <a:t>lời</a:t>
            </a:r>
            <a:r>
              <a:rPr lang="en-US" sz="2800" dirty="0"/>
              <a:t> </a:t>
            </a:r>
            <a:r>
              <a:rPr lang="en-US" sz="2800" dirty="0" err="1"/>
              <a:t>những</a:t>
            </a:r>
            <a:r>
              <a:rPr lang="en-US" sz="2800" dirty="0"/>
              <a:t> </a:t>
            </a:r>
            <a:r>
              <a:rPr lang="en-US" sz="2800" dirty="0" err="1"/>
              <a:t>câu</a:t>
            </a:r>
            <a:r>
              <a:rPr lang="en-US" sz="2800" dirty="0"/>
              <a:t> hỏi </a:t>
            </a:r>
            <a:r>
              <a:rPr lang="en-US" sz="2800" dirty="0" err="1"/>
              <a:t>sau</a:t>
            </a:r>
            <a:r>
              <a:rPr lang="en-US" sz="2800" dirty="0"/>
              <a:t>:</a:t>
            </a:r>
          </a:p>
          <a:p>
            <a:pPr algn="just">
              <a:lnSpc>
                <a:spcPct val="130000"/>
              </a:lnSpc>
            </a:pPr>
            <a:r>
              <a:rPr lang="en-US" sz="2800" dirty="0"/>
              <a:t>- </a:t>
            </a:r>
            <a:r>
              <a:rPr lang="en-US" sz="2800" i="1" dirty="0" err="1"/>
              <a:t>Nội</a:t>
            </a:r>
            <a:r>
              <a:rPr lang="en-US" sz="2800" i="1" dirty="0"/>
              <a:t> dung </a:t>
            </a:r>
            <a:r>
              <a:rPr lang="en-US" sz="2800" i="1" dirty="0" err="1"/>
              <a:t>chủ</a:t>
            </a:r>
            <a:r>
              <a:rPr lang="en-US" sz="2800" i="1" dirty="0"/>
              <a:t> </a:t>
            </a:r>
            <a:r>
              <a:rPr lang="en-US" sz="2800" i="1" dirty="0" err="1"/>
              <a:t>đề</a:t>
            </a:r>
            <a:r>
              <a:rPr lang="en-US" sz="2800" i="1" dirty="0"/>
              <a:t> </a:t>
            </a:r>
            <a:r>
              <a:rPr lang="en-US" sz="2800" i="1" dirty="0" err="1"/>
              <a:t>của</a:t>
            </a:r>
            <a:r>
              <a:rPr lang="en-US" sz="2800" i="1" dirty="0"/>
              <a:t> </a:t>
            </a:r>
            <a:r>
              <a:rPr lang="en-US" sz="2800" i="1" dirty="0" err="1"/>
              <a:t>tác</a:t>
            </a:r>
            <a:r>
              <a:rPr lang="en-US" sz="2800" i="1" dirty="0"/>
              <a:t> </a:t>
            </a:r>
            <a:r>
              <a:rPr lang="en-US" sz="2800" i="1" dirty="0" err="1"/>
              <a:t>phẩm</a:t>
            </a:r>
            <a:r>
              <a:rPr lang="en-US" sz="2800" i="1" dirty="0"/>
              <a:t> </a:t>
            </a:r>
            <a:r>
              <a:rPr lang="en-US" sz="2800" i="1" dirty="0" err="1"/>
              <a:t>truyện</a:t>
            </a:r>
            <a:r>
              <a:rPr lang="en-US" sz="2800" i="1" dirty="0"/>
              <a:t> (</a:t>
            </a:r>
            <a:r>
              <a:rPr lang="en-US" sz="2800" i="1" dirty="0" err="1"/>
              <a:t>hoặc</a:t>
            </a:r>
            <a:r>
              <a:rPr lang="en-US" sz="2800" i="1" dirty="0"/>
              <a:t> </a:t>
            </a:r>
            <a:r>
              <a:rPr lang="en-US" sz="2800" i="1" dirty="0" err="1"/>
              <a:t>đoạn</a:t>
            </a:r>
            <a:r>
              <a:rPr lang="en-US" sz="2800" i="1" dirty="0"/>
              <a:t> </a:t>
            </a:r>
            <a:r>
              <a:rPr lang="en-US" sz="2800" i="1" dirty="0" err="1"/>
              <a:t>trích</a:t>
            </a:r>
            <a:r>
              <a:rPr lang="en-US" sz="2800" i="1" dirty="0"/>
              <a:t>) là gì? Có </a:t>
            </a:r>
            <a:r>
              <a:rPr lang="en-US" sz="2800" i="1" dirty="0" err="1"/>
              <a:t>thể</a:t>
            </a:r>
            <a:r>
              <a:rPr lang="en-US" sz="2800" i="1" dirty="0"/>
              <a:t> </a:t>
            </a:r>
            <a:r>
              <a:rPr lang="en-US" sz="2800" i="1" dirty="0" err="1"/>
              <a:t>phân</a:t>
            </a:r>
            <a:r>
              <a:rPr lang="en-US" sz="2800" i="1" dirty="0"/>
              <a:t> </a:t>
            </a:r>
            <a:r>
              <a:rPr lang="en-US" sz="2800" i="1" dirty="0" err="1"/>
              <a:t>tích</a:t>
            </a:r>
            <a:r>
              <a:rPr lang="en-US" sz="2800" i="1" dirty="0"/>
              <a:t> </a:t>
            </a:r>
            <a:r>
              <a:rPr lang="en-US" sz="2800" i="1" dirty="0" err="1"/>
              <a:t>chủ</a:t>
            </a:r>
            <a:r>
              <a:rPr lang="en-US" sz="2800" i="1" dirty="0"/>
              <a:t> </a:t>
            </a:r>
            <a:r>
              <a:rPr lang="en-US" sz="2800" i="1" dirty="0" err="1"/>
              <a:t>đề</a:t>
            </a:r>
            <a:r>
              <a:rPr lang="en-US" sz="2800" i="1" dirty="0"/>
              <a:t> ấy như thế nào?</a:t>
            </a:r>
            <a:endParaRPr lang="en-US" sz="2800" dirty="0"/>
          </a:p>
          <a:p>
            <a:pPr algn="just">
              <a:lnSpc>
                <a:spcPct val="130000"/>
              </a:lnSpc>
            </a:pPr>
            <a:r>
              <a:rPr lang="en-US" sz="2800" i="1" dirty="0"/>
              <a:t>-</a:t>
            </a:r>
            <a:r>
              <a:rPr lang="en-US" sz="2800" i="1" dirty="0" err="1"/>
              <a:t>Tác</a:t>
            </a:r>
            <a:r>
              <a:rPr lang="en-US" sz="2800" i="1" dirty="0"/>
              <a:t> </a:t>
            </a:r>
            <a:r>
              <a:rPr lang="en-US" sz="2800" i="1" dirty="0" err="1"/>
              <a:t>phẩm</a:t>
            </a:r>
            <a:r>
              <a:rPr lang="en-US" sz="2800" i="1" dirty="0"/>
              <a:t> </a:t>
            </a:r>
            <a:r>
              <a:rPr lang="en-US" sz="2800" i="1" dirty="0" err="1"/>
              <a:t>truyện</a:t>
            </a:r>
            <a:r>
              <a:rPr lang="en-US" sz="2800" i="1" dirty="0"/>
              <a:t> (</a:t>
            </a:r>
            <a:r>
              <a:rPr lang="en-US" sz="2800" i="1" dirty="0" err="1"/>
              <a:t>hoặc</a:t>
            </a:r>
            <a:r>
              <a:rPr lang="en-US" sz="2800" i="1" dirty="0"/>
              <a:t> </a:t>
            </a:r>
            <a:r>
              <a:rPr lang="en-US" sz="2800" i="1" dirty="0" err="1"/>
              <a:t>đoạn</a:t>
            </a:r>
            <a:r>
              <a:rPr lang="en-US" sz="2800" i="1" dirty="0"/>
              <a:t> </a:t>
            </a:r>
            <a:r>
              <a:rPr lang="en-US" sz="2800" i="1" dirty="0" err="1"/>
              <a:t>trích</a:t>
            </a:r>
            <a:r>
              <a:rPr lang="en-US" sz="2800" i="1" dirty="0"/>
              <a:t>) có </a:t>
            </a:r>
            <a:r>
              <a:rPr lang="en-US" sz="2800" i="1" dirty="0" err="1"/>
              <a:t>những</a:t>
            </a:r>
            <a:r>
              <a:rPr lang="en-US" sz="2800" i="1" dirty="0"/>
              <a:t> </a:t>
            </a:r>
            <a:r>
              <a:rPr lang="en-US" sz="2800" i="1" dirty="0" err="1"/>
              <a:t>nét</a:t>
            </a:r>
            <a:r>
              <a:rPr lang="en-US" sz="2800" i="1" dirty="0"/>
              <a:t> </a:t>
            </a:r>
            <a:r>
              <a:rPr lang="en-US" sz="2800" i="1" dirty="0" err="1"/>
              <a:t>đặc</a:t>
            </a:r>
            <a:r>
              <a:rPr lang="en-US" sz="2800" i="1" dirty="0"/>
              <a:t> </a:t>
            </a:r>
            <a:r>
              <a:rPr lang="en-US" sz="2800" i="1" dirty="0" err="1"/>
              <a:t>sắc</a:t>
            </a:r>
            <a:r>
              <a:rPr lang="en-US" sz="2800" i="1" dirty="0"/>
              <a:t> gì về </a:t>
            </a:r>
            <a:r>
              <a:rPr lang="en-US" sz="2800" i="1" dirty="0" err="1"/>
              <a:t>nghệ</a:t>
            </a:r>
            <a:r>
              <a:rPr lang="en-US" sz="2800" i="1" dirty="0"/>
              <a:t> </a:t>
            </a:r>
            <a:r>
              <a:rPr lang="en-US" sz="2800" i="1" dirty="0" err="1"/>
              <a:t>thuật</a:t>
            </a:r>
            <a:r>
              <a:rPr lang="en-US" sz="2800" i="1" dirty="0"/>
              <a:t>? </a:t>
            </a:r>
            <a:r>
              <a:rPr lang="en-US" sz="2800" i="1" dirty="0" err="1"/>
              <a:t>Những</a:t>
            </a:r>
            <a:r>
              <a:rPr lang="en-US" sz="2800" i="1" dirty="0"/>
              <a:t> </a:t>
            </a:r>
            <a:r>
              <a:rPr lang="en-US" sz="2800" i="1" dirty="0" err="1"/>
              <a:t>nét</a:t>
            </a:r>
            <a:r>
              <a:rPr lang="en-US" sz="2800" i="1" dirty="0"/>
              <a:t> </a:t>
            </a:r>
            <a:r>
              <a:rPr lang="en-US" sz="2800" i="1" dirty="0" err="1"/>
              <a:t>đặc</a:t>
            </a:r>
            <a:r>
              <a:rPr lang="en-US" sz="2800" i="1" dirty="0"/>
              <a:t> </a:t>
            </a:r>
            <a:r>
              <a:rPr lang="en-US" sz="2800" i="1" dirty="0" err="1"/>
              <a:t>sắc</a:t>
            </a:r>
            <a:r>
              <a:rPr lang="en-US" sz="2800" i="1" dirty="0"/>
              <a:t> đó </a:t>
            </a:r>
            <a:r>
              <a:rPr lang="en-US" sz="2800" i="1" dirty="0" err="1"/>
              <a:t>đem</a:t>
            </a:r>
            <a:r>
              <a:rPr lang="en-US" sz="2800" i="1" dirty="0"/>
              <a:t> đến </a:t>
            </a:r>
            <a:r>
              <a:rPr lang="en-US" sz="2800" i="1" dirty="0" err="1"/>
              <a:t>hiệu</a:t>
            </a:r>
            <a:r>
              <a:rPr lang="en-US" sz="2800" i="1" dirty="0"/>
              <a:t> </a:t>
            </a:r>
            <a:r>
              <a:rPr lang="en-US" sz="2800" i="1" dirty="0" err="1"/>
              <a:t>quả</a:t>
            </a:r>
            <a:r>
              <a:rPr lang="en-US" sz="2800" i="1" dirty="0"/>
              <a:t> </a:t>
            </a:r>
            <a:r>
              <a:rPr lang="en-US" sz="2800" i="1" dirty="0" err="1"/>
              <a:t>thẩm</a:t>
            </a:r>
            <a:r>
              <a:rPr lang="en-US" sz="2800" i="1" dirty="0"/>
              <a:t> </a:t>
            </a:r>
            <a:r>
              <a:rPr lang="en-US" sz="2800" i="1" dirty="0" err="1"/>
              <a:t>mĩ</a:t>
            </a:r>
            <a:r>
              <a:rPr lang="en-US" sz="2800" i="1" dirty="0"/>
              <a:t> như thế nào?</a:t>
            </a:r>
            <a:endParaRPr lang="en-US" sz="2800" dirty="0"/>
          </a:p>
          <a:p>
            <a:pPr algn="just">
              <a:lnSpc>
                <a:spcPct val="130000"/>
              </a:lnSpc>
            </a:pPr>
            <a:r>
              <a:rPr lang="en-US" sz="2800" i="1" dirty="0"/>
              <a:t>- </a:t>
            </a:r>
            <a:r>
              <a:rPr lang="en-US" sz="2800" i="1" dirty="0" err="1"/>
              <a:t>Tác</a:t>
            </a:r>
            <a:r>
              <a:rPr lang="en-US" sz="2800" i="1" dirty="0"/>
              <a:t> </a:t>
            </a:r>
            <a:r>
              <a:rPr lang="en-US" sz="2800" i="1" dirty="0" err="1"/>
              <a:t>phẩm</a:t>
            </a:r>
            <a:r>
              <a:rPr lang="en-US" sz="2800" i="1" dirty="0"/>
              <a:t> </a:t>
            </a:r>
            <a:r>
              <a:rPr lang="en-US" sz="2800" i="1" dirty="0" err="1"/>
              <a:t>truyện</a:t>
            </a:r>
            <a:r>
              <a:rPr lang="en-US" sz="2800" i="1" dirty="0"/>
              <a:t> (</a:t>
            </a:r>
            <a:r>
              <a:rPr lang="en-US" sz="2800" i="1" dirty="0" err="1"/>
              <a:t>hoặc</a:t>
            </a:r>
            <a:r>
              <a:rPr lang="en-US" sz="2800" i="1" dirty="0"/>
              <a:t> </a:t>
            </a:r>
            <a:r>
              <a:rPr lang="en-US" sz="2800" i="1" dirty="0" err="1"/>
              <a:t>đoạn</a:t>
            </a:r>
            <a:r>
              <a:rPr lang="en-US" sz="2800" i="1" dirty="0"/>
              <a:t> </a:t>
            </a:r>
            <a:r>
              <a:rPr lang="en-US" sz="2800" i="1" dirty="0" err="1"/>
              <a:t>trích</a:t>
            </a:r>
            <a:r>
              <a:rPr lang="en-US" sz="2800" i="1" dirty="0"/>
              <a:t>) có giá </a:t>
            </a:r>
            <a:r>
              <a:rPr lang="en-US" sz="2800" i="1" dirty="0" err="1"/>
              <a:t>trị</a:t>
            </a:r>
            <a:r>
              <a:rPr lang="en-US" sz="2800" i="1" dirty="0"/>
              <a:t>, ý </a:t>
            </a:r>
            <a:r>
              <a:rPr lang="en-US" sz="2800" i="1" dirty="0" err="1"/>
              <a:t>nghĩa</a:t>
            </a:r>
            <a:r>
              <a:rPr lang="en-US" sz="2800" i="1" dirty="0"/>
              <a:t> gì?</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urple flower with leaves&#10;&#10;Description automatically generated"/>
          <p:cNvPicPr>
            <a:picLocks noChangeAspect="1"/>
          </p:cNvPicPr>
          <p:nvPr/>
        </p:nvPicPr>
        <p:blipFill>
          <a:blip r:embed="rId2">
            <a:extLst>
              <a:ext uri="{28A0092B-C50C-407E-A947-70E740481C1C}">
                <a14:useLocalDpi xmlns:a14="http://schemas.microsoft.com/office/drawing/2010/main" val="0"/>
              </a:ext>
            </a:extLst>
          </a:blip>
          <a:srcRect r="1655" b="2"/>
          <a:stretch>
            <a:fillRect/>
          </a:stretch>
        </p:blipFill>
        <p:spPr>
          <a:xfrm>
            <a:off x="1" y="10"/>
            <a:ext cx="5279570" cy="6857990"/>
          </a:xfrm>
          <a:prstGeom prst="rect">
            <a:avLst/>
          </a:prstGeom>
        </p:spPr>
      </p:pic>
      <p:sp>
        <p:nvSpPr>
          <p:cNvPr id="7" name="TextBox 6"/>
          <p:cNvSpPr txBox="1"/>
          <p:nvPr/>
        </p:nvSpPr>
        <p:spPr>
          <a:xfrm>
            <a:off x="3841582" y="81860"/>
            <a:ext cx="7066978" cy="1460849"/>
          </a:xfrm>
          <a:prstGeom prst="rect">
            <a:avLst/>
          </a:prstGeom>
          <a:noFill/>
        </p:spPr>
        <p:txBody>
          <a:bodyPr wrap="square">
            <a:spAutoFit/>
          </a:bodyPr>
          <a:lstStyle/>
          <a:p>
            <a:pPr marL="457200" marR="197485" algn="ctr">
              <a:lnSpc>
                <a:spcPct val="130000"/>
              </a:lnSpc>
              <a:spcAft>
                <a:spcPts val="0"/>
              </a:spcAft>
              <a:tabLst>
                <a:tab pos="424815" algn="l"/>
              </a:tabLst>
            </a:pPr>
            <a:r>
              <a:rPr lang="en-US" sz="3600" b="1" dirty="0">
                <a:solidFill>
                  <a:srgbClr val="FF0000"/>
                </a:solidFill>
                <a:effectLst/>
                <a:latin typeface="#9Slide03 AmpleSoft Bold" panose="02000000000000000000" pitchFamily="2" charset="0"/>
                <a:ea typeface="Times New Roman" panose="02020603050405020304" pitchFamily="18" charset="0"/>
              </a:rPr>
              <a:t>3. Quy </a:t>
            </a:r>
            <a:r>
              <a:rPr lang="en-US" sz="3600" b="1" dirty="0" err="1">
                <a:solidFill>
                  <a:srgbClr val="FF0000"/>
                </a:solidFill>
                <a:effectLst/>
                <a:latin typeface="#9Slide03 AmpleSoft Bold" panose="02000000000000000000" pitchFamily="2" charset="0"/>
                <a:ea typeface="Times New Roman" panose="02020603050405020304" pitchFamily="18" charset="0"/>
              </a:rPr>
              <a:t>trình</a:t>
            </a:r>
            <a:r>
              <a:rPr lang="en-US" sz="3600" b="1" dirty="0">
                <a:solidFill>
                  <a:srgbClr val="FF0000"/>
                </a:solidFill>
                <a:effectLst/>
                <a:latin typeface="#9Slide03 AmpleSoft Bold" panose="02000000000000000000" pitchFamily="2" charset="0"/>
                <a:ea typeface="Times New Roman" panose="02020603050405020304" pitchFamily="18" charset="0"/>
              </a:rPr>
              <a:t> viết </a:t>
            </a:r>
            <a:r>
              <a:rPr lang="en-US" sz="3600" b="1" dirty="0" err="1">
                <a:solidFill>
                  <a:srgbClr val="FF0000"/>
                </a:solidFill>
                <a:effectLst/>
                <a:latin typeface="#9Slide03 AmpleSoft Bold" panose="02000000000000000000" pitchFamily="2" charset="0"/>
                <a:ea typeface="Times New Roman" panose="02020603050405020304" pitchFamily="18" charset="0"/>
              </a:rPr>
              <a:t>bài</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văn</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phân</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tích</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một</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tác</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phẩm</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truyện</a:t>
            </a:r>
            <a:endParaRPr lang="en-US" sz="3200" dirty="0">
              <a:solidFill>
                <a:srgbClr val="FF0000"/>
              </a:solidFill>
              <a:effectLst/>
              <a:latin typeface="#9Slide03 AmpleSoft Bold" panose="02000000000000000000" pitchFamily="2" charset="0"/>
              <a:ea typeface="Times New Roman" panose="02020603050405020304" pitchFamily="18" charset="0"/>
            </a:endParaRPr>
          </a:p>
        </p:txBody>
      </p:sp>
      <p:sp>
        <p:nvSpPr>
          <p:cNvPr id="3" name="TextBox 2"/>
          <p:cNvSpPr txBox="1"/>
          <p:nvPr/>
        </p:nvSpPr>
        <p:spPr>
          <a:xfrm>
            <a:off x="3135085" y="2100468"/>
            <a:ext cx="8784771" cy="3892861"/>
          </a:xfrm>
          <a:prstGeom prst="rect">
            <a:avLst/>
          </a:prstGeom>
          <a:noFill/>
        </p:spPr>
        <p:txBody>
          <a:bodyPr wrap="square">
            <a:spAutoFit/>
          </a:bodyPr>
          <a:lstStyle/>
          <a:p>
            <a:pPr algn="just">
              <a:lnSpc>
                <a:spcPct val="150000"/>
              </a:lnSpc>
            </a:pPr>
            <a:r>
              <a:rPr lang="en-US" sz="2800" cap="none" spc="0" dirty="0">
                <a:solidFill>
                  <a:schemeClr val="tx1"/>
                </a:solidFill>
                <a:effectLst/>
              </a:rPr>
              <a:t> </a:t>
            </a:r>
            <a:r>
              <a:rPr lang="vi-VN" sz="2800" b="1" dirty="0"/>
              <a:t>Bước 2: Tìm ý và lập dàn ý</a:t>
            </a:r>
            <a:endParaRPr lang="en-US" sz="2800" dirty="0"/>
          </a:p>
          <a:p>
            <a:pPr>
              <a:lnSpc>
                <a:spcPct val="150000"/>
              </a:lnSpc>
            </a:pPr>
            <a:r>
              <a:rPr lang="vi-VN" sz="2800" b="1" i="1" dirty="0"/>
              <a:t>Lập dàn ý</a:t>
            </a:r>
            <a:r>
              <a:rPr lang="vi-VN" sz="2800" i="1" dirty="0"/>
              <a:t>: </a:t>
            </a:r>
            <a:r>
              <a:rPr lang="en-US" sz="2800" dirty="0" err="1"/>
              <a:t>Chọn</a:t>
            </a:r>
            <a:r>
              <a:rPr lang="en-US" sz="2800" dirty="0"/>
              <a:t> </a:t>
            </a:r>
            <a:r>
              <a:rPr lang="en-US" sz="2800" dirty="0" err="1"/>
              <a:t>lọc</a:t>
            </a:r>
            <a:r>
              <a:rPr lang="en-US" sz="2800" dirty="0"/>
              <a:t> </a:t>
            </a:r>
            <a:r>
              <a:rPr lang="en-US" sz="2800" dirty="0" err="1"/>
              <a:t>và</a:t>
            </a:r>
            <a:r>
              <a:rPr lang="en-US" sz="2800" dirty="0"/>
              <a:t> </a:t>
            </a:r>
            <a:r>
              <a:rPr lang="en-US" sz="2800" dirty="0" err="1"/>
              <a:t>sắp</a:t>
            </a:r>
            <a:r>
              <a:rPr lang="en-US" sz="2800" dirty="0"/>
              <a:t> </a:t>
            </a:r>
            <a:r>
              <a:rPr lang="en-US" sz="2800" dirty="0" err="1"/>
              <a:t>xếp</a:t>
            </a:r>
            <a:r>
              <a:rPr lang="en-US" sz="2800" dirty="0"/>
              <a:t> các ý </a:t>
            </a:r>
            <a:r>
              <a:rPr lang="en-US" sz="2800" dirty="0" err="1"/>
              <a:t>vừa</a:t>
            </a:r>
            <a:r>
              <a:rPr lang="en-US" sz="2800" dirty="0"/>
              <a:t> </a:t>
            </a:r>
            <a:r>
              <a:rPr lang="en-US" sz="2800" dirty="0" err="1"/>
              <a:t>tìm</a:t>
            </a:r>
            <a:r>
              <a:rPr lang="en-US" sz="2800" dirty="0"/>
              <a:t> </a:t>
            </a:r>
            <a:r>
              <a:rPr lang="en-US" sz="2800" dirty="0" err="1"/>
              <a:t>được</a:t>
            </a:r>
            <a:r>
              <a:rPr lang="en-US" sz="2800" dirty="0"/>
              <a:t> </a:t>
            </a:r>
            <a:r>
              <a:rPr lang="en-US" sz="2800" dirty="0" err="1"/>
              <a:t>thành</a:t>
            </a:r>
            <a:r>
              <a:rPr lang="en-US" sz="2800" dirty="0"/>
              <a:t> </a:t>
            </a:r>
            <a:r>
              <a:rPr lang="en-US" sz="2800" dirty="0" err="1"/>
              <a:t>dàn</a:t>
            </a:r>
            <a:r>
              <a:rPr lang="en-US" sz="2800" dirty="0"/>
              <a:t> ý </a:t>
            </a:r>
            <a:r>
              <a:rPr lang="en-US" sz="2800" dirty="0" err="1"/>
              <a:t>hoàn</a:t>
            </a:r>
            <a:r>
              <a:rPr lang="en-US" sz="2800" dirty="0"/>
              <a:t> </a:t>
            </a:r>
            <a:r>
              <a:rPr lang="en-US" sz="2800" dirty="0" err="1"/>
              <a:t>chỉnh</a:t>
            </a:r>
            <a:r>
              <a:rPr lang="en-US" sz="2800" dirty="0"/>
              <a:t>. Có </a:t>
            </a:r>
            <a:r>
              <a:rPr lang="en-US" sz="2800" dirty="0" err="1"/>
              <a:t>thể</a:t>
            </a:r>
            <a:r>
              <a:rPr lang="en-US" sz="2800" dirty="0"/>
              <a:t> </a:t>
            </a:r>
            <a:r>
              <a:rPr lang="en-US" sz="2800" dirty="0" err="1"/>
              <a:t>tổ</a:t>
            </a:r>
            <a:r>
              <a:rPr lang="en-US" sz="2800" dirty="0"/>
              <a:t> </a:t>
            </a:r>
            <a:r>
              <a:rPr lang="en-US" sz="2800" dirty="0" err="1"/>
              <a:t>chức</a:t>
            </a:r>
            <a:r>
              <a:rPr lang="en-US" sz="2800" dirty="0"/>
              <a:t> </a:t>
            </a:r>
            <a:r>
              <a:rPr lang="en-US" sz="2800" dirty="0" err="1"/>
              <a:t>theo</a:t>
            </a:r>
            <a:r>
              <a:rPr lang="en-US" sz="2800" dirty="0"/>
              <a:t> nhiều </a:t>
            </a:r>
            <a:r>
              <a:rPr lang="en-US" sz="2800" dirty="0" err="1"/>
              <a:t>cách</a:t>
            </a:r>
            <a:r>
              <a:rPr lang="en-US" sz="2800" dirty="0"/>
              <a:t> </a:t>
            </a:r>
            <a:r>
              <a:rPr lang="en-US" sz="2800" dirty="0" err="1"/>
              <a:t>khác</a:t>
            </a:r>
            <a:r>
              <a:rPr lang="en-US" sz="2800" dirty="0"/>
              <a:t> </a:t>
            </a:r>
            <a:r>
              <a:rPr lang="en-US" sz="2800" dirty="0" err="1"/>
              <a:t>nhau</a:t>
            </a:r>
            <a:r>
              <a:rPr lang="en-US" sz="2800" dirty="0"/>
              <a:t>. </a:t>
            </a:r>
            <a:r>
              <a:rPr lang="en-US" sz="2800" dirty="0" err="1"/>
              <a:t>Gợi</a:t>
            </a:r>
            <a:r>
              <a:rPr lang="en-US" sz="2800" dirty="0"/>
              <a:t> ý:</a:t>
            </a:r>
          </a:p>
          <a:p>
            <a:pPr>
              <a:lnSpc>
                <a:spcPct val="150000"/>
              </a:lnSpc>
            </a:pPr>
            <a:r>
              <a:rPr lang="en-US" sz="2800" b="1" dirty="0" err="1"/>
              <a:t>Mở</a:t>
            </a:r>
            <a:r>
              <a:rPr lang="en-US" sz="2800" b="1" dirty="0"/>
              <a:t> </a:t>
            </a:r>
            <a:r>
              <a:rPr lang="en-US" sz="2800" b="1" dirty="0" err="1"/>
              <a:t>bài</a:t>
            </a:r>
            <a:r>
              <a:rPr lang="en-US" sz="2800" b="1" dirty="0"/>
              <a:t>:</a:t>
            </a:r>
            <a:r>
              <a:rPr lang="en-US" sz="2800" dirty="0"/>
              <a:t> </a:t>
            </a:r>
            <a:r>
              <a:rPr lang="en-US" sz="2800" dirty="0" err="1"/>
              <a:t>Giới</a:t>
            </a:r>
            <a:r>
              <a:rPr lang="en-US" sz="2800" dirty="0"/>
              <a:t> </a:t>
            </a:r>
            <a:r>
              <a:rPr lang="en-US" sz="2800" dirty="0" err="1"/>
              <a:t>thiệu</a:t>
            </a:r>
            <a:r>
              <a:rPr lang="en-US" sz="2800" dirty="0"/>
              <a:t> </a:t>
            </a:r>
            <a:r>
              <a:rPr lang="en-US" sz="2800" dirty="0" err="1"/>
              <a:t>tác</a:t>
            </a:r>
            <a:r>
              <a:rPr lang="en-US" sz="2800" dirty="0"/>
              <a:t> </a:t>
            </a:r>
            <a:r>
              <a:rPr lang="en-US" sz="2800" dirty="0" err="1"/>
              <a:t>phẩm</a:t>
            </a:r>
            <a:r>
              <a:rPr lang="en-US" sz="2800" dirty="0"/>
              <a:t> </a:t>
            </a:r>
            <a:r>
              <a:rPr lang="en-US" sz="2800" dirty="0" err="1"/>
              <a:t>truyện</a:t>
            </a:r>
            <a:r>
              <a:rPr lang="en-US" sz="2800" dirty="0"/>
              <a:t> </a:t>
            </a:r>
            <a:r>
              <a:rPr lang="en-US" sz="2800" dirty="0" err="1"/>
              <a:t>và</a:t>
            </a:r>
            <a:r>
              <a:rPr lang="en-US" sz="2800" dirty="0"/>
              <a:t> </a:t>
            </a:r>
            <a:r>
              <a:rPr lang="en-US" sz="2800" dirty="0" err="1"/>
              <a:t>nêu</a:t>
            </a:r>
            <a:r>
              <a:rPr lang="en-US" sz="2800" dirty="0"/>
              <a:t> ý </a:t>
            </a:r>
            <a:r>
              <a:rPr lang="en-US" sz="2800" dirty="0" err="1"/>
              <a:t>kiến</a:t>
            </a:r>
            <a:r>
              <a:rPr lang="en-US" sz="2800" dirty="0"/>
              <a:t> </a:t>
            </a:r>
            <a:r>
              <a:rPr lang="en-US" sz="2800" dirty="0" err="1"/>
              <a:t>khái</a:t>
            </a:r>
            <a:r>
              <a:rPr lang="en-US" sz="2800" dirty="0"/>
              <a:t> </a:t>
            </a:r>
            <a:r>
              <a:rPr lang="en-US" sz="2800" dirty="0" err="1"/>
              <a:t>quát</a:t>
            </a:r>
            <a:r>
              <a:rPr lang="en-US" sz="2800" dirty="0"/>
              <a:t> về </a:t>
            </a:r>
            <a:r>
              <a:rPr lang="en-US" sz="2800" dirty="0" err="1"/>
              <a:t>tác</a:t>
            </a:r>
            <a:r>
              <a:rPr lang="en-US" sz="2800" dirty="0"/>
              <a:t> </a:t>
            </a:r>
            <a:r>
              <a:rPr lang="en-US" sz="2800" dirty="0" err="1"/>
              <a:t>phẩm</a:t>
            </a:r>
            <a:r>
              <a:rPr lang="en-US" sz="2800" dirty="0"/>
              <a:t>.</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urple flower with leaves&#10;&#10;Description automatically generated"/>
          <p:cNvPicPr>
            <a:picLocks noChangeAspect="1"/>
          </p:cNvPicPr>
          <p:nvPr/>
        </p:nvPicPr>
        <p:blipFill>
          <a:blip r:embed="rId2">
            <a:extLst>
              <a:ext uri="{28A0092B-C50C-407E-A947-70E740481C1C}">
                <a14:useLocalDpi xmlns:a14="http://schemas.microsoft.com/office/drawing/2010/main" val="0"/>
              </a:ext>
            </a:extLst>
          </a:blip>
          <a:srcRect r="1655" b="2"/>
          <a:stretch>
            <a:fillRect/>
          </a:stretch>
        </p:blipFill>
        <p:spPr>
          <a:xfrm>
            <a:off x="1" y="10"/>
            <a:ext cx="5279570" cy="6857990"/>
          </a:xfrm>
          <a:prstGeom prst="rect">
            <a:avLst/>
          </a:prstGeom>
        </p:spPr>
      </p:pic>
      <p:sp>
        <p:nvSpPr>
          <p:cNvPr id="7" name="TextBox 6"/>
          <p:cNvSpPr txBox="1"/>
          <p:nvPr/>
        </p:nvSpPr>
        <p:spPr>
          <a:xfrm>
            <a:off x="3841582" y="81860"/>
            <a:ext cx="7066978" cy="1460849"/>
          </a:xfrm>
          <a:prstGeom prst="rect">
            <a:avLst/>
          </a:prstGeom>
          <a:noFill/>
        </p:spPr>
        <p:txBody>
          <a:bodyPr wrap="square">
            <a:spAutoFit/>
          </a:bodyPr>
          <a:lstStyle/>
          <a:p>
            <a:pPr marL="457200" marR="197485" algn="ctr">
              <a:lnSpc>
                <a:spcPct val="130000"/>
              </a:lnSpc>
              <a:spcAft>
                <a:spcPts val="0"/>
              </a:spcAft>
              <a:tabLst>
                <a:tab pos="424815" algn="l"/>
              </a:tabLst>
            </a:pPr>
            <a:r>
              <a:rPr lang="en-US" sz="3600" b="1" dirty="0">
                <a:solidFill>
                  <a:srgbClr val="FF0000"/>
                </a:solidFill>
                <a:effectLst/>
                <a:latin typeface="#9Slide03 AmpleSoft Bold" panose="02000000000000000000" pitchFamily="2" charset="0"/>
                <a:ea typeface="Times New Roman" panose="02020603050405020304" pitchFamily="18" charset="0"/>
              </a:rPr>
              <a:t>3. Quy </a:t>
            </a:r>
            <a:r>
              <a:rPr lang="en-US" sz="3600" b="1" dirty="0" err="1">
                <a:solidFill>
                  <a:srgbClr val="FF0000"/>
                </a:solidFill>
                <a:effectLst/>
                <a:latin typeface="#9Slide03 AmpleSoft Bold" panose="02000000000000000000" pitchFamily="2" charset="0"/>
                <a:ea typeface="Times New Roman" panose="02020603050405020304" pitchFamily="18" charset="0"/>
              </a:rPr>
              <a:t>trình</a:t>
            </a:r>
            <a:r>
              <a:rPr lang="en-US" sz="3600" b="1" dirty="0">
                <a:solidFill>
                  <a:srgbClr val="FF0000"/>
                </a:solidFill>
                <a:effectLst/>
                <a:latin typeface="#9Slide03 AmpleSoft Bold" panose="02000000000000000000" pitchFamily="2" charset="0"/>
                <a:ea typeface="Times New Roman" panose="02020603050405020304" pitchFamily="18" charset="0"/>
              </a:rPr>
              <a:t> viết </a:t>
            </a:r>
            <a:r>
              <a:rPr lang="en-US" sz="3600" b="1" dirty="0" err="1">
                <a:solidFill>
                  <a:srgbClr val="FF0000"/>
                </a:solidFill>
                <a:effectLst/>
                <a:latin typeface="#9Slide03 AmpleSoft Bold" panose="02000000000000000000" pitchFamily="2" charset="0"/>
                <a:ea typeface="Times New Roman" panose="02020603050405020304" pitchFamily="18" charset="0"/>
              </a:rPr>
              <a:t>bài</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văn</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phân</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tích</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một</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tác</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phẩm</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truyện</a:t>
            </a:r>
            <a:endParaRPr lang="en-US" sz="3200" dirty="0">
              <a:solidFill>
                <a:srgbClr val="FF0000"/>
              </a:solidFill>
              <a:effectLst/>
              <a:latin typeface="#9Slide03 AmpleSoft Bold" panose="02000000000000000000" pitchFamily="2" charset="0"/>
              <a:ea typeface="Times New Roman" panose="02020603050405020304" pitchFamily="18" charset="0"/>
            </a:endParaRPr>
          </a:p>
        </p:txBody>
      </p:sp>
      <p:sp>
        <p:nvSpPr>
          <p:cNvPr id="3" name="TextBox 2"/>
          <p:cNvSpPr txBox="1"/>
          <p:nvPr/>
        </p:nvSpPr>
        <p:spPr>
          <a:xfrm>
            <a:off x="3178628" y="1538847"/>
            <a:ext cx="8762999" cy="5317866"/>
          </a:xfrm>
          <a:prstGeom prst="rect">
            <a:avLst/>
          </a:prstGeom>
          <a:noFill/>
        </p:spPr>
        <p:txBody>
          <a:bodyPr wrap="square">
            <a:spAutoFit/>
          </a:bodyPr>
          <a:lstStyle/>
          <a:p>
            <a:pPr algn="just">
              <a:lnSpc>
                <a:spcPct val="130000"/>
              </a:lnSpc>
            </a:pPr>
            <a:r>
              <a:rPr lang="en-US" sz="4000" cap="none" spc="0" dirty="0">
                <a:solidFill>
                  <a:schemeClr val="tx1"/>
                </a:solidFill>
                <a:effectLst/>
              </a:rPr>
              <a:t> </a:t>
            </a:r>
            <a:r>
              <a:rPr lang="vi-VN" sz="2800" b="1" dirty="0"/>
              <a:t>Bước 2: Tìm ý và lập dàn ý</a:t>
            </a:r>
            <a:endParaRPr lang="en-US" sz="2800" dirty="0"/>
          </a:p>
          <a:p>
            <a:pPr algn="just">
              <a:lnSpc>
                <a:spcPct val="130000"/>
              </a:lnSpc>
            </a:pPr>
            <a:r>
              <a:rPr lang="en-US" sz="2800" b="1" dirty="0" err="1"/>
              <a:t>Thân</a:t>
            </a:r>
            <a:r>
              <a:rPr lang="en-US" sz="2800" b="1" dirty="0"/>
              <a:t> </a:t>
            </a:r>
            <a:r>
              <a:rPr lang="en-US" sz="2800" b="1" dirty="0" err="1"/>
              <a:t>bài</a:t>
            </a:r>
            <a:r>
              <a:rPr lang="en-US" sz="2800" b="1" dirty="0"/>
              <a:t>:</a:t>
            </a:r>
            <a:endParaRPr lang="en-US" sz="2800" dirty="0"/>
          </a:p>
          <a:p>
            <a:pPr algn="just">
              <a:lnSpc>
                <a:spcPct val="130000"/>
              </a:lnSpc>
            </a:pPr>
            <a:r>
              <a:rPr lang="en-US" sz="2800" dirty="0"/>
              <a:t>- </a:t>
            </a:r>
            <a:r>
              <a:rPr lang="en-US" sz="2800" dirty="0" err="1"/>
              <a:t>Phân</a:t>
            </a:r>
            <a:r>
              <a:rPr lang="en-US" sz="2800" dirty="0"/>
              <a:t> </a:t>
            </a:r>
            <a:r>
              <a:rPr lang="en-US" sz="2800" dirty="0" err="1"/>
              <a:t>tích</a:t>
            </a:r>
            <a:r>
              <a:rPr lang="en-US" sz="2800" dirty="0"/>
              <a:t> </a:t>
            </a:r>
            <a:r>
              <a:rPr lang="en-US" sz="2800" dirty="0" err="1"/>
              <a:t>nội</a:t>
            </a:r>
            <a:r>
              <a:rPr lang="en-US" sz="2800" dirty="0"/>
              <a:t> dung </a:t>
            </a:r>
            <a:r>
              <a:rPr lang="en-US" sz="2800" dirty="0" err="1"/>
              <a:t>chủ</a:t>
            </a:r>
            <a:r>
              <a:rPr lang="en-US" sz="2800" dirty="0"/>
              <a:t> </a:t>
            </a:r>
            <a:r>
              <a:rPr lang="en-US" sz="2800" dirty="0" err="1"/>
              <a:t>đề</a:t>
            </a:r>
            <a:r>
              <a:rPr lang="en-US" sz="2800" dirty="0"/>
              <a:t> </a:t>
            </a:r>
            <a:r>
              <a:rPr lang="en-US" sz="2800" dirty="0" err="1"/>
              <a:t>của</a:t>
            </a:r>
            <a:r>
              <a:rPr lang="en-US" sz="2800" dirty="0"/>
              <a:t> </a:t>
            </a:r>
            <a:r>
              <a:rPr lang="en-US" sz="2800" dirty="0" err="1"/>
              <a:t>tác</a:t>
            </a:r>
            <a:r>
              <a:rPr lang="en-US" sz="2800" dirty="0"/>
              <a:t> </a:t>
            </a:r>
            <a:r>
              <a:rPr lang="en-US" sz="2800" dirty="0" err="1"/>
              <a:t>phẩm</a:t>
            </a:r>
            <a:r>
              <a:rPr lang="en-US" sz="2800" dirty="0"/>
              <a:t> </a:t>
            </a:r>
            <a:r>
              <a:rPr lang="en-US" sz="2800" dirty="0" err="1"/>
              <a:t>truyện</a:t>
            </a:r>
            <a:endParaRPr lang="en-US" sz="2800" dirty="0"/>
          </a:p>
          <a:p>
            <a:pPr algn="just">
              <a:lnSpc>
                <a:spcPct val="130000"/>
              </a:lnSpc>
            </a:pPr>
            <a:r>
              <a:rPr lang="en-US" sz="2800" dirty="0"/>
              <a:t>(</a:t>
            </a:r>
            <a:r>
              <a:rPr lang="en-US" sz="2800" dirty="0" err="1"/>
              <a:t>Phân</a:t>
            </a:r>
            <a:r>
              <a:rPr lang="en-US" sz="2800" dirty="0"/>
              <a:t> </a:t>
            </a:r>
            <a:r>
              <a:rPr lang="en-US" sz="2800" dirty="0" err="1"/>
              <a:t>tích</a:t>
            </a:r>
            <a:r>
              <a:rPr lang="en-US" sz="2800" dirty="0"/>
              <a:t> </a:t>
            </a:r>
            <a:r>
              <a:rPr lang="en-US" sz="2800" dirty="0" err="1"/>
              <a:t>hiện</a:t>
            </a:r>
            <a:r>
              <a:rPr lang="en-US" sz="2800" dirty="0"/>
              <a:t> </a:t>
            </a:r>
            <a:r>
              <a:rPr lang="en-US" sz="2800" dirty="0" err="1"/>
              <a:t>thực</a:t>
            </a:r>
            <a:r>
              <a:rPr lang="en-US" sz="2800" dirty="0"/>
              <a:t> </a:t>
            </a:r>
            <a:r>
              <a:rPr lang="en-US" sz="2800" dirty="0" err="1"/>
              <a:t>đời</a:t>
            </a:r>
            <a:r>
              <a:rPr lang="en-US" sz="2800" dirty="0"/>
              <a:t> </a:t>
            </a:r>
            <a:r>
              <a:rPr lang="en-US" sz="2800" dirty="0" err="1"/>
              <a:t>sống</a:t>
            </a:r>
            <a:r>
              <a:rPr lang="en-US" sz="2800" dirty="0"/>
              <a:t>; hình </a:t>
            </a:r>
            <a:r>
              <a:rPr lang="en-US" sz="2800" dirty="0" err="1"/>
              <a:t>tượng</a:t>
            </a:r>
            <a:r>
              <a:rPr lang="en-US" sz="2800" dirty="0"/>
              <a:t> con </a:t>
            </a:r>
            <a:r>
              <a:rPr lang="en-US" sz="2800" dirty="0" err="1"/>
              <a:t>người</a:t>
            </a:r>
            <a:r>
              <a:rPr lang="en-US" sz="2800" dirty="0"/>
              <a:t>; </a:t>
            </a:r>
            <a:r>
              <a:rPr lang="en-US" sz="2800" dirty="0" err="1"/>
              <a:t>tư</a:t>
            </a:r>
            <a:r>
              <a:rPr lang="en-US" sz="2800" dirty="0"/>
              <a:t> </a:t>
            </a:r>
            <a:r>
              <a:rPr lang="en-US" sz="2800" dirty="0" err="1"/>
              <a:t>tưởng</a:t>
            </a:r>
            <a:r>
              <a:rPr lang="en-US" sz="2800" dirty="0"/>
              <a:t>, </a:t>
            </a:r>
            <a:r>
              <a:rPr lang="en-US" sz="2800" dirty="0" err="1"/>
              <a:t>tình</a:t>
            </a:r>
            <a:r>
              <a:rPr lang="en-US" sz="2800" dirty="0"/>
              <a:t> cảm </a:t>
            </a:r>
            <a:r>
              <a:rPr lang="en-US" sz="2800" dirty="0" err="1"/>
              <a:t>của</a:t>
            </a:r>
            <a:r>
              <a:rPr lang="en-US" sz="2800" dirty="0"/>
              <a:t> nhà </a:t>
            </a:r>
            <a:r>
              <a:rPr lang="en-US" sz="2800" dirty="0" err="1"/>
              <a:t>văn</a:t>
            </a:r>
            <a:r>
              <a:rPr lang="en-US" sz="2800" dirty="0"/>
              <a:t>;...), có </a:t>
            </a:r>
            <a:r>
              <a:rPr lang="en-US" sz="2800" dirty="0" err="1"/>
              <a:t>lí</a:t>
            </a:r>
            <a:r>
              <a:rPr lang="en-US" sz="2800" dirty="0"/>
              <a:t> </a:t>
            </a:r>
            <a:r>
              <a:rPr lang="en-US" sz="2800" dirty="0" err="1"/>
              <a:t>lẽ</a:t>
            </a:r>
            <a:r>
              <a:rPr lang="en-US" sz="2800" dirty="0"/>
              <a:t> </a:t>
            </a:r>
            <a:r>
              <a:rPr lang="en-US" sz="2800" dirty="0" err="1"/>
              <a:t>và</a:t>
            </a:r>
            <a:r>
              <a:rPr lang="en-US" sz="2800" dirty="0"/>
              <a:t> </a:t>
            </a:r>
            <a:r>
              <a:rPr lang="en-US" sz="2800" dirty="0" err="1"/>
              <a:t>bằng</a:t>
            </a:r>
            <a:r>
              <a:rPr lang="en-US" sz="2800" dirty="0"/>
              <a:t> </a:t>
            </a:r>
            <a:r>
              <a:rPr lang="en-US" sz="2800" dirty="0" err="1"/>
              <a:t>chứng</a:t>
            </a:r>
            <a:r>
              <a:rPr lang="en-US" sz="2800" dirty="0"/>
              <a:t>.</a:t>
            </a:r>
          </a:p>
          <a:p>
            <a:pPr algn="just">
              <a:lnSpc>
                <a:spcPct val="130000"/>
              </a:lnSpc>
            </a:pPr>
            <a:r>
              <a:rPr lang="vi-VN" sz="2800" dirty="0"/>
              <a:t> - Phân tích những nét đặc sắc về hình thức nghệ thuật của tác phẩm (cốt truyện, ngôi kể, tình huống, nghệ thuật xây dựng nhân vật, ngôn ngữ, không gian, thời gian,…) và hiệu quả thẩm mĩ của nó, có lí lẽ và bằng chứng.</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urple flower with leaves&#10;&#10;Description automatically generated"/>
          <p:cNvPicPr>
            <a:picLocks noChangeAspect="1"/>
          </p:cNvPicPr>
          <p:nvPr/>
        </p:nvPicPr>
        <p:blipFill>
          <a:blip r:embed="rId2">
            <a:extLst>
              <a:ext uri="{28A0092B-C50C-407E-A947-70E740481C1C}">
                <a14:useLocalDpi xmlns:a14="http://schemas.microsoft.com/office/drawing/2010/main" val="0"/>
              </a:ext>
            </a:extLst>
          </a:blip>
          <a:srcRect r="1655" b="2"/>
          <a:stretch>
            <a:fillRect/>
          </a:stretch>
        </p:blipFill>
        <p:spPr>
          <a:xfrm>
            <a:off x="1" y="10"/>
            <a:ext cx="5279570" cy="6857990"/>
          </a:xfrm>
          <a:prstGeom prst="rect">
            <a:avLst/>
          </a:prstGeom>
        </p:spPr>
      </p:pic>
      <p:sp>
        <p:nvSpPr>
          <p:cNvPr id="7" name="TextBox 6"/>
          <p:cNvSpPr txBox="1"/>
          <p:nvPr/>
        </p:nvSpPr>
        <p:spPr>
          <a:xfrm>
            <a:off x="3841582" y="81860"/>
            <a:ext cx="7066978" cy="1460849"/>
          </a:xfrm>
          <a:prstGeom prst="rect">
            <a:avLst/>
          </a:prstGeom>
          <a:noFill/>
        </p:spPr>
        <p:txBody>
          <a:bodyPr wrap="square">
            <a:spAutoFit/>
          </a:bodyPr>
          <a:lstStyle/>
          <a:p>
            <a:pPr marL="457200" marR="197485" algn="ctr">
              <a:lnSpc>
                <a:spcPct val="130000"/>
              </a:lnSpc>
              <a:spcAft>
                <a:spcPts val="0"/>
              </a:spcAft>
              <a:tabLst>
                <a:tab pos="424815" algn="l"/>
              </a:tabLst>
            </a:pPr>
            <a:r>
              <a:rPr lang="en-US" sz="3600" b="1" dirty="0">
                <a:solidFill>
                  <a:srgbClr val="FF0000"/>
                </a:solidFill>
                <a:effectLst/>
                <a:latin typeface="#9Slide03 AmpleSoft Bold" panose="02000000000000000000" pitchFamily="2" charset="0"/>
                <a:ea typeface="Times New Roman" panose="02020603050405020304" pitchFamily="18" charset="0"/>
              </a:rPr>
              <a:t>3. Quy </a:t>
            </a:r>
            <a:r>
              <a:rPr lang="en-US" sz="3600" b="1" dirty="0" err="1">
                <a:solidFill>
                  <a:srgbClr val="FF0000"/>
                </a:solidFill>
                <a:effectLst/>
                <a:latin typeface="#9Slide03 AmpleSoft Bold" panose="02000000000000000000" pitchFamily="2" charset="0"/>
                <a:ea typeface="Times New Roman" panose="02020603050405020304" pitchFamily="18" charset="0"/>
              </a:rPr>
              <a:t>trình</a:t>
            </a:r>
            <a:r>
              <a:rPr lang="en-US" sz="3600" b="1" dirty="0">
                <a:solidFill>
                  <a:srgbClr val="FF0000"/>
                </a:solidFill>
                <a:effectLst/>
                <a:latin typeface="#9Slide03 AmpleSoft Bold" panose="02000000000000000000" pitchFamily="2" charset="0"/>
                <a:ea typeface="Times New Roman" panose="02020603050405020304" pitchFamily="18" charset="0"/>
              </a:rPr>
              <a:t> viết </a:t>
            </a:r>
            <a:r>
              <a:rPr lang="en-US" sz="3600" b="1" dirty="0" err="1">
                <a:solidFill>
                  <a:srgbClr val="FF0000"/>
                </a:solidFill>
                <a:effectLst/>
                <a:latin typeface="#9Slide03 AmpleSoft Bold" panose="02000000000000000000" pitchFamily="2" charset="0"/>
                <a:ea typeface="Times New Roman" panose="02020603050405020304" pitchFamily="18" charset="0"/>
              </a:rPr>
              <a:t>bài</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văn</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phân</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tích</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một</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tác</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phẩm</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truyện</a:t>
            </a:r>
            <a:endParaRPr lang="en-US" sz="3200" dirty="0">
              <a:solidFill>
                <a:srgbClr val="FF0000"/>
              </a:solidFill>
              <a:effectLst/>
              <a:latin typeface="#9Slide03 AmpleSoft Bold" panose="02000000000000000000" pitchFamily="2" charset="0"/>
              <a:ea typeface="Times New Roman" panose="02020603050405020304" pitchFamily="18" charset="0"/>
            </a:endParaRPr>
          </a:p>
        </p:txBody>
      </p:sp>
      <p:sp>
        <p:nvSpPr>
          <p:cNvPr id="3" name="TextBox 2"/>
          <p:cNvSpPr txBox="1"/>
          <p:nvPr/>
        </p:nvSpPr>
        <p:spPr>
          <a:xfrm>
            <a:off x="2667000" y="1542709"/>
            <a:ext cx="9339942" cy="5185522"/>
          </a:xfrm>
          <a:prstGeom prst="rect">
            <a:avLst/>
          </a:prstGeom>
          <a:noFill/>
        </p:spPr>
        <p:txBody>
          <a:bodyPr wrap="square">
            <a:spAutoFit/>
          </a:bodyPr>
          <a:lstStyle/>
          <a:p>
            <a:pPr algn="just">
              <a:lnSpc>
                <a:spcPct val="150000"/>
              </a:lnSpc>
            </a:pPr>
            <a:r>
              <a:rPr lang="en-US" sz="2800" cap="none" spc="0" dirty="0">
                <a:solidFill>
                  <a:schemeClr val="tx1"/>
                </a:solidFill>
                <a:effectLst/>
              </a:rPr>
              <a:t> </a:t>
            </a:r>
            <a:r>
              <a:rPr lang="vi-VN" sz="2800" b="1" dirty="0"/>
              <a:t>Bước 2: Tìm ý và lập dàn ý</a:t>
            </a:r>
            <a:endParaRPr lang="en-US" sz="2800" dirty="0"/>
          </a:p>
          <a:p>
            <a:pPr algn="just">
              <a:lnSpc>
                <a:spcPct val="150000"/>
              </a:lnSpc>
            </a:pPr>
            <a:r>
              <a:rPr lang="en-US" sz="2800" b="1" dirty="0" err="1"/>
              <a:t>Kết</a:t>
            </a:r>
            <a:r>
              <a:rPr lang="en-US" sz="2800" b="1" dirty="0"/>
              <a:t> </a:t>
            </a:r>
            <a:r>
              <a:rPr lang="en-US" sz="2800" b="1" dirty="0" err="1"/>
              <a:t>bài</a:t>
            </a:r>
            <a:r>
              <a:rPr lang="en-US" sz="2800" b="1" dirty="0"/>
              <a:t>:</a:t>
            </a:r>
            <a:r>
              <a:rPr lang="en-US" sz="2800" dirty="0"/>
              <a:t> </a:t>
            </a:r>
            <a:r>
              <a:rPr lang="en-US" sz="2800" dirty="0" err="1"/>
              <a:t>Khẳng</a:t>
            </a:r>
            <a:r>
              <a:rPr lang="en-US" sz="2800" dirty="0"/>
              <a:t> </a:t>
            </a:r>
            <a:r>
              <a:rPr lang="en-US" sz="2800" dirty="0" err="1"/>
              <a:t>định</a:t>
            </a:r>
            <a:r>
              <a:rPr lang="en-US" sz="2800" dirty="0"/>
              <a:t> ý </a:t>
            </a:r>
            <a:r>
              <a:rPr lang="en-US" sz="2800" dirty="0" err="1"/>
              <a:t>nghĩa</a:t>
            </a:r>
            <a:r>
              <a:rPr lang="en-US" sz="2800" dirty="0"/>
              <a:t>, giá </a:t>
            </a:r>
            <a:r>
              <a:rPr lang="en-US" sz="2800" dirty="0" err="1"/>
              <a:t>trị</a:t>
            </a:r>
            <a:r>
              <a:rPr lang="en-US" sz="2800" dirty="0"/>
              <a:t> </a:t>
            </a:r>
            <a:r>
              <a:rPr lang="en-US" sz="2800" dirty="0" err="1"/>
              <a:t>của</a:t>
            </a:r>
            <a:r>
              <a:rPr lang="en-US" sz="2800" dirty="0"/>
              <a:t> </a:t>
            </a:r>
            <a:r>
              <a:rPr lang="en-US" sz="2800" dirty="0" err="1"/>
              <a:t>tác</a:t>
            </a:r>
            <a:r>
              <a:rPr lang="en-US" sz="2800" dirty="0"/>
              <a:t> </a:t>
            </a:r>
            <a:r>
              <a:rPr lang="en-US" sz="2800" dirty="0" err="1"/>
              <a:t>phẩm</a:t>
            </a:r>
            <a:r>
              <a:rPr lang="en-US" sz="2800" dirty="0"/>
              <a:t> </a:t>
            </a:r>
            <a:r>
              <a:rPr lang="en-US" sz="2800" dirty="0" err="1"/>
              <a:t>truyện</a:t>
            </a:r>
            <a:r>
              <a:rPr lang="en-US" sz="2800" dirty="0"/>
              <a:t>.</a:t>
            </a:r>
          </a:p>
          <a:p>
            <a:pPr algn="just">
              <a:lnSpc>
                <a:spcPct val="150000"/>
              </a:lnSpc>
            </a:pPr>
            <a:r>
              <a:rPr lang="en-US" sz="2800" b="1" dirty="0" err="1"/>
              <a:t>Lưu</a:t>
            </a:r>
            <a:r>
              <a:rPr lang="en-US" sz="2800" b="1" dirty="0"/>
              <a:t> ý:</a:t>
            </a:r>
          </a:p>
          <a:p>
            <a:pPr algn="just">
              <a:lnSpc>
                <a:spcPct val="150000"/>
              </a:lnSpc>
            </a:pPr>
            <a:r>
              <a:rPr lang="en-US" sz="2800" dirty="0"/>
              <a:t> - Khi </a:t>
            </a:r>
            <a:r>
              <a:rPr lang="en-US" sz="2800" dirty="0" err="1"/>
              <a:t>triển</a:t>
            </a:r>
            <a:r>
              <a:rPr lang="en-US" sz="2800" dirty="0"/>
              <a:t> </a:t>
            </a:r>
            <a:r>
              <a:rPr lang="en-US" sz="2800" dirty="0" err="1"/>
              <a:t>khai</a:t>
            </a:r>
            <a:r>
              <a:rPr lang="en-US" sz="2800" dirty="0"/>
              <a:t> </a:t>
            </a:r>
            <a:r>
              <a:rPr lang="en-US" sz="2800" dirty="0" err="1"/>
              <a:t>lí</a:t>
            </a:r>
            <a:r>
              <a:rPr lang="en-US" sz="2800" dirty="0"/>
              <a:t> </a:t>
            </a:r>
            <a:r>
              <a:rPr lang="en-US" sz="2800" dirty="0" err="1"/>
              <a:t>lẽ</a:t>
            </a:r>
            <a:r>
              <a:rPr lang="en-US" sz="2800" dirty="0"/>
              <a:t>, </a:t>
            </a:r>
            <a:r>
              <a:rPr lang="en-US" sz="2800" dirty="0" err="1"/>
              <a:t>bằng</a:t>
            </a:r>
            <a:r>
              <a:rPr lang="en-US" sz="2800" dirty="0"/>
              <a:t> </a:t>
            </a:r>
            <a:r>
              <a:rPr lang="en-US" sz="2800" dirty="0" err="1"/>
              <a:t>chứng</a:t>
            </a:r>
            <a:r>
              <a:rPr lang="en-US" sz="2800" dirty="0"/>
              <a:t> để làm </a:t>
            </a:r>
            <a:r>
              <a:rPr lang="en-US" sz="2800" dirty="0" err="1"/>
              <a:t>sáng</a:t>
            </a:r>
            <a:r>
              <a:rPr lang="en-US" sz="2800" dirty="0"/>
              <a:t> </a:t>
            </a:r>
            <a:r>
              <a:rPr lang="en-US" sz="2800" dirty="0" err="1"/>
              <a:t>tỏ</a:t>
            </a:r>
            <a:r>
              <a:rPr lang="en-US" sz="2800" dirty="0"/>
              <a:t> </a:t>
            </a:r>
            <a:r>
              <a:rPr lang="en-US" sz="2800" dirty="0" err="1"/>
              <a:t>luận</a:t>
            </a:r>
            <a:r>
              <a:rPr lang="en-US" sz="2800" dirty="0"/>
              <a:t> </a:t>
            </a:r>
            <a:r>
              <a:rPr lang="en-US" sz="2800" dirty="0" err="1"/>
              <a:t>điểm</a:t>
            </a:r>
            <a:r>
              <a:rPr lang="en-US" sz="2800" dirty="0"/>
              <a:t>, cần </a:t>
            </a:r>
            <a:r>
              <a:rPr lang="en-US" sz="2800" dirty="0" err="1"/>
              <a:t>tránh</a:t>
            </a:r>
            <a:r>
              <a:rPr lang="en-US" sz="2800" dirty="0"/>
              <a:t> </a:t>
            </a:r>
            <a:r>
              <a:rPr lang="en-US" sz="2800" dirty="0" err="1"/>
              <a:t>sự</a:t>
            </a:r>
            <a:r>
              <a:rPr lang="en-US" sz="2800" dirty="0"/>
              <a:t> </a:t>
            </a:r>
            <a:r>
              <a:rPr lang="en-US" sz="2800" dirty="0" err="1"/>
              <a:t>trùng</a:t>
            </a:r>
            <a:r>
              <a:rPr lang="en-US" sz="2800" dirty="0"/>
              <a:t> </a:t>
            </a:r>
            <a:r>
              <a:rPr lang="en-US" sz="2800" dirty="0" err="1"/>
              <a:t>lặp</a:t>
            </a:r>
            <a:r>
              <a:rPr lang="en-US" sz="2800" dirty="0"/>
              <a:t> về ý </a:t>
            </a:r>
            <a:r>
              <a:rPr lang="en-US" sz="2800" dirty="0" err="1"/>
              <a:t>giữa</a:t>
            </a:r>
            <a:r>
              <a:rPr lang="en-US" sz="2800" dirty="0"/>
              <a:t> các </a:t>
            </a:r>
            <a:r>
              <a:rPr lang="en-US" sz="2800" dirty="0" err="1"/>
              <a:t>luận</a:t>
            </a:r>
            <a:r>
              <a:rPr lang="en-US" sz="2800" dirty="0"/>
              <a:t> </a:t>
            </a:r>
            <a:r>
              <a:rPr lang="en-US" sz="2800" dirty="0" err="1"/>
              <a:t>điểm</a:t>
            </a:r>
            <a:r>
              <a:rPr lang="en-US" sz="2800" dirty="0"/>
              <a:t>. </a:t>
            </a:r>
            <a:r>
              <a:rPr lang="en-US" sz="2800" dirty="0" err="1"/>
              <a:t>Một</a:t>
            </a:r>
            <a:r>
              <a:rPr lang="en-US" sz="2800" dirty="0"/>
              <a:t> </a:t>
            </a:r>
            <a:r>
              <a:rPr lang="en-US" sz="2800" dirty="0" err="1"/>
              <a:t>số</a:t>
            </a:r>
            <a:r>
              <a:rPr lang="en-US" sz="2800" dirty="0"/>
              <a:t> </a:t>
            </a:r>
            <a:r>
              <a:rPr lang="en-US" sz="2800" dirty="0" err="1"/>
              <a:t>bằng</a:t>
            </a:r>
            <a:r>
              <a:rPr lang="en-US" sz="2800" dirty="0"/>
              <a:t> </a:t>
            </a:r>
            <a:r>
              <a:rPr lang="en-US" sz="2800" dirty="0" err="1"/>
              <a:t>chứng</a:t>
            </a:r>
            <a:r>
              <a:rPr lang="en-US" sz="2800" dirty="0"/>
              <a:t> có </a:t>
            </a:r>
            <a:r>
              <a:rPr lang="en-US" sz="2800" dirty="0" err="1"/>
              <a:t>thể</a:t>
            </a:r>
            <a:r>
              <a:rPr lang="en-US" sz="2800" dirty="0"/>
              <a:t> </a:t>
            </a:r>
            <a:r>
              <a:rPr lang="en-US" sz="2800" dirty="0" err="1"/>
              <a:t>dùng</a:t>
            </a:r>
            <a:r>
              <a:rPr lang="en-US" sz="2800" dirty="0"/>
              <a:t> làm </a:t>
            </a:r>
            <a:r>
              <a:rPr lang="en-US" sz="2800" dirty="0" err="1"/>
              <a:t>sáng</a:t>
            </a:r>
            <a:r>
              <a:rPr lang="en-US" sz="2800" dirty="0"/>
              <a:t> </a:t>
            </a:r>
            <a:r>
              <a:rPr lang="en-US" sz="2800" dirty="0" err="1"/>
              <a:t>tỏ</a:t>
            </a:r>
            <a:r>
              <a:rPr lang="en-US" sz="2800" dirty="0"/>
              <a:t> </a:t>
            </a:r>
            <a:r>
              <a:rPr lang="en-US" sz="2800" dirty="0" err="1"/>
              <a:t>cho</a:t>
            </a:r>
            <a:r>
              <a:rPr lang="en-US" sz="2800" dirty="0"/>
              <a:t> nhiều </a:t>
            </a:r>
            <a:r>
              <a:rPr lang="en-US" sz="2800" dirty="0" err="1"/>
              <a:t>luận</a:t>
            </a:r>
            <a:r>
              <a:rPr lang="en-US" sz="2800" dirty="0"/>
              <a:t> </a:t>
            </a:r>
            <a:r>
              <a:rPr lang="en-US" sz="2800" dirty="0" err="1"/>
              <a:t>điểm</a:t>
            </a:r>
            <a:r>
              <a:rPr lang="en-US" sz="2800" dirty="0"/>
              <a:t>, </a:t>
            </a:r>
            <a:r>
              <a:rPr lang="en-US" sz="2800" dirty="0" err="1"/>
              <a:t>nhưng</a:t>
            </a:r>
            <a:r>
              <a:rPr lang="en-US" sz="2800" dirty="0"/>
              <a:t> </a:t>
            </a:r>
            <a:r>
              <a:rPr lang="en-US" sz="2800" dirty="0" err="1"/>
              <a:t>với</a:t>
            </a:r>
            <a:r>
              <a:rPr lang="en-US" sz="2800" dirty="0"/>
              <a:t> </a:t>
            </a:r>
            <a:r>
              <a:rPr lang="en-US" sz="2800" dirty="0" err="1"/>
              <a:t>mỗi</a:t>
            </a:r>
            <a:r>
              <a:rPr lang="en-US" sz="2800" dirty="0"/>
              <a:t> </a:t>
            </a:r>
            <a:r>
              <a:rPr lang="en-US" sz="2800" dirty="0" err="1"/>
              <a:t>luận</a:t>
            </a:r>
            <a:r>
              <a:rPr lang="en-US" sz="2800" dirty="0"/>
              <a:t> </a:t>
            </a:r>
            <a:r>
              <a:rPr lang="en-US" sz="2800" dirty="0" err="1"/>
              <a:t>điểm</a:t>
            </a:r>
            <a:r>
              <a:rPr lang="en-US" sz="2800" dirty="0"/>
              <a:t>, </a:t>
            </a:r>
            <a:r>
              <a:rPr lang="en-US" sz="2800" dirty="0" err="1"/>
              <a:t>cách</a:t>
            </a:r>
            <a:r>
              <a:rPr lang="en-US" sz="2800" dirty="0"/>
              <a:t> </a:t>
            </a:r>
            <a:r>
              <a:rPr lang="en-US" sz="2800" dirty="0" err="1"/>
              <a:t>triển</a:t>
            </a:r>
            <a:r>
              <a:rPr lang="en-US" sz="2800" dirty="0"/>
              <a:t> </a:t>
            </a:r>
            <a:r>
              <a:rPr lang="en-US" sz="2800" dirty="0" err="1"/>
              <a:t>khai</a:t>
            </a:r>
            <a:r>
              <a:rPr lang="en-US" sz="2800" dirty="0"/>
              <a:t> </a:t>
            </a:r>
            <a:r>
              <a:rPr lang="en-US" sz="2800" dirty="0" err="1"/>
              <a:t>lí</a:t>
            </a:r>
            <a:r>
              <a:rPr lang="en-US" sz="2800" dirty="0"/>
              <a:t> </a:t>
            </a:r>
            <a:r>
              <a:rPr lang="en-US" sz="2800" dirty="0" err="1"/>
              <a:t>lẽ</a:t>
            </a:r>
            <a:r>
              <a:rPr lang="en-US" sz="2800" dirty="0"/>
              <a:t> để </a:t>
            </a:r>
            <a:r>
              <a:rPr lang="en-US" sz="2800" dirty="0" err="1"/>
              <a:t>phân</a:t>
            </a:r>
            <a:r>
              <a:rPr lang="en-US" sz="2800" dirty="0"/>
              <a:t> </a:t>
            </a:r>
            <a:r>
              <a:rPr lang="en-US" sz="2800" dirty="0" err="1"/>
              <a:t>tích</a:t>
            </a:r>
            <a:r>
              <a:rPr lang="en-US" sz="2800" dirty="0"/>
              <a:t>, </a:t>
            </a:r>
            <a:r>
              <a:rPr lang="en-US" sz="2800" dirty="0" err="1"/>
              <a:t>lí</a:t>
            </a:r>
            <a:r>
              <a:rPr lang="en-US" sz="2800" dirty="0"/>
              <a:t> </a:t>
            </a:r>
            <a:r>
              <a:rPr lang="en-US" sz="2800" dirty="0" err="1"/>
              <a:t>giải</a:t>
            </a:r>
            <a:r>
              <a:rPr lang="en-US" sz="2800" dirty="0"/>
              <a:t> cần </a:t>
            </a:r>
            <a:r>
              <a:rPr lang="en-US" sz="2800" dirty="0" err="1"/>
              <a:t>khác</a:t>
            </a:r>
            <a:r>
              <a:rPr lang="en-US" sz="2800" dirty="0"/>
              <a:t> </a:t>
            </a:r>
            <a:r>
              <a:rPr lang="en-US" sz="2800" dirty="0" err="1"/>
              <a:t>nhau</a:t>
            </a:r>
            <a:r>
              <a:rPr lang="en-US" sz="2800" dirty="0"/>
              <a:t>.</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urple flower with leaves&#10;&#10;Description automatically generated"/>
          <p:cNvPicPr>
            <a:picLocks noChangeAspect="1"/>
          </p:cNvPicPr>
          <p:nvPr/>
        </p:nvPicPr>
        <p:blipFill>
          <a:blip r:embed="rId2">
            <a:extLst>
              <a:ext uri="{28A0092B-C50C-407E-A947-70E740481C1C}">
                <a14:useLocalDpi xmlns:a14="http://schemas.microsoft.com/office/drawing/2010/main" val="0"/>
              </a:ext>
            </a:extLst>
          </a:blip>
          <a:srcRect r="1655" b="2"/>
          <a:stretch>
            <a:fillRect/>
          </a:stretch>
        </p:blipFill>
        <p:spPr>
          <a:xfrm>
            <a:off x="1" y="10"/>
            <a:ext cx="5279570" cy="6857990"/>
          </a:xfrm>
          <a:prstGeom prst="rect">
            <a:avLst/>
          </a:prstGeom>
        </p:spPr>
      </p:pic>
      <p:sp>
        <p:nvSpPr>
          <p:cNvPr id="7" name="TextBox 6"/>
          <p:cNvSpPr txBox="1"/>
          <p:nvPr/>
        </p:nvSpPr>
        <p:spPr>
          <a:xfrm>
            <a:off x="3841582" y="81860"/>
            <a:ext cx="7066978" cy="1460849"/>
          </a:xfrm>
          <a:prstGeom prst="rect">
            <a:avLst/>
          </a:prstGeom>
          <a:noFill/>
        </p:spPr>
        <p:txBody>
          <a:bodyPr wrap="square">
            <a:spAutoFit/>
          </a:bodyPr>
          <a:lstStyle/>
          <a:p>
            <a:pPr marL="457200" marR="197485" algn="ctr">
              <a:lnSpc>
                <a:spcPct val="130000"/>
              </a:lnSpc>
              <a:spcAft>
                <a:spcPts val="0"/>
              </a:spcAft>
              <a:tabLst>
                <a:tab pos="424815" algn="l"/>
              </a:tabLst>
            </a:pPr>
            <a:r>
              <a:rPr lang="en-US" sz="3600" b="1" dirty="0">
                <a:solidFill>
                  <a:srgbClr val="FF0000"/>
                </a:solidFill>
                <a:effectLst/>
                <a:latin typeface="#9Slide03 AmpleSoft Bold" panose="02000000000000000000" pitchFamily="2" charset="0"/>
                <a:ea typeface="Times New Roman" panose="02020603050405020304" pitchFamily="18" charset="0"/>
              </a:rPr>
              <a:t>3. Quy </a:t>
            </a:r>
            <a:r>
              <a:rPr lang="en-US" sz="3600" b="1" dirty="0" err="1">
                <a:solidFill>
                  <a:srgbClr val="FF0000"/>
                </a:solidFill>
                <a:effectLst/>
                <a:latin typeface="#9Slide03 AmpleSoft Bold" panose="02000000000000000000" pitchFamily="2" charset="0"/>
                <a:ea typeface="Times New Roman" panose="02020603050405020304" pitchFamily="18" charset="0"/>
              </a:rPr>
              <a:t>trình</a:t>
            </a:r>
            <a:r>
              <a:rPr lang="en-US" sz="3600" b="1" dirty="0">
                <a:solidFill>
                  <a:srgbClr val="FF0000"/>
                </a:solidFill>
                <a:effectLst/>
                <a:latin typeface="#9Slide03 AmpleSoft Bold" panose="02000000000000000000" pitchFamily="2" charset="0"/>
                <a:ea typeface="Times New Roman" panose="02020603050405020304" pitchFamily="18" charset="0"/>
              </a:rPr>
              <a:t> viết </a:t>
            </a:r>
            <a:r>
              <a:rPr lang="en-US" sz="3600" b="1" dirty="0" err="1">
                <a:solidFill>
                  <a:srgbClr val="FF0000"/>
                </a:solidFill>
                <a:effectLst/>
                <a:latin typeface="#9Slide03 AmpleSoft Bold" panose="02000000000000000000" pitchFamily="2" charset="0"/>
                <a:ea typeface="Times New Roman" panose="02020603050405020304" pitchFamily="18" charset="0"/>
              </a:rPr>
              <a:t>bài</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văn</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phân</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tích</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một</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tác</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phẩm</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truyện</a:t>
            </a:r>
            <a:endParaRPr lang="en-US" sz="3200" dirty="0">
              <a:solidFill>
                <a:srgbClr val="FF0000"/>
              </a:solidFill>
              <a:effectLst/>
              <a:latin typeface="#9Slide03 AmpleSoft Bold" panose="02000000000000000000" pitchFamily="2" charset="0"/>
              <a:ea typeface="Times New Roman" panose="02020603050405020304" pitchFamily="18" charset="0"/>
            </a:endParaRPr>
          </a:p>
        </p:txBody>
      </p:sp>
      <p:sp>
        <p:nvSpPr>
          <p:cNvPr id="3" name="TextBox 2"/>
          <p:cNvSpPr txBox="1"/>
          <p:nvPr/>
        </p:nvSpPr>
        <p:spPr>
          <a:xfrm>
            <a:off x="4637313" y="1814852"/>
            <a:ext cx="7391399" cy="4539191"/>
          </a:xfrm>
          <a:prstGeom prst="rect">
            <a:avLst/>
          </a:prstGeom>
          <a:noFill/>
        </p:spPr>
        <p:txBody>
          <a:bodyPr wrap="square">
            <a:spAutoFit/>
          </a:bodyPr>
          <a:lstStyle/>
          <a:p>
            <a:pPr algn="just">
              <a:lnSpc>
                <a:spcPct val="150000"/>
              </a:lnSpc>
            </a:pPr>
            <a:r>
              <a:rPr lang="en-US" sz="2800" cap="none" spc="0" dirty="0">
                <a:solidFill>
                  <a:schemeClr val="tx1"/>
                </a:solidFill>
                <a:effectLst/>
              </a:rPr>
              <a:t> </a:t>
            </a:r>
            <a:r>
              <a:rPr lang="vi-VN" sz="2800" b="1" dirty="0"/>
              <a:t>Bước 2: Tìm ý và lập dàn ý</a:t>
            </a:r>
            <a:endParaRPr lang="en-US" sz="2800" dirty="0"/>
          </a:p>
          <a:p>
            <a:pPr algn="just">
              <a:lnSpc>
                <a:spcPct val="150000"/>
              </a:lnSpc>
            </a:pPr>
            <a:r>
              <a:rPr lang="vi-VN" sz="2800" b="1" i="1" dirty="0"/>
              <a:t>Lập dàn ý</a:t>
            </a:r>
            <a:r>
              <a:rPr lang="vi-VN" sz="2800" i="1" dirty="0"/>
              <a:t>:</a:t>
            </a:r>
            <a:endParaRPr lang="en-US" sz="2800" dirty="0"/>
          </a:p>
          <a:p>
            <a:pPr algn="just">
              <a:lnSpc>
                <a:spcPct val="150000"/>
              </a:lnSpc>
            </a:pPr>
            <a:r>
              <a:rPr lang="en-US" sz="2800" b="1" dirty="0" err="1"/>
              <a:t>Lưu</a:t>
            </a:r>
            <a:r>
              <a:rPr lang="en-US" sz="2800" b="1" dirty="0"/>
              <a:t> ý:</a:t>
            </a:r>
          </a:p>
          <a:p>
            <a:pPr algn="just">
              <a:lnSpc>
                <a:spcPct val="150000"/>
              </a:lnSpc>
            </a:pPr>
            <a:r>
              <a:rPr lang="en-US" sz="2800" dirty="0"/>
              <a:t>- </a:t>
            </a:r>
            <a:r>
              <a:rPr lang="en-US" sz="2800" dirty="0" err="1"/>
              <a:t>Không</a:t>
            </a:r>
            <a:r>
              <a:rPr lang="en-US" sz="2800" dirty="0"/>
              <a:t> </a:t>
            </a:r>
            <a:r>
              <a:rPr lang="en-US" sz="2800" dirty="0" err="1"/>
              <a:t>nhất</a:t>
            </a:r>
            <a:r>
              <a:rPr lang="en-US" sz="2800" dirty="0"/>
              <a:t> </a:t>
            </a:r>
            <a:r>
              <a:rPr lang="en-US" sz="2800" dirty="0" err="1"/>
              <a:t>thiết</a:t>
            </a:r>
            <a:r>
              <a:rPr lang="en-US" sz="2800" dirty="0"/>
              <a:t> </a:t>
            </a:r>
            <a:r>
              <a:rPr lang="en-US" sz="2800" dirty="0" err="1"/>
              <a:t>phải</a:t>
            </a:r>
            <a:r>
              <a:rPr lang="en-US" sz="2800" dirty="0"/>
              <a:t> </a:t>
            </a:r>
            <a:r>
              <a:rPr lang="en-US" sz="2800" dirty="0" err="1"/>
              <a:t>phân</a:t>
            </a:r>
            <a:r>
              <a:rPr lang="en-US" sz="2800" dirty="0"/>
              <a:t> </a:t>
            </a:r>
            <a:r>
              <a:rPr lang="en-US" sz="2800" dirty="0" err="1"/>
              <a:t>tích</a:t>
            </a:r>
            <a:r>
              <a:rPr lang="en-US" sz="2800" dirty="0"/>
              <a:t> </a:t>
            </a:r>
            <a:r>
              <a:rPr lang="en-US" sz="2800" dirty="0" err="1"/>
              <a:t>tất</a:t>
            </a:r>
            <a:r>
              <a:rPr lang="en-US" sz="2800" dirty="0"/>
              <a:t> cả các </a:t>
            </a:r>
            <a:r>
              <a:rPr lang="en-US" sz="2800" dirty="0" err="1"/>
              <a:t>nét</a:t>
            </a:r>
            <a:r>
              <a:rPr lang="en-US" sz="2800" dirty="0"/>
              <a:t> </a:t>
            </a:r>
            <a:r>
              <a:rPr lang="en-US" sz="2800" dirty="0" err="1"/>
              <a:t>đặc</a:t>
            </a:r>
            <a:r>
              <a:rPr lang="en-US" sz="2800" dirty="0"/>
              <a:t> </a:t>
            </a:r>
            <a:r>
              <a:rPr lang="en-US" sz="2800" dirty="0" err="1"/>
              <a:t>sắc</a:t>
            </a:r>
            <a:r>
              <a:rPr lang="en-US" sz="2800" dirty="0"/>
              <a:t> </a:t>
            </a:r>
            <a:r>
              <a:rPr lang="en-US" sz="2800" dirty="0" err="1"/>
              <a:t>nghệ</a:t>
            </a:r>
            <a:r>
              <a:rPr lang="en-US" sz="2800" dirty="0"/>
              <a:t> </a:t>
            </a:r>
            <a:r>
              <a:rPr lang="en-US" sz="2800" dirty="0" err="1"/>
              <a:t>thuật</a:t>
            </a:r>
            <a:r>
              <a:rPr lang="en-US" sz="2800" dirty="0"/>
              <a:t> </a:t>
            </a:r>
            <a:r>
              <a:rPr lang="en-US" sz="2800" dirty="0" err="1"/>
              <a:t>trong</a:t>
            </a:r>
            <a:r>
              <a:rPr lang="en-US" sz="2800" dirty="0"/>
              <a:t> </a:t>
            </a:r>
            <a:r>
              <a:rPr lang="en-US" sz="2800" dirty="0" err="1"/>
              <a:t>tác</a:t>
            </a:r>
            <a:r>
              <a:rPr lang="en-US" sz="2800" dirty="0"/>
              <a:t> </a:t>
            </a:r>
            <a:r>
              <a:rPr lang="en-US" sz="2800" dirty="0" err="1"/>
              <a:t>phẩm</a:t>
            </a:r>
            <a:r>
              <a:rPr lang="en-US" sz="2800" dirty="0"/>
              <a:t>, mà </a:t>
            </a:r>
            <a:r>
              <a:rPr lang="en-US" sz="2800" dirty="0" err="1"/>
              <a:t>nên</a:t>
            </a:r>
            <a:r>
              <a:rPr lang="en-US" sz="2800" dirty="0"/>
              <a:t> đi </a:t>
            </a:r>
            <a:r>
              <a:rPr lang="en-US" sz="2800" dirty="0" err="1"/>
              <a:t>sâu</a:t>
            </a:r>
            <a:r>
              <a:rPr lang="en-US" sz="2800" dirty="0"/>
              <a:t> </a:t>
            </a:r>
            <a:r>
              <a:rPr lang="en-US" sz="2800" dirty="0" err="1"/>
              <a:t>khai</a:t>
            </a:r>
            <a:r>
              <a:rPr lang="en-US" sz="2800" dirty="0"/>
              <a:t> </a:t>
            </a:r>
            <a:r>
              <a:rPr lang="en-US" sz="2800" dirty="0" err="1"/>
              <a:t>thác</a:t>
            </a:r>
            <a:r>
              <a:rPr lang="en-US" sz="2800" dirty="0"/>
              <a:t> </a:t>
            </a:r>
            <a:r>
              <a:rPr lang="en-US" sz="2800" dirty="0" err="1"/>
              <a:t>những</a:t>
            </a:r>
            <a:r>
              <a:rPr lang="en-US" sz="2800" dirty="0"/>
              <a:t> </a:t>
            </a:r>
            <a:r>
              <a:rPr lang="en-US" sz="2800" dirty="0" err="1"/>
              <a:t>yếu</a:t>
            </a:r>
            <a:r>
              <a:rPr lang="en-US" sz="2800" dirty="0"/>
              <a:t> </a:t>
            </a:r>
            <a:r>
              <a:rPr lang="en-US" sz="2800" dirty="0" err="1"/>
              <a:t>tố</a:t>
            </a:r>
            <a:r>
              <a:rPr lang="en-US" sz="2800" dirty="0"/>
              <a:t> </a:t>
            </a:r>
            <a:r>
              <a:rPr lang="en-US" sz="2800" dirty="0" err="1"/>
              <a:t>tiêu</a:t>
            </a:r>
            <a:r>
              <a:rPr lang="en-US" sz="2800" dirty="0"/>
              <a:t> </a:t>
            </a:r>
            <a:r>
              <a:rPr lang="en-US" sz="2800" dirty="0" err="1"/>
              <a:t>biểu</a:t>
            </a:r>
            <a:r>
              <a:rPr lang="en-US" sz="2800" dirty="0"/>
              <a:t> </a:t>
            </a:r>
            <a:r>
              <a:rPr lang="en-US" sz="2800" dirty="0" err="1"/>
              <a:t>thể</a:t>
            </a:r>
            <a:r>
              <a:rPr lang="en-US" sz="2800" dirty="0"/>
              <a:t> </a:t>
            </a:r>
            <a:r>
              <a:rPr lang="en-US" sz="2800" dirty="0" err="1"/>
              <a:t>hiện</a:t>
            </a:r>
            <a:r>
              <a:rPr lang="en-US" sz="2800" dirty="0"/>
              <a:t> </a:t>
            </a:r>
            <a:r>
              <a:rPr lang="en-US" sz="2800" dirty="0" err="1"/>
              <a:t>đặc</a:t>
            </a:r>
            <a:r>
              <a:rPr lang="en-US" sz="2800" dirty="0"/>
              <a:t> </a:t>
            </a:r>
            <a:r>
              <a:rPr lang="en-US" sz="2800" dirty="0" err="1"/>
              <a:t>trưng</a:t>
            </a:r>
            <a:r>
              <a:rPr lang="en-US" sz="2800" dirty="0"/>
              <a:t> </a:t>
            </a:r>
            <a:r>
              <a:rPr lang="en-US" sz="2800" dirty="0" err="1"/>
              <a:t>thể</a:t>
            </a:r>
            <a:r>
              <a:rPr lang="en-US" sz="2800" dirty="0"/>
              <a:t> </a:t>
            </a:r>
            <a:r>
              <a:rPr lang="en-US" sz="2800" dirty="0" err="1"/>
              <a:t>loại</a:t>
            </a:r>
            <a:r>
              <a:rPr lang="en-US" sz="2800" dirty="0"/>
              <a:t>.</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ink flowers and green leaves&#10;&#10;Description automatically generated"/>
          <p:cNvPicPr>
            <a:picLocks noChangeAspect="1"/>
          </p:cNvPicPr>
          <p:nvPr/>
        </p:nvPicPr>
        <p:blipFill>
          <a:blip r:embed="rId2">
            <a:extLst>
              <a:ext uri="{28A0092B-C50C-407E-A947-70E740481C1C}">
                <a14:useLocalDpi xmlns:a14="http://schemas.microsoft.com/office/drawing/2010/main" val="0"/>
              </a:ext>
            </a:extLst>
          </a:blip>
          <a:srcRect l="5080" r="7402" b="-2"/>
          <a:stretch>
            <a:fillRect/>
          </a:stretch>
        </p:blipFill>
        <p:spPr>
          <a:xfrm>
            <a:off x="1" y="10"/>
            <a:ext cx="9669642" cy="6857990"/>
          </a:xfrm>
          <a:prstGeom prst="rect">
            <a:avLst/>
          </a:prstGeom>
        </p:spPr>
      </p:pic>
      <p:sp>
        <p:nvSpPr>
          <p:cNvPr id="14" name="Rectangle 13"/>
          <p:cNvSpPr>
            <a:spLocks noGrp="1" noRot="1" noChangeAspect="1" noMove="1" noResize="1" noEditPoints="1" noAdjustHandles="1" noChangeArrowheads="1" noChangeShapeType="1" noTextEdit="1"/>
          </p:cNvSpPr>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7971" y="256032"/>
            <a:ext cx="12289971" cy="753989"/>
          </a:xfrm>
          <a:prstGeom prst="rect">
            <a:avLst/>
          </a:prstGeom>
          <a:noFill/>
        </p:spPr>
        <p:txBody>
          <a:bodyPr wrap="square">
            <a:spAutoFit/>
          </a:bodyPr>
          <a:lstStyle/>
          <a:p>
            <a:pPr marL="457200" marR="197485" algn="ctr">
              <a:lnSpc>
                <a:spcPct val="130000"/>
              </a:lnSpc>
              <a:spcAft>
                <a:spcPts val="0"/>
              </a:spcAft>
              <a:tabLst>
                <a:tab pos="424815" algn="l"/>
              </a:tabLst>
            </a:pPr>
            <a:r>
              <a:rPr lang="en-US" sz="3600" b="1" dirty="0">
                <a:solidFill>
                  <a:srgbClr val="FF0000"/>
                </a:solidFill>
                <a:effectLst/>
                <a:latin typeface="#9Slide03 AmpleSoft Bold" panose="02000000000000000000" pitchFamily="2" charset="0"/>
                <a:ea typeface="Times New Roman" panose="02020603050405020304" pitchFamily="18" charset="0"/>
              </a:rPr>
              <a:t>3. Quy </a:t>
            </a:r>
            <a:r>
              <a:rPr lang="en-US" sz="3600" b="1" dirty="0" err="1">
                <a:solidFill>
                  <a:srgbClr val="FF0000"/>
                </a:solidFill>
                <a:effectLst/>
                <a:latin typeface="#9Slide03 AmpleSoft Bold" panose="02000000000000000000" pitchFamily="2" charset="0"/>
                <a:ea typeface="Times New Roman" panose="02020603050405020304" pitchFamily="18" charset="0"/>
              </a:rPr>
              <a:t>trình</a:t>
            </a:r>
            <a:r>
              <a:rPr lang="en-US" sz="3600" b="1" dirty="0">
                <a:solidFill>
                  <a:srgbClr val="FF0000"/>
                </a:solidFill>
                <a:effectLst/>
                <a:latin typeface="#9Slide03 AmpleSoft Bold" panose="02000000000000000000" pitchFamily="2" charset="0"/>
                <a:ea typeface="Times New Roman" panose="02020603050405020304" pitchFamily="18" charset="0"/>
              </a:rPr>
              <a:t> viết </a:t>
            </a:r>
            <a:r>
              <a:rPr lang="en-US" sz="3600" b="1" dirty="0" err="1">
                <a:solidFill>
                  <a:srgbClr val="FF0000"/>
                </a:solidFill>
                <a:effectLst/>
                <a:latin typeface="#9Slide03 AmpleSoft Bold" panose="02000000000000000000" pitchFamily="2" charset="0"/>
                <a:ea typeface="Times New Roman" panose="02020603050405020304" pitchFamily="18" charset="0"/>
              </a:rPr>
              <a:t>bài</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văn</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phân</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tích</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một</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tác</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phẩm</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truyện</a:t>
            </a:r>
            <a:endParaRPr lang="en-US" sz="3200" dirty="0">
              <a:solidFill>
                <a:srgbClr val="FF0000"/>
              </a:solidFill>
              <a:effectLst/>
              <a:latin typeface="#9Slide03 AmpleSoft Bold" panose="02000000000000000000" pitchFamily="2" charset="0"/>
              <a:ea typeface="Times New Roman" panose="02020603050405020304" pitchFamily="18" charset="0"/>
            </a:endParaRPr>
          </a:p>
        </p:txBody>
      </p:sp>
      <p:sp>
        <p:nvSpPr>
          <p:cNvPr id="8" name="TextBox 7"/>
          <p:cNvSpPr txBox="1"/>
          <p:nvPr/>
        </p:nvSpPr>
        <p:spPr>
          <a:xfrm>
            <a:off x="1510801" y="1940957"/>
            <a:ext cx="8665029" cy="1171859"/>
          </a:xfrm>
          <a:prstGeom prst="rect">
            <a:avLst/>
          </a:prstGeom>
          <a:noFill/>
        </p:spPr>
        <p:txBody>
          <a:bodyPr wrap="square">
            <a:spAutoFit/>
          </a:bodyPr>
          <a:lstStyle/>
          <a:p>
            <a:pPr>
              <a:lnSpc>
                <a:spcPct val="115000"/>
              </a:lnSpc>
              <a:spcAft>
                <a:spcPts val="1000"/>
              </a:spcAft>
            </a:pPr>
            <a:r>
              <a:rPr lang="vi-VN" sz="2800" b="1" dirty="0">
                <a:effectLst/>
                <a:latin typeface="Times New Roman" panose="02020603050405020304" pitchFamily="18" charset="0"/>
                <a:ea typeface="Calibri" panose="020F0502020204030204" pitchFamily="34" charset="0"/>
              </a:rPr>
              <a:t>Bước 3: Viết bài</a:t>
            </a:r>
            <a:endParaRPr lang="en-US" sz="2800" dirty="0">
              <a:effectLst/>
              <a:latin typeface="Times New Roman" panose="02020603050405020304" pitchFamily="18" charset="0"/>
              <a:ea typeface="Calibri" panose="020F0502020204030204" pitchFamily="34" charset="0"/>
            </a:endParaRPr>
          </a:p>
          <a:p>
            <a:pPr>
              <a:lnSpc>
                <a:spcPct val="115000"/>
              </a:lnSpc>
              <a:spcAft>
                <a:spcPts val="1000"/>
              </a:spcAft>
            </a:pPr>
            <a:r>
              <a:rPr lang="vi-VN" sz="2800" i="1" dirty="0">
                <a:effectLst/>
                <a:latin typeface="Times New Roman" panose="02020603050405020304" pitchFamily="18" charset="0"/>
                <a:ea typeface="Calibri" panose="020F0502020204030204" pitchFamily="34" charset="0"/>
              </a:rPr>
              <a:t>Thực hiện viết bài: </a:t>
            </a:r>
            <a:r>
              <a:rPr lang="vi-VN" sz="2800" dirty="0">
                <a:effectLst/>
                <a:latin typeface="Times New Roman" panose="02020603050405020304" pitchFamily="18" charset="0"/>
                <a:ea typeface="Calibri" panose="020F0502020204030204" pitchFamily="34" charset="0"/>
              </a:rPr>
              <a:t>Viết bài văn dựa trên dàn ý</a:t>
            </a:r>
            <a:r>
              <a:rPr lang="en-US" sz="2800" dirty="0">
                <a:effectLst/>
                <a:latin typeface="Times New Roman" panose="02020603050405020304" pitchFamily="18" charset="0"/>
                <a:ea typeface="Calibri" panose="020F0502020204030204" pitchFamily="34" charset="0"/>
              </a:rPr>
              <a:t> đã </a:t>
            </a:r>
            <a:r>
              <a:rPr lang="en-US" sz="2800" dirty="0" err="1">
                <a:effectLst/>
                <a:latin typeface="Times New Roman" panose="02020603050405020304" pitchFamily="18" charset="0"/>
                <a:ea typeface="Calibri" panose="020F0502020204030204" pitchFamily="34" charset="0"/>
              </a:rPr>
              <a:t>lập</a:t>
            </a:r>
            <a:r>
              <a:rPr lang="en-US" sz="2800" dirty="0">
                <a:effectLst/>
                <a:latin typeface="Times New Roman" panose="02020603050405020304" pitchFamily="18" charset="0"/>
                <a:ea typeface="Calibri" panose="020F0502020204030204" pitchFamily="34" charset="0"/>
              </a:rPr>
              <a:t>.</a:t>
            </a:r>
          </a:p>
        </p:txBody>
      </p:sp>
      <p:sp>
        <p:nvSpPr>
          <p:cNvPr id="11" name="TextBox 10"/>
          <p:cNvSpPr txBox="1"/>
          <p:nvPr/>
        </p:nvSpPr>
        <p:spPr>
          <a:xfrm>
            <a:off x="1510801" y="3340413"/>
            <a:ext cx="8158843" cy="1307537"/>
          </a:xfrm>
          <a:prstGeom prst="rect">
            <a:avLst/>
          </a:prstGeom>
          <a:noFill/>
        </p:spPr>
        <p:txBody>
          <a:bodyPr wrap="square">
            <a:spAutoFit/>
          </a:bodyPr>
          <a:lstStyle/>
          <a:p>
            <a:pPr algn="just">
              <a:lnSpc>
                <a:spcPct val="150000"/>
              </a:lnSpc>
            </a:pPr>
            <a:r>
              <a:rPr lang="en-US" sz="2800" dirty="0" err="1">
                <a:solidFill>
                  <a:srgbClr val="0070C0"/>
                </a:solidFill>
                <a:effectLst/>
                <a:latin typeface="Times New Roman" panose="02020603050405020304" pitchFamily="18" charset="0"/>
                <a:ea typeface="Calibri" panose="020F0502020204030204" pitchFamily="34" charset="0"/>
              </a:rPr>
              <a:t>Lưu</a:t>
            </a:r>
            <a:r>
              <a:rPr lang="en-US" sz="2800" dirty="0">
                <a:solidFill>
                  <a:srgbClr val="0070C0"/>
                </a:solidFill>
                <a:effectLst/>
                <a:latin typeface="Times New Roman" panose="02020603050405020304" pitchFamily="18" charset="0"/>
                <a:ea typeface="Calibri" panose="020F0502020204030204" pitchFamily="34" charset="0"/>
              </a:rPr>
              <a:t> ý: </a:t>
            </a:r>
            <a:r>
              <a:rPr lang="vi-VN" sz="2800" dirty="0">
                <a:solidFill>
                  <a:srgbClr val="0070C0"/>
                </a:solidFill>
                <a:effectLst/>
                <a:latin typeface="Times New Roman" panose="02020603050405020304" pitchFamily="18" charset="0"/>
                <a:ea typeface="Calibri" panose="020F0502020204030204" pitchFamily="34" charset="0"/>
              </a:rPr>
              <a:t>Khi viết, cần đảm bảo các yêu cầu đối với kiểu bài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bám</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sát</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đặc</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trưng</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thể</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loại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truyện</a:t>
            </a:r>
            <a:r>
              <a:rPr lang="en-US" sz="2800" dirty="0">
                <a:solidFill>
                  <a:srgbClr val="0070C0"/>
                </a:solidFill>
                <a:effectLst/>
                <a:latin typeface="Times New Roman" panose="02020603050405020304" pitchFamily="18" charset="0"/>
                <a:ea typeface="Calibri" panose="020F0502020204030204" pitchFamily="34" charset="0"/>
              </a:rPr>
              <a:t>.</a:t>
            </a:r>
            <a:endParaRPr lang="en-US" sz="2800"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ink flowers and green leaves&#10;&#10;Description automatically generated"/>
          <p:cNvPicPr>
            <a:picLocks noChangeAspect="1"/>
          </p:cNvPicPr>
          <p:nvPr/>
        </p:nvPicPr>
        <p:blipFill>
          <a:blip r:embed="rId2">
            <a:extLst>
              <a:ext uri="{28A0092B-C50C-407E-A947-70E740481C1C}">
                <a14:useLocalDpi xmlns:a14="http://schemas.microsoft.com/office/drawing/2010/main" val="0"/>
              </a:ext>
            </a:extLst>
          </a:blip>
          <a:srcRect l="5080" r="7402" b="-2"/>
          <a:stretch>
            <a:fillRect/>
          </a:stretch>
        </p:blipFill>
        <p:spPr>
          <a:xfrm>
            <a:off x="1" y="10"/>
            <a:ext cx="9669642" cy="6857990"/>
          </a:xfrm>
          <a:prstGeom prst="rect">
            <a:avLst/>
          </a:prstGeom>
        </p:spPr>
      </p:pic>
      <p:sp>
        <p:nvSpPr>
          <p:cNvPr id="14" name="Rectangle 13"/>
          <p:cNvSpPr>
            <a:spLocks noGrp="1" noRot="1" noChangeAspect="1" noMove="1" noResize="1" noEditPoints="1" noAdjustHandles="1" noChangeArrowheads="1" noChangeShapeType="1" noTextEdit="1"/>
          </p:cNvSpPr>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7971" y="256032"/>
            <a:ext cx="12289971" cy="753989"/>
          </a:xfrm>
          <a:prstGeom prst="rect">
            <a:avLst/>
          </a:prstGeom>
          <a:noFill/>
        </p:spPr>
        <p:txBody>
          <a:bodyPr wrap="square">
            <a:spAutoFit/>
          </a:bodyPr>
          <a:lstStyle/>
          <a:p>
            <a:pPr marL="457200" marR="197485" algn="ctr">
              <a:lnSpc>
                <a:spcPct val="130000"/>
              </a:lnSpc>
              <a:spcAft>
                <a:spcPts val="0"/>
              </a:spcAft>
              <a:tabLst>
                <a:tab pos="424815" algn="l"/>
              </a:tabLst>
            </a:pPr>
            <a:r>
              <a:rPr lang="en-US" sz="3600" b="1" dirty="0">
                <a:solidFill>
                  <a:srgbClr val="FF0000"/>
                </a:solidFill>
                <a:effectLst/>
                <a:latin typeface="#9Slide03 AmpleSoft Bold" panose="02000000000000000000" pitchFamily="2" charset="0"/>
                <a:ea typeface="Times New Roman" panose="02020603050405020304" pitchFamily="18" charset="0"/>
              </a:rPr>
              <a:t>3. Quy </a:t>
            </a:r>
            <a:r>
              <a:rPr lang="en-US" sz="3600" b="1" dirty="0" err="1">
                <a:solidFill>
                  <a:srgbClr val="FF0000"/>
                </a:solidFill>
                <a:effectLst/>
                <a:latin typeface="#9Slide03 AmpleSoft Bold" panose="02000000000000000000" pitchFamily="2" charset="0"/>
                <a:ea typeface="Times New Roman" panose="02020603050405020304" pitchFamily="18" charset="0"/>
              </a:rPr>
              <a:t>trình</a:t>
            </a:r>
            <a:r>
              <a:rPr lang="en-US" sz="3600" b="1" dirty="0">
                <a:solidFill>
                  <a:srgbClr val="FF0000"/>
                </a:solidFill>
                <a:effectLst/>
                <a:latin typeface="#9Slide03 AmpleSoft Bold" panose="02000000000000000000" pitchFamily="2" charset="0"/>
                <a:ea typeface="Times New Roman" panose="02020603050405020304" pitchFamily="18" charset="0"/>
              </a:rPr>
              <a:t> viết </a:t>
            </a:r>
            <a:r>
              <a:rPr lang="en-US" sz="3600" b="1" dirty="0" err="1">
                <a:solidFill>
                  <a:srgbClr val="FF0000"/>
                </a:solidFill>
                <a:effectLst/>
                <a:latin typeface="#9Slide03 AmpleSoft Bold" panose="02000000000000000000" pitchFamily="2" charset="0"/>
                <a:ea typeface="Times New Roman" panose="02020603050405020304" pitchFamily="18" charset="0"/>
              </a:rPr>
              <a:t>bài</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văn</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phân</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tích</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một</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tác</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phẩm</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truyện</a:t>
            </a:r>
            <a:endParaRPr lang="en-US" sz="3200" dirty="0">
              <a:solidFill>
                <a:srgbClr val="FF0000"/>
              </a:solidFill>
              <a:effectLst/>
              <a:latin typeface="#9Slide03 AmpleSoft Bold" panose="02000000000000000000" pitchFamily="2" charset="0"/>
              <a:ea typeface="Times New Roman" panose="02020603050405020304" pitchFamily="18" charset="0"/>
            </a:endParaRPr>
          </a:p>
        </p:txBody>
      </p:sp>
      <p:sp>
        <p:nvSpPr>
          <p:cNvPr id="8" name="TextBox 7"/>
          <p:cNvSpPr txBox="1"/>
          <p:nvPr/>
        </p:nvSpPr>
        <p:spPr>
          <a:xfrm>
            <a:off x="674915" y="1940957"/>
            <a:ext cx="10820400" cy="1953868"/>
          </a:xfrm>
          <a:prstGeom prst="rect">
            <a:avLst/>
          </a:prstGeom>
          <a:noFill/>
        </p:spPr>
        <p:txBody>
          <a:bodyPr wrap="square">
            <a:spAutoFit/>
          </a:bodyPr>
          <a:lstStyle/>
          <a:p>
            <a:pPr algn="just">
              <a:lnSpc>
                <a:spcPct val="150000"/>
              </a:lnSpc>
            </a:pPr>
            <a:r>
              <a:rPr lang="vi-VN" sz="2800" b="1" dirty="0"/>
              <a:t>Bước 4: </a:t>
            </a:r>
            <a:r>
              <a:rPr lang="en-US" sz="2800" b="1" dirty="0" err="1"/>
              <a:t>Chỉnh</a:t>
            </a:r>
            <a:r>
              <a:rPr lang="en-US" sz="2800" b="1" dirty="0"/>
              <a:t> </a:t>
            </a:r>
            <a:r>
              <a:rPr lang="en-US" sz="2800" b="1" dirty="0" err="1"/>
              <a:t>sửa</a:t>
            </a:r>
            <a:r>
              <a:rPr lang="en-US" sz="2800" b="1" dirty="0"/>
              <a:t>, </a:t>
            </a:r>
            <a:r>
              <a:rPr lang="en-US" sz="2800" b="1" dirty="0" err="1"/>
              <a:t>rút</a:t>
            </a:r>
            <a:r>
              <a:rPr lang="en-US" sz="2800" b="1" dirty="0"/>
              <a:t> </a:t>
            </a:r>
            <a:r>
              <a:rPr lang="en-US" sz="2800" b="1" dirty="0" err="1"/>
              <a:t>kinh</a:t>
            </a:r>
            <a:r>
              <a:rPr lang="en-US" sz="2800" b="1" dirty="0"/>
              <a:t> </a:t>
            </a:r>
            <a:r>
              <a:rPr lang="en-US" sz="2800" b="1" dirty="0" err="1"/>
              <a:t>nghiệm</a:t>
            </a:r>
            <a:endParaRPr lang="en-US" sz="2800" dirty="0"/>
          </a:p>
          <a:p>
            <a:pPr algn="just">
              <a:lnSpc>
                <a:spcPct val="150000"/>
              </a:lnSpc>
            </a:pPr>
            <a:r>
              <a:rPr lang="vi-VN" sz="2800" i="1" dirty="0"/>
              <a:t>Xem lại và chỉnh sửa: </a:t>
            </a:r>
            <a:r>
              <a:rPr lang="vi-VN" sz="2800" dirty="0"/>
              <a:t>Đọc lại bài viết và chỉnh sửa dựa vào bảng kiểm</a:t>
            </a:r>
            <a:r>
              <a:rPr lang="en-US" sz="2800" dirty="0"/>
              <a:t>. </a:t>
            </a:r>
            <a:r>
              <a:rPr lang="en-US" sz="2800" dirty="0" err="1"/>
              <a:t>Chỉnh</a:t>
            </a:r>
            <a:r>
              <a:rPr lang="en-US" sz="2800" dirty="0"/>
              <a:t> </a:t>
            </a:r>
            <a:r>
              <a:rPr lang="en-US" sz="2800" dirty="0" err="1"/>
              <a:t>sửa</a:t>
            </a:r>
            <a:r>
              <a:rPr lang="en-US" sz="2800" dirty="0"/>
              <a:t> </a:t>
            </a:r>
            <a:r>
              <a:rPr lang="en-US" sz="2800" dirty="0" err="1"/>
              <a:t>theo</a:t>
            </a:r>
            <a:r>
              <a:rPr lang="en-US" sz="2800" dirty="0"/>
              <a:t> </a:t>
            </a:r>
            <a:r>
              <a:rPr lang="en-US" sz="2800" dirty="0" err="1"/>
              <a:t>mẫu</a:t>
            </a:r>
            <a:r>
              <a:rPr lang="en-US" sz="2800" dirty="0"/>
              <a:t> </a:t>
            </a:r>
            <a:r>
              <a:rPr lang="en-US" sz="2800" dirty="0" err="1"/>
              <a:t>phiếu</a:t>
            </a:r>
            <a:r>
              <a:rPr lang="en-US" sz="2800" dirty="0"/>
              <a:t> </a:t>
            </a:r>
            <a:r>
              <a:rPr lang="en-US" sz="2800" dirty="0" err="1"/>
              <a:t>chỉnh</a:t>
            </a:r>
            <a:r>
              <a:rPr lang="en-US" sz="2800" dirty="0"/>
              <a:t> </a:t>
            </a:r>
            <a:r>
              <a:rPr lang="en-US" sz="2800" dirty="0" err="1"/>
              <a:t>sửa</a:t>
            </a:r>
            <a:r>
              <a:rPr lang="en-US" sz="2800" dirty="0"/>
              <a:t> </a:t>
            </a:r>
            <a:r>
              <a:rPr lang="en-US" sz="2800" dirty="0" err="1"/>
              <a:t>bài</a:t>
            </a:r>
            <a:r>
              <a:rPr lang="en-US" sz="2800" dirty="0"/>
              <a:t> viết.</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ink flowers and green leaves&#10;&#10;Description automatically generated"/>
          <p:cNvPicPr>
            <a:picLocks noChangeAspect="1"/>
          </p:cNvPicPr>
          <p:nvPr/>
        </p:nvPicPr>
        <p:blipFill>
          <a:blip r:embed="rId2">
            <a:extLst>
              <a:ext uri="{28A0092B-C50C-407E-A947-70E740481C1C}">
                <a14:useLocalDpi xmlns:a14="http://schemas.microsoft.com/office/drawing/2010/main" val="0"/>
              </a:ext>
            </a:extLst>
          </a:blip>
          <a:srcRect l="5080" r="7402" b="-2"/>
          <a:stretch>
            <a:fillRect/>
          </a:stretch>
        </p:blipFill>
        <p:spPr>
          <a:xfrm>
            <a:off x="1" y="10"/>
            <a:ext cx="9669642" cy="6857990"/>
          </a:xfrm>
          <a:prstGeom prst="rect">
            <a:avLst/>
          </a:prstGeom>
        </p:spPr>
      </p:pic>
      <p:sp>
        <p:nvSpPr>
          <p:cNvPr id="14" name="Rectangle 13"/>
          <p:cNvSpPr>
            <a:spLocks noGrp="1" noRot="1" noChangeAspect="1" noMove="1" noResize="1" noEditPoints="1" noAdjustHandles="1" noChangeArrowheads="1" noChangeShapeType="1" noTextEdit="1"/>
          </p:cNvSpPr>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7971" y="256032"/>
            <a:ext cx="12289971" cy="753989"/>
          </a:xfrm>
          <a:prstGeom prst="rect">
            <a:avLst/>
          </a:prstGeom>
          <a:noFill/>
        </p:spPr>
        <p:txBody>
          <a:bodyPr wrap="square">
            <a:spAutoFit/>
          </a:bodyPr>
          <a:lstStyle/>
          <a:p>
            <a:pPr marL="457200" marR="197485" algn="ctr">
              <a:lnSpc>
                <a:spcPct val="130000"/>
              </a:lnSpc>
              <a:spcAft>
                <a:spcPts val="0"/>
              </a:spcAft>
              <a:tabLst>
                <a:tab pos="424815" algn="l"/>
              </a:tabLst>
            </a:pPr>
            <a:r>
              <a:rPr lang="en-US" sz="3600" b="1" dirty="0">
                <a:solidFill>
                  <a:srgbClr val="FF0000"/>
                </a:solidFill>
                <a:effectLst/>
                <a:latin typeface="#9Slide03 AmpleSoft Bold" panose="02000000000000000000" pitchFamily="2" charset="0"/>
                <a:ea typeface="Times New Roman" panose="02020603050405020304" pitchFamily="18" charset="0"/>
              </a:rPr>
              <a:t>3. Quy </a:t>
            </a:r>
            <a:r>
              <a:rPr lang="en-US" sz="3600" b="1" dirty="0" err="1">
                <a:solidFill>
                  <a:srgbClr val="FF0000"/>
                </a:solidFill>
                <a:effectLst/>
                <a:latin typeface="#9Slide03 AmpleSoft Bold" panose="02000000000000000000" pitchFamily="2" charset="0"/>
                <a:ea typeface="Times New Roman" panose="02020603050405020304" pitchFamily="18" charset="0"/>
              </a:rPr>
              <a:t>trình</a:t>
            </a:r>
            <a:r>
              <a:rPr lang="en-US" sz="3600" b="1" dirty="0">
                <a:solidFill>
                  <a:srgbClr val="FF0000"/>
                </a:solidFill>
                <a:effectLst/>
                <a:latin typeface="#9Slide03 AmpleSoft Bold" panose="02000000000000000000" pitchFamily="2" charset="0"/>
                <a:ea typeface="Times New Roman" panose="02020603050405020304" pitchFamily="18" charset="0"/>
              </a:rPr>
              <a:t> viết </a:t>
            </a:r>
            <a:r>
              <a:rPr lang="en-US" sz="3600" b="1" dirty="0" err="1">
                <a:solidFill>
                  <a:srgbClr val="FF0000"/>
                </a:solidFill>
                <a:effectLst/>
                <a:latin typeface="#9Slide03 AmpleSoft Bold" panose="02000000000000000000" pitchFamily="2" charset="0"/>
                <a:ea typeface="Times New Roman" panose="02020603050405020304" pitchFamily="18" charset="0"/>
              </a:rPr>
              <a:t>bài</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văn</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phân</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tích</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một</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tác</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phẩm</a:t>
            </a:r>
            <a:r>
              <a:rPr lang="en-US" sz="3600" b="1" dirty="0">
                <a:solidFill>
                  <a:srgbClr val="FF0000"/>
                </a:solidFill>
                <a:effectLst/>
                <a:latin typeface="#9Slide03 AmpleSoft Bold" panose="02000000000000000000" pitchFamily="2" charset="0"/>
                <a:ea typeface="Times New Roman" panose="02020603050405020304" pitchFamily="18" charset="0"/>
              </a:rPr>
              <a:t> </a:t>
            </a:r>
            <a:r>
              <a:rPr lang="en-US" sz="3600" b="1" dirty="0" err="1">
                <a:solidFill>
                  <a:srgbClr val="FF0000"/>
                </a:solidFill>
                <a:effectLst/>
                <a:latin typeface="#9Slide03 AmpleSoft Bold" panose="02000000000000000000" pitchFamily="2" charset="0"/>
                <a:ea typeface="Times New Roman" panose="02020603050405020304" pitchFamily="18" charset="0"/>
              </a:rPr>
              <a:t>truyện</a:t>
            </a:r>
            <a:endParaRPr lang="en-US" sz="3200" dirty="0">
              <a:solidFill>
                <a:srgbClr val="FF0000"/>
              </a:solidFill>
              <a:effectLst/>
              <a:latin typeface="#9Slide03 AmpleSoft Bold" panose="02000000000000000000" pitchFamily="2" charset="0"/>
              <a:ea typeface="Times New Roman" panose="02020603050405020304" pitchFamily="18" charset="0"/>
            </a:endParaRPr>
          </a:p>
        </p:txBody>
      </p:sp>
      <p:sp>
        <p:nvSpPr>
          <p:cNvPr id="8" name="TextBox 7"/>
          <p:cNvSpPr txBox="1"/>
          <p:nvPr/>
        </p:nvSpPr>
        <p:spPr>
          <a:xfrm>
            <a:off x="674915" y="1940957"/>
            <a:ext cx="10820400" cy="2600199"/>
          </a:xfrm>
          <a:prstGeom prst="rect">
            <a:avLst/>
          </a:prstGeom>
          <a:noFill/>
        </p:spPr>
        <p:txBody>
          <a:bodyPr wrap="square">
            <a:spAutoFit/>
          </a:bodyPr>
          <a:lstStyle/>
          <a:p>
            <a:pPr algn="just">
              <a:lnSpc>
                <a:spcPct val="150000"/>
              </a:lnSpc>
            </a:pPr>
            <a:r>
              <a:rPr lang="vi-VN" sz="2800" b="1" dirty="0"/>
              <a:t>Bước 4: </a:t>
            </a:r>
            <a:r>
              <a:rPr lang="en-US" sz="2800" b="1" dirty="0" err="1"/>
              <a:t>Chỉnh</a:t>
            </a:r>
            <a:r>
              <a:rPr lang="en-US" sz="2800" b="1" dirty="0"/>
              <a:t> </a:t>
            </a:r>
            <a:r>
              <a:rPr lang="en-US" sz="2800" b="1" dirty="0" err="1"/>
              <a:t>sửa</a:t>
            </a:r>
            <a:r>
              <a:rPr lang="en-US" sz="2800" b="1" dirty="0"/>
              <a:t>, </a:t>
            </a:r>
            <a:r>
              <a:rPr lang="en-US" sz="2800" b="1" dirty="0" err="1"/>
              <a:t>rút</a:t>
            </a:r>
            <a:r>
              <a:rPr lang="en-US" sz="2800" b="1" dirty="0"/>
              <a:t> </a:t>
            </a:r>
            <a:r>
              <a:rPr lang="en-US" sz="2800" b="1" dirty="0" err="1"/>
              <a:t>kinh</a:t>
            </a:r>
            <a:r>
              <a:rPr lang="en-US" sz="2800" b="1" dirty="0"/>
              <a:t> </a:t>
            </a:r>
            <a:r>
              <a:rPr lang="en-US" sz="2800" b="1" dirty="0" err="1"/>
              <a:t>nghiệm</a:t>
            </a:r>
            <a:endParaRPr lang="en-US" sz="2800" dirty="0"/>
          </a:p>
          <a:p>
            <a:pPr algn="just">
              <a:lnSpc>
                <a:spcPct val="150000"/>
              </a:lnSpc>
            </a:pPr>
            <a:r>
              <a:rPr lang="vi-VN" sz="2800" i="1" dirty="0"/>
              <a:t>Rút kinh nghiệm: </a:t>
            </a:r>
            <a:r>
              <a:rPr lang="vi-VN" sz="2800" dirty="0"/>
              <a:t>Ghi lại</a:t>
            </a:r>
            <a:r>
              <a:rPr lang="en-US" sz="2800" dirty="0"/>
              <a:t> </a:t>
            </a:r>
            <a:r>
              <a:rPr lang="en-US" sz="2800" dirty="0" err="1"/>
              <a:t>những</a:t>
            </a:r>
            <a:r>
              <a:rPr lang="en-US" sz="2800" dirty="0"/>
              <a:t> </a:t>
            </a:r>
            <a:r>
              <a:rPr lang="en-US" sz="2800" dirty="0" err="1"/>
              <a:t>điều</a:t>
            </a:r>
            <a:r>
              <a:rPr lang="en-US" sz="2800" dirty="0"/>
              <a:t> cần </a:t>
            </a:r>
            <a:r>
              <a:rPr lang="en-US" sz="2800" dirty="0" err="1"/>
              <a:t>lưu</a:t>
            </a:r>
            <a:r>
              <a:rPr lang="en-US" sz="2800" dirty="0"/>
              <a:t> ý về </a:t>
            </a:r>
            <a:r>
              <a:rPr lang="en-US" sz="2800" dirty="0" err="1"/>
              <a:t>cách</a:t>
            </a:r>
            <a:r>
              <a:rPr lang="en-US" sz="2800" dirty="0"/>
              <a:t> viết kiểu </a:t>
            </a:r>
            <a:r>
              <a:rPr lang="en-US" sz="2800" dirty="0" err="1"/>
              <a:t>bài</a:t>
            </a:r>
            <a:r>
              <a:rPr lang="en-US" sz="2800" dirty="0"/>
              <a:t> </a:t>
            </a:r>
            <a:r>
              <a:rPr lang="en-US" sz="2800" dirty="0" err="1"/>
              <a:t>văn</a:t>
            </a:r>
            <a:r>
              <a:rPr lang="en-US" sz="2800" dirty="0"/>
              <a:t> </a:t>
            </a:r>
            <a:r>
              <a:rPr lang="en-US" sz="2800" dirty="0" err="1"/>
              <a:t>nghị</a:t>
            </a:r>
            <a:r>
              <a:rPr lang="en-US" sz="2800" dirty="0"/>
              <a:t> </a:t>
            </a:r>
            <a:r>
              <a:rPr lang="en-US" sz="2800" dirty="0" err="1"/>
              <a:t>luận</a:t>
            </a:r>
            <a:r>
              <a:rPr lang="en-US" sz="2800" dirty="0"/>
              <a:t> </a:t>
            </a:r>
            <a:r>
              <a:rPr lang="en-US" sz="2800" dirty="0" err="1"/>
              <a:t>phân</a:t>
            </a:r>
            <a:r>
              <a:rPr lang="en-US" sz="2800" dirty="0"/>
              <a:t> </a:t>
            </a:r>
            <a:r>
              <a:rPr lang="en-US" sz="2800" dirty="0" err="1"/>
              <a:t>tích</a:t>
            </a:r>
            <a:r>
              <a:rPr lang="en-US" sz="2800" dirty="0"/>
              <a:t> </a:t>
            </a:r>
            <a:r>
              <a:rPr lang="en-US" sz="2800" dirty="0" err="1"/>
              <a:t>một</a:t>
            </a:r>
            <a:r>
              <a:rPr lang="en-US" sz="2800" dirty="0"/>
              <a:t> </a:t>
            </a:r>
            <a:r>
              <a:rPr lang="en-US" sz="2800" dirty="0" err="1"/>
              <a:t>tác</a:t>
            </a:r>
            <a:r>
              <a:rPr lang="en-US" sz="2800" dirty="0"/>
              <a:t> </a:t>
            </a:r>
            <a:r>
              <a:rPr lang="en-US" sz="2800" dirty="0" err="1"/>
              <a:t>phẩm</a:t>
            </a:r>
            <a:r>
              <a:rPr lang="en-US" sz="2800" dirty="0"/>
              <a:t> </a:t>
            </a:r>
            <a:r>
              <a:rPr lang="en-US" sz="2800" dirty="0" err="1"/>
              <a:t>văn</a:t>
            </a:r>
            <a:r>
              <a:rPr lang="en-US" sz="2800" dirty="0"/>
              <a:t> học (</a:t>
            </a:r>
            <a:r>
              <a:rPr lang="en-US" sz="2800" dirty="0" err="1"/>
              <a:t>truyện</a:t>
            </a:r>
            <a:r>
              <a:rPr lang="en-US" sz="2800" dirty="0"/>
              <a:t>): </a:t>
            </a:r>
            <a:r>
              <a:rPr lang="en-US" sz="2800" dirty="0" err="1"/>
              <a:t>nội</a:t>
            </a:r>
            <a:r>
              <a:rPr lang="en-US" sz="2800" dirty="0"/>
              <a:t> dung </a:t>
            </a:r>
            <a:r>
              <a:rPr lang="en-US" sz="2800" dirty="0" err="1"/>
              <a:t>chủ</a:t>
            </a:r>
            <a:r>
              <a:rPr lang="en-US" sz="2800" dirty="0"/>
              <a:t> </a:t>
            </a:r>
            <a:r>
              <a:rPr lang="en-US" sz="2800" dirty="0" err="1"/>
              <a:t>đề</a:t>
            </a:r>
            <a:r>
              <a:rPr lang="en-US" sz="2800" dirty="0"/>
              <a:t> </a:t>
            </a:r>
            <a:r>
              <a:rPr lang="en-US" sz="2800" dirty="0" err="1"/>
              <a:t>và</a:t>
            </a:r>
            <a:r>
              <a:rPr lang="en-US" sz="2800" dirty="0"/>
              <a:t> </a:t>
            </a:r>
            <a:r>
              <a:rPr lang="en-US" sz="2800" dirty="0" err="1"/>
              <a:t>những</a:t>
            </a:r>
            <a:r>
              <a:rPr lang="en-US" sz="2800" dirty="0"/>
              <a:t> </a:t>
            </a:r>
            <a:r>
              <a:rPr lang="en-US" sz="2800" dirty="0" err="1"/>
              <a:t>nét</a:t>
            </a:r>
            <a:r>
              <a:rPr lang="en-US" sz="2800" dirty="0"/>
              <a:t> </a:t>
            </a:r>
            <a:r>
              <a:rPr lang="en-US" sz="2800" dirty="0" err="1"/>
              <a:t>đặc</a:t>
            </a:r>
            <a:r>
              <a:rPr lang="en-US" sz="2800" dirty="0"/>
              <a:t> </a:t>
            </a:r>
            <a:r>
              <a:rPr lang="en-US" sz="2800" dirty="0" err="1"/>
              <a:t>sắc</a:t>
            </a:r>
            <a:r>
              <a:rPr lang="en-US" sz="2800" dirty="0"/>
              <a:t> về </a:t>
            </a:r>
            <a:r>
              <a:rPr lang="en-US" sz="2800" dirty="0" err="1"/>
              <a:t>nghệ</a:t>
            </a:r>
            <a:r>
              <a:rPr lang="en-US" sz="2800" dirty="0"/>
              <a:t> </a:t>
            </a:r>
            <a:r>
              <a:rPr lang="en-US" sz="2800" dirty="0" err="1"/>
              <a:t>thuật</a:t>
            </a:r>
            <a:r>
              <a:rPr lang="en-US" sz="2800" dirty="0"/>
              <a:t>.</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Flowers on top of a book&#10;&#10;Description automatically generated"/>
          <p:cNvPicPr>
            <a:picLocks noChangeAspect="1"/>
          </p:cNvPicPr>
          <p:nvPr/>
        </p:nvPicPr>
        <p:blipFill>
          <a:blip r:embed="rId2">
            <a:extLst>
              <a:ext uri="{28A0092B-C50C-407E-A947-70E740481C1C}">
                <a14:useLocalDpi xmlns:a14="http://schemas.microsoft.com/office/drawing/2010/main" val="0"/>
              </a:ext>
            </a:extLst>
          </a:blip>
          <a:srcRect l="26405" r="8385"/>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Title 1"/>
          <p:cNvSpPr>
            <a:spLocks noGrp="1"/>
          </p:cNvSpPr>
          <p:nvPr>
            <p:ph type="title"/>
          </p:nvPr>
        </p:nvSpPr>
        <p:spPr>
          <a:xfrm>
            <a:off x="108858" y="4721121"/>
            <a:ext cx="6716888" cy="1171569"/>
          </a:xfrm>
        </p:spPr>
        <p:txBody>
          <a:bodyPr vert="horz" lIns="91440" tIns="45720" rIns="91440" bIns="45720" rtlCol="0" anchor="b">
            <a:normAutofit fontScale="90000"/>
          </a:bodyPr>
          <a:lstStyle/>
          <a:p>
            <a:pPr algn="ctr"/>
            <a:r>
              <a:rPr lang="en-US" sz="4800" dirty="0">
                <a:solidFill>
                  <a:srgbClr val="FF0000"/>
                </a:solidFill>
                <a:latin typeface="#9Slide03 AmpleSoft Bold" panose="02000000000000000000" pitchFamily="2" charset="0"/>
              </a:rPr>
              <a:t>HOẠT ĐỘNG 3</a:t>
            </a:r>
            <a:br>
              <a:rPr lang="en-US" sz="4800" dirty="0">
                <a:solidFill>
                  <a:srgbClr val="FF0000"/>
                </a:solidFill>
                <a:latin typeface="#9Slide03 AmpleSoft Bold" panose="02000000000000000000" pitchFamily="2" charset="0"/>
              </a:rPr>
            </a:br>
            <a:r>
              <a:rPr lang="en-US" sz="9800" dirty="0">
                <a:solidFill>
                  <a:srgbClr val="0B9764"/>
                </a:solidFill>
                <a:latin typeface="#9Slide03 AmpleSoft Bold" panose="02000000000000000000" pitchFamily="2" charset="0"/>
              </a:rPr>
              <a:t>LUYỆN TẬP</a:t>
            </a:r>
            <a:br>
              <a:rPr lang="en-US" sz="9800" dirty="0">
                <a:solidFill>
                  <a:srgbClr val="0B9764"/>
                </a:solidFill>
                <a:latin typeface="#9Slide03 AmpleSoft Bold" panose="02000000000000000000" pitchFamily="2" charset="0"/>
              </a:rPr>
            </a:br>
            <a:r>
              <a:rPr lang="en-US" sz="6000" dirty="0">
                <a:latin typeface="#9Slide03 AmpleSoft Bold" panose="02000000000000000000" pitchFamily="2" charset="0"/>
              </a:rPr>
              <a:t>THỰC HÀNH</a:t>
            </a:r>
            <a:br>
              <a:rPr lang="en-US" sz="6000" dirty="0">
                <a:latin typeface="#9Slide03 AmpleSoft Bold" panose="02000000000000000000" pitchFamily="2" charset="0"/>
              </a:rPr>
            </a:br>
            <a:r>
              <a:rPr lang="en-US" sz="6000" dirty="0">
                <a:latin typeface="#9Slide03 AmpleSoft Bold" panose="02000000000000000000" pitchFamily="2" charset="0"/>
              </a:rPr>
              <a:t>VIẾT THEO</a:t>
            </a:r>
            <a:br>
              <a:rPr lang="en-US" sz="6000" dirty="0">
                <a:latin typeface="#9Slide03 AmpleSoft Bold" panose="02000000000000000000" pitchFamily="2" charset="0"/>
              </a:rPr>
            </a:br>
            <a:r>
              <a:rPr lang="en-US" sz="6000" dirty="0">
                <a:latin typeface="#9Slide03 AmpleSoft Bold" panose="02000000000000000000" pitchFamily="2" charset="0"/>
              </a:rPr>
              <a:t>CÁC BƯỚC</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a:spLocks noGrp="1" noRot="1" noChangeAspect="1" noMove="1" noResize="1" noEditPoints="1" noAdjustHandles="1" noChangeArrowheads="1" noChangeShapeType="1" noTextEdit="1"/>
          </p:cNvSpPr>
          <p:nvPr/>
        </p:nvSpPr>
        <p:spPr>
          <a:xfrm rot="10800000" flipH="1">
            <a:off x="0" y="-2"/>
            <a:ext cx="12192000" cy="452261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Grp="1" noRot="1" noChangeAspect="1" noMove="1" noResize="1" noEditPoints="1" noAdjustHandles="1" noChangeArrowheads="1" noChangeShapeType="1" noTextEdit="1"/>
          </p:cNvSpPr>
          <p:nvPr/>
        </p:nvSpPr>
        <p:spPr>
          <a:xfrm flipH="1">
            <a:off x="8168276" y="5"/>
            <a:ext cx="4023722" cy="4522603"/>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a:spLocks noGrp="1" noRot="1" noChangeAspect="1" noMove="1" noResize="1" noEditPoints="1" noAdjustHandles="1" noChangeArrowheads="1" noChangeShapeType="1" noTextEdit="1"/>
          </p:cNvSpPr>
          <p:nvPr/>
        </p:nvSpPr>
        <p:spPr>
          <a:xfrm rot="10800000" flipH="1">
            <a:off x="457200" y="-5"/>
            <a:ext cx="11743606" cy="4513113"/>
          </a:xfrm>
          <a:prstGeom prst="rect">
            <a:avLst/>
          </a:prstGeom>
          <a:gradFill>
            <a:gsLst>
              <a:gs pos="0">
                <a:srgbClr val="000000">
                  <a:alpha val="8000"/>
                </a:srgbClr>
              </a:gs>
              <a:gs pos="76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a:spLocks noGrp="1" noRot="1" noChangeAspect="1" noMove="1" noResize="1" noEditPoints="1" noAdjustHandles="1" noChangeArrowheads="1" noChangeShapeType="1" noTextEdit="1"/>
          </p:cNvSpPr>
          <p:nvPr/>
        </p:nvSpPr>
        <p:spPr>
          <a:xfrm flipH="1">
            <a:off x="-8807" y="-9506"/>
            <a:ext cx="12200801" cy="4532114"/>
          </a:xfrm>
          <a:prstGeom prst="rect">
            <a:avLst/>
          </a:prstGeom>
          <a:gradFill>
            <a:gsLst>
              <a:gs pos="0">
                <a:srgbClr val="000000">
                  <a:alpha val="51000"/>
                </a:srgbClr>
              </a:gs>
              <a:gs pos="74000">
                <a:schemeClr val="accent1">
                  <a:alpha val="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a:spLocks noGrp="1" noRot="1" noChangeAspect="1" noMove="1" noResize="1" noEditPoints="1" noAdjustHandles="1" noChangeArrowheads="1" noChangeShapeType="1" noTextEdit="1"/>
          </p:cNvSpPr>
          <p:nvPr/>
        </p:nvSpPr>
        <p:spPr>
          <a:xfrm flipH="1">
            <a:off x="0" y="5"/>
            <a:ext cx="12192000" cy="2679585"/>
          </a:xfrm>
          <a:prstGeom prst="rect">
            <a:avLst/>
          </a:prstGeom>
          <a:gradFill>
            <a:gsLst>
              <a:gs pos="20000">
                <a:schemeClr val="accent1">
                  <a:alpha val="9000"/>
                </a:schemeClr>
              </a:gs>
              <a:gs pos="100000">
                <a:srgbClr val="000000">
                  <a:alpha val="67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01576" y="847882"/>
            <a:ext cx="9580033" cy="1999602"/>
          </a:xfrm>
        </p:spPr>
        <p:txBody>
          <a:bodyPr vert="horz" lIns="91440" tIns="45720" rIns="91440" bIns="45720" rtlCol="0" anchor="b">
            <a:noAutofit/>
          </a:bodyPr>
          <a:lstStyle/>
          <a:p>
            <a:pPr algn="ctr">
              <a:lnSpc>
                <a:spcPct val="115000"/>
              </a:lnSpc>
              <a:spcAft>
                <a:spcPts val="1000"/>
              </a:spcAft>
            </a:pPr>
            <a:r>
              <a:rPr lang="en-US" sz="3600" b="1" dirty="0" err="1">
                <a:solidFill>
                  <a:schemeClr val="bg1"/>
                </a:solidFill>
                <a:effectLst/>
                <a:latin typeface="#9Slide03 AmpleSoft Bold" panose="02000000000000000000" pitchFamily="2" charset="0"/>
                <a:ea typeface="MS Mincho" panose="02020609040205080304" pitchFamily="49" charset="-128"/>
              </a:rPr>
              <a:t>Đuổi</a:t>
            </a:r>
            <a:r>
              <a:rPr lang="en-US" sz="3600" b="1" dirty="0">
                <a:solidFill>
                  <a:schemeClr val="bg1"/>
                </a:solidFill>
                <a:effectLst/>
                <a:latin typeface="#9Slide03 AmpleSoft Bold" panose="02000000000000000000" pitchFamily="2" charset="0"/>
                <a:ea typeface="MS Mincho" panose="02020609040205080304" pitchFamily="49" charset="-128"/>
              </a:rPr>
              <a:t> hình </a:t>
            </a:r>
            <a:r>
              <a:rPr lang="en-US" sz="3600" b="1" dirty="0" err="1">
                <a:solidFill>
                  <a:schemeClr val="bg1"/>
                </a:solidFill>
                <a:effectLst/>
                <a:latin typeface="#9Slide03 AmpleSoft Bold" panose="02000000000000000000" pitchFamily="2" charset="0"/>
                <a:ea typeface="MS Mincho" panose="02020609040205080304" pitchFamily="49" charset="-128"/>
              </a:rPr>
              <a:t>bắt</a:t>
            </a:r>
            <a:r>
              <a:rPr lang="en-US" sz="3600" b="1" dirty="0">
                <a:solidFill>
                  <a:schemeClr val="bg1"/>
                </a:solidFill>
                <a:effectLst/>
                <a:latin typeface="#9Slide03 AmpleSoft Bold" panose="02000000000000000000" pitchFamily="2" charset="0"/>
                <a:ea typeface="MS Mincho" panose="02020609040205080304" pitchFamily="49" charset="-128"/>
              </a:rPr>
              <a:t> </a:t>
            </a:r>
            <a:r>
              <a:rPr lang="en-US" sz="3600" b="1" dirty="0" err="1">
                <a:solidFill>
                  <a:schemeClr val="bg1"/>
                </a:solidFill>
                <a:effectLst/>
                <a:latin typeface="#9Slide03 AmpleSoft Bold" panose="02000000000000000000" pitchFamily="2" charset="0"/>
                <a:ea typeface="MS Mincho" panose="02020609040205080304" pitchFamily="49" charset="-128"/>
              </a:rPr>
              <a:t>chữ</a:t>
            </a:r>
            <a:br>
              <a:rPr lang="en-US" sz="2800" dirty="0">
                <a:solidFill>
                  <a:schemeClr val="bg1"/>
                </a:solidFill>
                <a:effectLst/>
                <a:latin typeface="Times New Roman" panose="02020603050405020304" pitchFamily="18" charset="0"/>
                <a:ea typeface="Calibri" panose="020F0502020204030204" pitchFamily="34" charset="0"/>
              </a:rPr>
            </a:br>
            <a:r>
              <a:rPr lang="en-US" sz="2800" dirty="0" err="1">
                <a:solidFill>
                  <a:schemeClr val="bg1"/>
                </a:solidFill>
                <a:latin typeface="Times New Roman" panose="02020603050405020304" pitchFamily="18" charset="0"/>
                <a:ea typeface="MS Mincho" panose="02020609040205080304" pitchFamily="49" charset="-128"/>
              </a:rPr>
              <a:t>M</a:t>
            </a:r>
            <a:r>
              <a:rPr lang="en-US" sz="2800" dirty="0" err="1">
                <a:solidFill>
                  <a:schemeClr val="bg1"/>
                </a:solidFill>
                <a:effectLst/>
                <a:latin typeface="Times New Roman" panose="02020603050405020304" pitchFamily="18" charset="0"/>
                <a:ea typeface="MS Mincho" panose="02020609040205080304" pitchFamily="49" charset="-128"/>
              </a:rPr>
              <a:t>ỗi</a:t>
            </a:r>
            <a:r>
              <a:rPr lang="en-US" sz="2800" dirty="0">
                <a:solidFill>
                  <a:schemeClr val="bg1"/>
                </a:solidFill>
                <a:effectLst/>
                <a:latin typeface="Times New Roman" panose="02020603050405020304" pitchFamily="18" charset="0"/>
                <a:ea typeface="MS Mincho" panose="02020609040205080304" pitchFamily="49" charset="-128"/>
              </a:rPr>
              <a:t> hình ảnh </a:t>
            </a:r>
            <a:r>
              <a:rPr lang="en-US" sz="2800" dirty="0" err="1">
                <a:solidFill>
                  <a:schemeClr val="bg1"/>
                </a:solidFill>
                <a:effectLst/>
                <a:latin typeface="Times New Roman" panose="02020603050405020304" pitchFamily="18" charset="0"/>
                <a:ea typeface="MS Mincho" panose="02020609040205080304" pitchFamily="49" charset="-128"/>
              </a:rPr>
              <a:t>gợi</a:t>
            </a:r>
            <a:r>
              <a:rPr lang="en-US" sz="2800" dirty="0">
                <a:solidFill>
                  <a:schemeClr val="bg1"/>
                </a:solidFill>
                <a:effectLst/>
                <a:latin typeface="Times New Roman" panose="02020603050405020304" pitchFamily="18" charset="0"/>
                <a:ea typeface="MS Mincho" panose="02020609040205080304" pitchFamily="49" charset="-128"/>
              </a:rPr>
              <a:t> </a:t>
            </a:r>
            <a:r>
              <a:rPr lang="en-US" sz="2800" dirty="0" err="1">
                <a:solidFill>
                  <a:schemeClr val="bg1"/>
                </a:solidFill>
                <a:effectLst/>
                <a:latin typeface="Times New Roman" panose="02020603050405020304" pitchFamily="18" charset="0"/>
                <a:ea typeface="MS Mincho" panose="02020609040205080304" pitchFamily="49" charset="-128"/>
              </a:rPr>
              <a:t>cho</a:t>
            </a:r>
            <a:r>
              <a:rPr lang="en-US" sz="2800" dirty="0">
                <a:solidFill>
                  <a:schemeClr val="bg1"/>
                </a:solidFill>
                <a:effectLst/>
                <a:latin typeface="Times New Roman" panose="02020603050405020304" pitchFamily="18" charset="0"/>
                <a:ea typeface="MS Mincho" panose="02020609040205080304" pitchFamily="49" charset="-128"/>
              </a:rPr>
              <a:t> </a:t>
            </a:r>
            <a:r>
              <a:rPr lang="en-US" sz="2800" dirty="0" err="1">
                <a:solidFill>
                  <a:schemeClr val="bg1"/>
                </a:solidFill>
                <a:effectLst/>
                <a:latin typeface="Times New Roman" panose="02020603050405020304" pitchFamily="18" charset="0"/>
                <a:ea typeface="MS Mincho" panose="02020609040205080304" pitchFamily="49" charset="-128"/>
              </a:rPr>
              <a:t>chúng</a:t>
            </a:r>
            <a:r>
              <a:rPr lang="en-US" sz="2800" dirty="0">
                <a:solidFill>
                  <a:schemeClr val="bg1"/>
                </a:solidFill>
                <a:effectLst/>
                <a:latin typeface="Times New Roman" panose="02020603050405020304" pitchFamily="18" charset="0"/>
                <a:ea typeface="MS Mincho" panose="02020609040205080304" pitchFamily="49" charset="-128"/>
              </a:rPr>
              <a:t> ta nhớ </a:t>
            </a:r>
            <a:r>
              <a:rPr lang="en-US" sz="2800" dirty="0" err="1">
                <a:solidFill>
                  <a:schemeClr val="bg1"/>
                </a:solidFill>
                <a:effectLst/>
                <a:latin typeface="Times New Roman" panose="02020603050405020304" pitchFamily="18" charset="0"/>
                <a:ea typeface="MS Mincho" panose="02020609040205080304" pitchFamily="49" charset="-128"/>
              </a:rPr>
              <a:t>tới</a:t>
            </a:r>
            <a:r>
              <a:rPr lang="en-US" sz="2800" dirty="0">
                <a:solidFill>
                  <a:schemeClr val="bg1"/>
                </a:solidFill>
                <a:effectLst/>
                <a:latin typeface="Times New Roman" panose="02020603050405020304" pitchFamily="18" charset="0"/>
                <a:ea typeface="MS Mincho" panose="02020609040205080304" pitchFamily="49" charset="-128"/>
              </a:rPr>
              <a:t> </a:t>
            </a:r>
            <a:r>
              <a:rPr lang="en-US" sz="2800" dirty="0" err="1">
                <a:solidFill>
                  <a:schemeClr val="bg1"/>
                </a:solidFill>
                <a:effectLst/>
                <a:latin typeface="Times New Roman" panose="02020603050405020304" pitchFamily="18" charset="0"/>
                <a:ea typeface="MS Mincho" panose="02020609040205080304" pitchFamily="49" charset="-128"/>
              </a:rPr>
              <a:t>tác</a:t>
            </a:r>
            <a:r>
              <a:rPr lang="en-US" sz="2800" dirty="0">
                <a:solidFill>
                  <a:schemeClr val="bg1"/>
                </a:solidFill>
                <a:effectLst/>
                <a:latin typeface="Times New Roman" panose="02020603050405020304" pitchFamily="18" charset="0"/>
                <a:ea typeface="MS Mincho" panose="02020609040205080304" pitchFamily="49" charset="-128"/>
              </a:rPr>
              <a:t> </a:t>
            </a:r>
            <a:r>
              <a:rPr lang="en-US" sz="2800" dirty="0" err="1">
                <a:solidFill>
                  <a:schemeClr val="bg1"/>
                </a:solidFill>
                <a:effectLst/>
                <a:latin typeface="Times New Roman" panose="02020603050405020304" pitchFamily="18" charset="0"/>
                <a:ea typeface="MS Mincho" panose="02020609040205080304" pitchFamily="49" charset="-128"/>
              </a:rPr>
              <a:t>phẩm</a:t>
            </a:r>
            <a:r>
              <a:rPr lang="en-US" sz="2800" dirty="0">
                <a:solidFill>
                  <a:schemeClr val="bg1"/>
                </a:solidFill>
                <a:effectLst/>
                <a:latin typeface="Times New Roman" panose="02020603050405020304" pitchFamily="18" charset="0"/>
                <a:ea typeface="MS Mincho" panose="02020609040205080304" pitchFamily="49" charset="-128"/>
              </a:rPr>
              <a:t> </a:t>
            </a:r>
            <a:r>
              <a:rPr lang="en-US" sz="2800" dirty="0" err="1">
                <a:solidFill>
                  <a:schemeClr val="bg1"/>
                </a:solidFill>
                <a:effectLst/>
                <a:latin typeface="Times New Roman" panose="02020603050405020304" pitchFamily="18" charset="0"/>
                <a:ea typeface="MS Mincho" panose="02020609040205080304" pitchFamily="49" charset="-128"/>
              </a:rPr>
              <a:t>truyện</a:t>
            </a:r>
            <a:r>
              <a:rPr lang="en-US" sz="2800" dirty="0">
                <a:solidFill>
                  <a:schemeClr val="bg1"/>
                </a:solidFill>
                <a:effectLst/>
                <a:latin typeface="Times New Roman" panose="02020603050405020304" pitchFamily="18" charset="0"/>
                <a:ea typeface="MS Mincho" panose="02020609040205080304" pitchFamily="49" charset="-128"/>
              </a:rPr>
              <a:t> </a:t>
            </a:r>
            <a:r>
              <a:rPr lang="en-US" sz="2800" dirty="0" err="1">
                <a:solidFill>
                  <a:schemeClr val="bg1"/>
                </a:solidFill>
                <a:effectLst/>
                <a:latin typeface="Times New Roman" panose="02020603050405020304" pitchFamily="18" charset="0"/>
                <a:ea typeface="MS Mincho" panose="02020609040205080304" pitchFamily="49" charset="-128"/>
              </a:rPr>
              <a:t>hoặc</a:t>
            </a:r>
            <a:r>
              <a:rPr lang="en-US" sz="2800" dirty="0">
                <a:solidFill>
                  <a:schemeClr val="bg1"/>
                </a:solidFill>
                <a:effectLst/>
                <a:latin typeface="Times New Roman" panose="02020603050405020304" pitchFamily="18" charset="0"/>
                <a:ea typeface="MS Mincho" panose="02020609040205080304" pitchFamily="49" charset="-128"/>
              </a:rPr>
              <a:t> </a:t>
            </a:r>
            <a:r>
              <a:rPr lang="en-US" sz="2800" dirty="0" err="1">
                <a:solidFill>
                  <a:schemeClr val="bg1"/>
                </a:solidFill>
                <a:effectLst/>
                <a:latin typeface="Times New Roman" panose="02020603050405020304" pitchFamily="18" charset="0"/>
                <a:ea typeface="MS Mincho" panose="02020609040205080304" pitchFamily="49" charset="-128"/>
              </a:rPr>
              <a:t>đoạn</a:t>
            </a:r>
            <a:r>
              <a:rPr lang="en-US" sz="2800" dirty="0">
                <a:solidFill>
                  <a:schemeClr val="bg1"/>
                </a:solidFill>
                <a:effectLst/>
                <a:latin typeface="Times New Roman" panose="02020603050405020304" pitchFamily="18" charset="0"/>
                <a:ea typeface="MS Mincho" panose="02020609040205080304" pitchFamily="49" charset="-128"/>
              </a:rPr>
              <a:t> </a:t>
            </a:r>
            <a:r>
              <a:rPr lang="en-US" sz="2800" dirty="0" err="1">
                <a:solidFill>
                  <a:schemeClr val="bg1"/>
                </a:solidFill>
                <a:effectLst/>
                <a:latin typeface="Times New Roman" panose="02020603050405020304" pitchFamily="18" charset="0"/>
                <a:ea typeface="MS Mincho" panose="02020609040205080304" pitchFamily="49" charset="-128"/>
              </a:rPr>
              <a:t>trích</a:t>
            </a:r>
            <a:r>
              <a:rPr lang="en-US" sz="2800" dirty="0">
                <a:solidFill>
                  <a:schemeClr val="bg1"/>
                </a:solidFill>
                <a:effectLst/>
                <a:latin typeface="Times New Roman" panose="02020603050405020304" pitchFamily="18" charset="0"/>
                <a:ea typeface="MS Mincho" panose="02020609040205080304" pitchFamily="49" charset="-128"/>
              </a:rPr>
              <a:t> </a:t>
            </a:r>
            <a:r>
              <a:rPr lang="en-US" sz="2800" dirty="0" err="1">
                <a:solidFill>
                  <a:schemeClr val="bg1"/>
                </a:solidFill>
                <a:effectLst/>
                <a:latin typeface="Times New Roman" panose="02020603050405020304" pitchFamily="18" charset="0"/>
                <a:ea typeface="MS Mincho" panose="02020609040205080304" pitchFamily="49" charset="-128"/>
              </a:rPr>
              <a:t>truyện</a:t>
            </a:r>
            <a:r>
              <a:rPr lang="en-US" sz="2800" dirty="0">
                <a:solidFill>
                  <a:schemeClr val="bg1"/>
                </a:solidFill>
                <a:effectLst/>
                <a:latin typeface="Times New Roman" panose="02020603050405020304" pitchFamily="18" charset="0"/>
                <a:ea typeface="MS Mincho" panose="02020609040205080304" pitchFamily="49" charset="-128"/>
              </a:rPr>
              <a:t> nào đã học?</a:t>
            </a:r>
            <a:br>
              <a:rPr lang="en-US" sz="2800" dirty="0">
                <a:solidFill>
                  <a:schemeClr val="bg1"/>
                </a:solidFill>
                <a:effectLst/>
                <a:latin typeface="Times New Roman" panose="02020603050405020304" pitchFamily="18" charset="0"/>
                <a:ea typeface="Calibri" panose="020F0502020204030204" pitchFamily="34" charset="0"/>
              </a:rPr>
            </a:br>
            <a:endParaRPr lang="en-US" sz="6600" kern="1200" dirty="0">
              <a:solidFill>
                <a:schemeClr val="bg1"/>
              </a:solidFill>
              <a:latin typeface="+mj-lt"/>
              <a:ea typeface="+mj-ea"/>
              <a:cs typeface="+mj-cs"/>
            </a:endParaRPr>
          </a:p>
        </p:txBody>
      </p:sp>
      <p:pic>
        <p:nvPicPr>
          <p:cNvPr id="9" name="Picture 8" descr="A cartoon of a person holding a baby&#10;&#10;Description automatically generated"/>
          <p:cNvPicPr>
            <a:picLocks noChangeAspect="1"/>
          </p:cNvPicPr>
          <p:nvPr/>
        </p:nvPicPr>
        <p:blipFill>
          <a:blip r:embed="rId2">
            <a:extLst>
              <a:ext uri="{28A0092B-C50C-407E-A947-70E740481C1C}">
                <a14:useLocalDpi xmlns:a14="http://schemas.microsoft.com/office/drawing/2010/main" val="0"/>
              </a:ext>
            </a:extLst>
          </a:blip>
          <a:srcRect l="7107"/>
          <a:stretch>
            <a:fillRect/>
          </a:stretch>
        </p:blipFill>
        <p:spPr>
          <a:xfrm>
            <a:off x="6439888" y="2067005"/>
            <a:ext cx="2612400" cy="2408749"/>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7" name="Picture 6" descr="A cartoon of a person holding flowers in a field&#10;&#10;Description automatically generated"/>
          <p:cNvPicPr>
            <a:picLocks noChangeAspect="1"/>
          </p:cNvPicPr>
          <p:nvPr/>
        </p:nvPicPr>
        <p:blipFill>
          <a:blip r:embed="rId3">
            <a:extLst>
              <a:ext uri="{28A0092B-C50C-407E-A947-70E740481C1C}">
                <a14:useLocalDpi xmlns:a14="http://schemas.microsoft.com/office/drawing/2010/main" val="0"/>
              </a:ext>
            </a:extLst>
          </a:blip>
          <a:srcRect r="25462" b="2"/>
          <a:stretch>
            <a:fillRect/>
          </a:stretch>
        </p:blipFill>
        <p:spPr>
          <a:xfrm>
            <a:off x="3269014" y="2083766"/>
            <a:ext cx="2612400" cy="2408749"/>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11" name="Picture 10" descr="A painting of people in a garden&#10;&#10;Description automatically generated"/>
          <p:cNvPicPr>
            <a:picLocks noChangeAspect="1"/>
          </p:cNvPicPr>
          <p:nvPr/>
        </p:nvPicPr>
        <p:blipFill>
          <a:blip r:embed="rId4">
            <a:extLst>
              <a:ext uri="{28A0092B-C50C-407E-A947-70E740481C1C}">
                <a14:useLocalDpi xmlns:a14="http://schemas.microsoft.com/office/drawing/2010/main" val="0"/>
              </a:ext>
            </a:extLst>
          </a:blip>
          <a:srcRect l="16783" r="16465" b="-4"/>
          <a:stretch>
            <a:fillRect/>
          </a:stretch>
        </p:blipFill>
        <p:spPr>
          <a:xfrm>
            <a:off x="9474476" y="2123359"/>
            <a:ext cx="2612400" cy="2408749"/>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5" name="Content Placeholder 4" descr="A person painting a wall&#10;&#10;Description automatically generated"/>
          <p:cNvPicPr>
            <a:picLocks noGrp="1" noChangeAspect="1"/>
          </p:cNvPicPr>
          <p:nvPr>
            <p:ph idx="1"/>
          </p:nvPr>
        </p:nvPicPr>
        <p:blipFill rotWithShape="1">
          <a:blip r:embed="rId5">
            <a:extLst>
              <a:ext uri="{28A0092B-C50C-407E-A947-70E740481C1C}">
                <a14:useLocalDpi xmlns:a14="http://schemas.microsoft.com/office/drawing/2010/main" val="0"/>
              </a:ext>
            </a:extLst>
          </a:blip>
          <a:srcRect l="18958" t="-1738" r="24292" b="1738"/>
          <a:stretch>
            <a:fillRect/>
          </a:stretch>
        </p:blipFill>
        <p:spPr>
          <a:xfrm>
            <a:off x="190607" y="2014969"/>
            <a:ext cx="2612400" cy="2408749"/>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sp>
        <p:nvSpPr>
          <p:cNvPr id="12" name="TextBox 11"/>
          <p:cNvSpPr txBox="1"/>
          <p:nvPr/>
        </p:nvSpPr>
        <p:spPr>
          <a:xfrm>
            <a:off x="3307142" y="4813141"/>
            <a:ext cx="2083036" cy="584775"/>
          </a:xfrm>
          <a:prstGeom prst="rect">
            <a:avLst/>
          </a:prstGeom>
          <a:noFill/>
        </p:spPr>
        <p:txBody>
          <a:bodyPr wrap="square" rtlCol="0">
            <a:spAutoFit/>
          </a:bodyPr>
          <a:lstStyle/>
          <a:p>
            <a:r>
              <a:rPr lang="en-US" sz="3200" dirty="0">
                <a:solidFill>
                  <a:srgbClr val="FF0000"/>
                </a:solidFill>
                <a:latin typeface="#9Slide03 AmpleSoft Bold" panose="02000000000000000000" pitchFamily="2" charset="0"/>
              </a:rPr>
              <a:t>Hình 2</a:t>
            </a:r>
          </a:p>
        </p:txBody>
      </p:sp>
      <p:sp>
        <p:nvSpPr>
          <p:cNvPr id="13" name="TextBox 12"/>
          <p:cNvSpPr txBox="1"/>
          <p:nvPr/>
        </p:nvSpPr>
        <p:spPr>
          <a:xfrm>
            <a:off x="499123" y="4805276"/>
            <a:ext cx="2083036" cy="584775"/>
          </a:xfrm>
          <a:prstGeom prst="rect">
            <a:avLst/>
          </a:prstGeom>
          <a:noFill/>
        </p:spPr>
        <p:txBody>
          <a:bodyPr wrap="square" rtlCol="0">
            <a:spAutoFit/>
          </a:bodyPr>
          <a:lstStyle/>
          <a:p>
            <a:r>
              <a:rPr lang="en-US" sz="3200" dirty="0">
                <a:solidFill>
                  <a:srgbClr val="FF0000"/>
                </a:solidFill>
                <a:latin typeface="#9Slide03 AmpleSoft Bold" panose="02000000000000000000" pitchFamily="2" charset="0"/>
              </a:rPr>
              <a:t>Hình 1</a:t>
            </a:r>
          </a:p>
        </p:txBody>
      </p:sp>
      <p:sp>
        <p:nvSpPr>
          <p:cNvPr id="14" name="TextBox 13"/>
          <p:cNvSpPr txBox="1"/>
          <p:nvPr/>
        </p:nvSpPr>
        <p:spPr>
          <a:xfrm>
            <a:off x="6840145" y="4823236"/>
            <a:ext cx="2083036" cy="584775"/>
          </a:xfrm>
          <a:prstGeom prst="rect">
            <a:avLst/>
          </a:prstGeom>
          <a:noFill/>
        </p:spPr>
        <p:txBody>
          <a:bodyPr wrap="square" rtlCol="0">
            <a:spAutoFit/>
          </a:bodyPr>
          <a:lstStyle/>
          <a:p>
            <a:r>
              <a:rPr lang="en-US" sz="3200" dirty="0">
                <a:solidFill>
                  <a:srgbClr val="FF0000"/>
                </a:solidFill>
                <a:latin typeface="#9Slide03 AmpleSoft Bold" panose="02000000000000000000" pitchFamily="2" charset="0"/>
              </a:rPr>
              <a:t>Hình 3</a:t>
            </a:r>
          </a:p>
        </p:txBody>
      </p:sp>
      <p:sp>
        <p:nvSpPr>
          <p:cNvPr id="15" name="TextBox 14"/>
          <p:cNvSpPr txBox="1"/>
          <p:nvPr/>
        </p:nvSpPr>
        <p:spPr>
          <a:xfrm>
            <a:off x="9840091" y="4845093"/>
            <a:ext cx="2083036" cy="584775"/>
          </a:xfrm>
          <a:prstGeom prst="rect">
            <a:avLst/>
          </a:prstGeom>
          <a:noFill/>
        </p:spPr>
        <p:txBody>
          <a:bodyPr wrap="square" rtlCol="0">
            <a:spAutoFit/>
          </a:bodyPr>
          <a:lstStyle/>
          <a:p>
            <a:r>
              <a:rPr lang="en-US" sz="3200" dirty="0">
                <a:solidFill>
                  <a:srgbClr val="FF0000"/>
                </a:solidFill>
                <a:latin typeface="#9Slide03 AmpleSoft Bold" panose="02000000000000000000" pitchFamily="2" charset="0"/>
              </a:rPr>
              <a:t>Hình 4</a:t>
            </a:r>
          </a:p>
        </p:txBody>
      </p:sp>
      <p:sp>
        <p:nvSpPr>
          <p:cNvPr id="17" name="TextBox 16"/>
          <p:cNvSpPr txBox="1"/>
          <p:nvPr/>
        </p:nvSpPr>
        <p:spPr>
          <a:xfrm>
            <a:off x="2534643" y="5527793"/>
            <a:ext cx="2682991" cy="1200329"/>
          </a:xfrm>
          <a:prstGeom prst="rect">
            <a:avLst/>
          </a:prstGeom>
          <a:noFill/>
        </p:spPr>
        <p:txBody>
          <a:bodyPr wrap="square" rtlCol="0">
            <a:spAutoFit/>
          </a:bodyPr>
          <a:lstStyle/>
          <a:p>
            <a:pPr algn="ctr"/>
            <a:r>
              <a:rPr lang="en-US" sz="2400" i="1" dirty="0" err="1">
                <a:latin typeface="Times New Roman" panose="02020603050405020304" pitchFamily="18" charset="0"/>
                <a:cs typeface="Times New Roman" panose="02020603050405020304" pitchFamily="18" charset="0"/>
              </a:rPr>
              <a:t>Lặng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lẽ</a:t>
            </a:r>
            <a:r>
              <a:rPr lang="en-US" sz="2400" i="1" dirty="0">
                <a:latin typeface="Times New Roman" panose="02020603050405020304" pitchFamily="18" charset="0"/>
                <a:cs typeface="Times New Roman" panose="02020603050405020304" pitchFamily="18" charset="0"/>
              </a:rPr>
              <a:t> Sa Pa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Thành Long)</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72229" y="5549541"/>
            <a:ext cx="2287911" cy="830997"/>
          </a:xfrm>
          <a:prstGeom prst="rect">
            <a:avLst/>
          </a:prstGeom>
          <a:noFill/>
        </p:spPr>
        <p:txBody>
          <a:bodyPr wrap="square" rtlCol="0">
            <a:spAutoFit/>
          </a:bodyPr>
          <a:lstStyle/>
          <a:p>
            <a:pPr algn="ctr"/>
            <a:r>
              <a:rPr lang="en-US" sz="2400" i="1" dirty="0" err="1">
                <a:latin typeface="Times New Roman" panose="02020603050405020304" pitchFamily="18" charset="0"/>
                <a:cs typeface="Times New Roman" panose="02020603050405020304" pitchFamily="18" charset="0"/>
              </a:rPr>
              <a:t>Chiếc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cuối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O.Hen-ry</a:t>
            </a:r>
            <a:r>
              <a:rPr lang="en-US" sz="2400" dirty="0">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953693" y="5560573"/>
            <a:ext cx="2500093" cy="1200329"/>
          </a:xfrm>
          <a:prstGeom prst="rect">
            <a:avLst/>
          </a:prstGeom>
          <a:noFill/>
        </p:spPr>
        <p:txBody>
          <a:bodyPr wrap="square" rtlCol="0">
            <a:spAutoFit/>
          </a:bodyPr>
          <a:lstStyle/>
          <a:p>
            <a:pPr algn="ctr"/>
            <a:r>
              <a:rPr lang="en-US" sz="2400" i="1" dirty="0" err="1">
                <a:latin typeface="Times New Roman" panose="02020603050405020304" pitchFamily="18" charset="0"/>
                <a:cs typeface="Times New Roman" panose="02020603050405020304" pitchFamily="18" charset="0"/>
              </a:rPr>
              <a:t>Chuyện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con </a:t>
            </a:r>
            <a:r>
              <a:rPr lang="en-US" sz="2400" i="1" dirty="0" err="1">
                <a:latin typeface="Times New Roman" panose="02020603050405020304" pitchFamily="18" charset="0"/>
                <a:cs typeface="Times New Roman" panose="02020603050405020304" pitchFamily="18" charset="0"/>
              </a:rPr>
              <a:t>gái</a:t>
            </a:r>
            <a:r>
              <a:rPr lang="en-US" sz="2400" i="1" dirty="0">
                <a:latin typeface="Times New Roman" panose="02020603050405020304" pitchFamily="18" charset="0"/>
                <a:cs typeface="Times New Roman" panose="02020603050405020304" pitchFamily="18" charset="0"/>
              </a:rPr>
              <a:t> Nam </a:t>
            </a:r>
            <a:r>
              <a:rPr lang="en-US" sz="2400" i="1" dirty="0" err="1">
                <a:latin typeface="Times New Roman" panose="02020603050405020304" pitchFamily="18" charset="0"/>
                <a:cs typeface="Times New Roman" panose="02020603050405020304" pitchFamily="18" charset="0"/>
              </a:rPr>
              <a:t>Xương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Dữ</a:t>
            </a:r>
            <a:r>
              <a:rPr lang="en-US" sz="2400" dirty="0">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8876445" y="5467308"/>
            <a:ext cx="3046682" cy="1200329"/>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Kim – </a:t>
            </a:r>
            <a:r>
              <a:rPr lang="en-US" sz="2400" i="1" dirty="0" err="1">
                <a:latin typeface="Times New Roman" panose="02020603050405020304" pitchFamily="18" charset="0"/>
                <a:cs typeface="Times New Roman" panose="02020603050405020304" pitchFamily="18" charset="0"/>
              </a:rPr>
              <a:t>Kiều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gặp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gỡ</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Truyện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Kiều</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Du)</a:t>
            </a:r>
            <a:endParaRPr lang="en-US" sz="4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par>
                                <p:cTn id="29" presetID="3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1000" fill="hold"/>
                                        <p:tgtEl>
                                          <p:spTgt spid="1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7" grpId="0"/>
      <p:bldP spid="19" grpId="0"/>
      <p:bldP spid="21"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in a pink dress&#10;&#10;Description automatically generated"/>
          <p:cNvPicPr>
            <a:picLocks noChangeAspect="1"/>
          </p:cNvPicPr>
          <p:nvPr/>
        </p:nvPicPr>
        <p:blipFill>
          <a:blip r:embed="rId2">
            <a:extLst>
              <a:ext uri="{28A0092B-C50C-407E-A947-70E740481C1C}">
                <a14:useLocalDpi xmlns:a14="http://schemas.microsoft.com/office/drawing/2010/main" val="0"/>
              </a:ext>
            </a:extLst>
          </a:blip>
          <a:srcRect r="5815" b="1"/>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4" name="!!Arc"/>
          <p:cNvSpPr>
            <a:spLocks noGrp="1" noRot="1" noChangeAspect="1" noMove="1" noResize="1" noEditPoints="1" noAdjustHandles="1" noChangeArrowheads="1" noChangeShapeType="1" noTextEdit="1"/>
          </p:cNvSpPr>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Oval"/>
          <p:cNvSpPr>
            <a:spLocks noGrp="1" noRot="1" noChangeAspect="1" noMove="1" noResize="1" noEditPoints="1" noAdjustHandles="1" noChangeArrowheads="1" noChangeShapeType="1" noTextEdit="1"/>
          </p:cNvSpPr>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p:cNvSpPr txBox="1"/>
          <p:nvPr/>
        </p:nvSpPr>
        <p:spPr>
          <a:xfrm>
            <a:off x="387740" y="1842084"/>
            <a:ext cx="5567532" cy="2589170"/>
          </a:xfrm>
          <a:prstGeom prst="rect">
            <a:avLst/>
          </a:prstGeom>
          <a:noFill/>
        </p:spPr>
        <p:txBody>
          <a:bodyPr wrap="square">
            <a:spAutoFit/>
          </a:bodyPr>
          <a:lstStyle/>
          <a:p>
            <a:pPr algn="just">
              <a:lnSpc>
                <a:spcPct val="130000"/>
              </a:lnSpc>
              <a:spcAft>
                <a:spcPts val="1000"/>
              </a:spcAft>
              <a:tabLst>
                <a:tab pos="457200" algn="l"/>
                <a:tab pos="571500" algn="l"/>
              </a:tabLst>
            </a:pPr>
            <a:r>
              <a:rPr lang="en-US" sz="3200" b="1" dirty="0" err="1">
                <a:solidFill>
                  <a:srgbClr val="FF0000"/>
                </a:solidFill>
                <a:effectLst/>
                <a:latin typeface="Times New Roman" panose="02020603050405020304" pitchFamily="18" charset="0"/>
                <a:ea typeface="Calibri" panose="020F0502020204030204" pitchFamily="34" charset="0"/>
              </a:rPr>
              <a:t>Đề</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bài</a:t>
            </a:r>
            <a:r>
              <a:rPr lang="en-US" sz="3200" b="1" dirty="0">
                <a:solidFill>
                  <a:srgbClr val="FF0000"/>
                </a:solidFill>
                <a:effectLst/>
                <a:latin typeface="Times New Roman" panose="02020603050405020304" pitchFamily="18" charset="0"/>
                <a:ea typeface="Calibri" panose="020F0502020204030204" pitchFamily="34" charset="0"/>
              </a:rPr>
              <a:t>: Viết </a:t>
            </a:r>
            <a:r>
              <a:rPr lang="en-US" sz="3200" b="1" dirty="0" err="1">
                <a:solidFill>
                  <a:srgbClr val="FF0000"/>
                </a:solidFill>
                <a:effectLst/>
                <a:latin typeface="Times New Roman" panose="02020603050405020304" pitchFamily="18" charset="0"/>
                <a:ea typeface="Calibri" panose="020F0502020204030204" pitchFamily="34" charset="0"/>
              </a:rPr>
              <a:t>bài</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văn</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nghị</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luận</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phân</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tích</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đoạn</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trích</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Kiều</a:t>
            </a:r>
            <a:r>
              <a:rPr lang="en-US" sz="3200" b="1" dirty="0">
                <a:solidFill>
                  <a:srgbClr val="FF0000"/>
                </a:solidFill>
                <a:effectLst/>
                <a:latin typeface="Times New Roman" panose="02020603050405020304" pitchFamily="18" charset="0"/>
                <a:ea typeface="Calibri" panose="020F0502020204030204" pitchFamily="34" charset="0"/>
              </a:rPr>
              <a:t> ở </a:t>
            </a:r>
            <a:r>
              <a:rPr lang="en-US" sz="3200" b="1" dirty="0" err="1">
                <a:solidFill>
                  <a:srgbClr val="FF0000"/>
                </a:solidFill>
                <a:effectLst/>
                <a:latin typeface="Times New Roman" panose="02020603050405020304" pitchFamily="18" charset="0"/>
                <a:ea typeface="Calibri" panose="020F0502020204030204" pitchFamily="34" charset="0"/>
              </a:rPr>
              <a:t>lầu</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Ngưng</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Bích</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trích</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effectLst/>
                <a:latin typeface="Times New Roman" panose="02020603050405020304" pitchFamily="18" charset="0"/>
                <a:ea typeface="Calibri" panose="020F0502020204030204" pitchFamily="34" charset="0"/>
              </a:rPr>
              <a:t>Truyện</a:t>
            </a:r>
            <a:r>
              <a:rPr lang="en-US" sz="3200" b="1" i="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effectLst/>
                <a:latin typeface="Times New Roman" panose="02020603050405020304" pitchFamily="18" charset="0"/>
                <a:ea typeface="Calibri" panose="020F0502020204030204" pitchFamily="34" charset="0"/>
              </a:rPr>
              <a:t>Kiều</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Nguyễn</a:t>
            </a:r>
            <a:r>
              <a:rPr lang="en-US" sz="3200" b="1" dirty="0">
                <a:solidFill>
                  <a:srgbClr val="FF0000"/>
                </a:solidFill>
                <a:effectLst/>
                <a:latin typeface="Times New Roman" panose="02020603050405020304" pitchFamily="18" charset="0"/>
                <a:ea typeface="Calibri" panose="020F0502020204030204" pitchFamily="34" charset="0"/>
              </a:rPr>
              <a:t> Du).</a:t>
            </a:r>
            <a:endParaRPr lang="en-US" sz="3200" dirty="0">
              <a:solidFill>
                <a:srgbClr val="FF0000"/>
              </a:solidFill>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p:cNvSpPr>
            <a:spLocks noGrp="1" noRot="1" noChangeAspect="1" noMove="1" noResize="1" noEditPoints="1" noAdjustHandles="1" noChangeArrowheads="1" noChangeShapeType="1" noTextEdit="1"/>
          </p:cNvSpPr>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Shape 15"/>
          <p:cNvSpPr>
            <a:spLocks noGrp="1" noRot="1" noChangeAspect="1" noMove="1" noResize="1" noEditPoints="1" noAdjustHandles="1" noChangeArrowheads="1" noChangeShapeType="1" noTextEdit="1"/>
          </p:cNvSpPr>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p:cNvSpPr txBox="1"/>
          <p:nvPr/>
        </p:nvSpPr>
        <p:spPr>
          <a:xfrm>
            <a:off x="1445742" y="1228458"/>
            <a:ext cx="9205782" cy="2309287"/>
          </a:xfrm>
          <a:prstGeom prst="rect">
            <a:avLst/>
          </a:prstGeom>
          <a:noFill/>
        </p:spPr>
        <p:txBody>
          <a:bodyPr wrap="square">
            <a:spAutoFit/>
          </a:bodyPr>
          <a:lstStyle/>
          <a:p>
            <a:pPr algn="just">
              <a:lnSpc>
                <a:spcPct val="130000"/>
              </a:lnSpc>
              <a:spcAft>
                <a:spcPts val="1000"/>
              </a:spcAft>
              <a:tabLst>
                <a:tab pos="553085" algn="l"/>
              </a:tabLst>
            </a:pPr>
            <a:r>
              <a:rPr lang="vi-VN" sz="3600" i="1" dirty="0">
                <a:solidFill>
                  <a:srgbClr val="FF0000"/>
                </a:solidFill>
                <a:effectLst/>
                <a:latin typeface="Times New Roman" panose="02020603050405020304" pitchFamily="18" charset="0"/>
                <a:ea typeface="Calibri" panose="020F0502020204030204" pitchFamily="34" charset="0"/>
              </a:rPr>
              <a:t>- Xác định vấn đề nghị luận mà đề bài yêu cầu.</a:t>
            </a:r>
            <a:endParaRPr lang="en-US" sz="3600" dirty="0">
              <a:solidFill>
                <a:srgbClr val="FF0000"/>
              </a:solidFill>
              <a:effectLst/>
              <a:latin typeface="Times New Roman" panose="02020603050405020304" pitchFamily="18" charset="0"/>
              <a:ea typeface="Calibri" panose="020F0502020204030204" pitchFamily="34" charset="0"/>
            </a:endParaRPr>
          </a:p>
          <a:p>
            <a:pPr algn="just">
              <a:lnSpc>
                <a:spcPct val="130000"/>
              </a:lnSpc>
              <a:spcAft>
                <a:spcPts val="1000"/>
              </a:spcAft>
              <a:tabLst>
                <a:tab pos="553085" algn="l"/>
              </a:tabLst>
            </a:pPr>
            <a:r>
              <a:rPr lang="en-US" sz="3600" i="1" dirty="0">
                <a:solidFill>
                  <a:srgbClr val="FF0000"/>
                </a:solidFill>
                <a:effectLst/>
                <a:latin typeface="Times New Roman" panose="02020603050405020304" pitchFamily="18" charset="0"/>
                <a:ea typeface="Calibri" panose="020F0502020204030204" pitchFamily="34" charset="0"/>
              </a:rPr>
              <a:t>- </a:t>
            </a:r>
            <a:r>
              <a:rPr lang="en-US" sz="3600" i="1" dirty="0" err="1">
                <a:solidFill>
                  <a:srgbClr val="FF0000"/>
                </a:solidFill>
                <a:effectLst/>
                <a:latin typeface="Times New Roman" panose="02020603050405020304" pitchFamily="18" charset="0"/>
                <a:ea typeface="Calibri" panose="020F0502020204030204" pitchFamily="34" charset="0"/>
              </a:rPr>
              <a:t>Bài</a:t>
            </a:r>
            <a:r>
              <a:rPr lang="en-US" sz="3600" i="1" dirty="0">
                <a:solidFill>
                  <a:srgbClr val="FF0000"/>
                </a:solidFill>
                <a:effectLst/>
                <a:latin typeface="Times New Roman" panose="02020603050405020304" pitchFamily="18" charset="0"/>
                <a:ea typeface="Calibri" panose="020F0502020204030204" pitchFamily="34" charset="0"/>
              </a:rPr>
              <a:t> viết </a:t>
            </a:r>
            <a:r>
              <a:rPr lang="en-US" sz="3600" i="1" dirty="0" err="1">
                <a:solidFill>
                  <a:srgbClr val="FF0000"/>
                </a:solidFill>
                <a:effectLst/>
                <a:latin typeface="Times New Roman" panose="02020603050405020304" pitchFamily="18" charset="0"/>
                <a:ea typeface="Calibri" panose="020F0502020204030204" pitchFamily="34" charset="0"/>
              </a:rPr>
              <a:t>của</a:t>
            </a:r>
            <a:r>
              <a:rPr lang="en-US" sz="3600" i="1" dirty="0">
                <a:solidFill>
                  <a:srgbClr val="FF0000"/>
                </a:solidFill>
                <a:effectLst/>
                <a:latin typeface="Times New Roman" panose="02020603050405020304" pitchFamily="18" charset="0"/>
                <a:ea typeface="Calibri" panose="020F0502020204030204" pitchFamily="34" charset="0"/>
              </a:rPr>
              <a:t> </a:t>
            </a:r>
            <a:r>
              <a:rPr lang="en-US" sz="3600" i="1" dirty="0" err="1">
                <a:solidFill>
                  <a:srgbClr val="FF0000"/>
                </a:solidFill>
                <a:effectLst/>
                <a:latin typeface="Times New Roman" panose="02020603050405020304" pitchFamily="18" charset="0"/>
                <a:ea typeface="Calibri" panose="020F0502020204030204" pitchFamily="34" charset="0"/>
              </a:rPr>
              <a:t>em</a:t>
            </a:r>
            <a:r>
              <a:rPr lang="en-US" sz="3600" i="1" dirty="0">
                <a:solidFill>
                  <a:srgbClr val="FF0000"/>
                </a:solidFill>
                <a:effectLst/>
                <a:latin typeface="Times New Roman" panose="02020603050405020304" pitchFamily="18" charset="0"/>
                <a:ea typeface="Calibri" panose="020F0502020204030204" pitchFamily="34" charset="0"/>
              </a:rPr>
              <a:t> </a:t>
            </a:r>
            <a:r>
              <a:rPr lang="en-US" sz="3600" i="1" dirty="0" err="1">
                <a:solidFill>
                  <a:srgbClr val="FF0000"/>
                </a:solidFill>
                <a:effectLst/>
                <a:latin typeface="Times New Roman" panose="02020603050405020304" pitchFamily="18" charset="0"/>
                <a:ea typeface="Calibri" panose="020F0502020204030204" pitchFamily="34" charset="0"/>
              </a:rPr>
              <a:t>nhằm</a:t>
            </a:r>
            <a:r>
              <a:rPr lang="en-US" sz="3600" i="1" dirty="0">
                <a:solidFill>
                  <a:srgbClr val="FF0000"/>
                </a:solidFill>
                <a:effectLst/>
                <a:latin typeface="Times New Roman" panose="02020603050405020304" pitchFamily="18" charset="0"/>
                <a:ea typeface="Calibri" panose="020F0502020204030204" pitchFamily="34" charset="0"/>
              </a:rPr>
              <a:t> </a:t>
            </a:r>
            <a:r>
              <a:rPr lang="en-US" sz="3600" i="1" dirty="0" err="1">
                <a:solidFill>
                  <a:srgbClr val="FF0000"/>
                </a:solidFill>
                <a:effectLst/>
                <a:latin typeface="Times New Roman" panose="02020603050405020304" pitchFamily="18" charset="0"/>
                <a:ea typeface="Calibri" panose="020F0502020204030204" pitchFamily="34" charset="0"/>
              </a:rPr>
              <a:t>mục</a:t>
            </a:r>
            <a:r>
              <a:rPr lang="en-US" sz="3600" i="1" dirty="0">
                <a:solidFill>
                  <a:srgbClr val="FF0000"/>
                </a:solidFill>
                <a:effectLst/>
                <a:latin typeface="Times New Roman" panose="02020603050405020304" pitchFamily="18" charset="0"/>
                <a:ea typeface="Calibri" panose="020F0502020204030204" pitchFamily="34" charset="0"/>
              </a:rPr>
              <a:t> </a:t>
            </a:r>
            <a:r>
              <a:rPr lang="en-US" sz="3600" i="1" dirty="0" err="1">
                <a:solidFill>
                  <a:srgbClr val="FF0000"/>
                </a:solidFill>
                <a:effectLst/>
                <a:latin typeface="Times New Roman" panose="02020603050405020304" pitchFamily="18" charset="0"/>
                <a:ea typeface="Calibri" panose="020F0502020204030204" pitchFamily="34" charset="0"/>
              </a:rPr>
              <a:t>đích</a:t>
            </a:r>
            <a:r>
              <a:rPr lang="en-US" sz="3600" i="1" dirty="0">
                <a:solidFill>
                  <a:srgbClr val="FF0000"/>
                </a:solidFill>
                <a:effectLst/>
                <a:latin typeface="Times New Roman" panose="02020603050405020304" pitchFamily="18" charset="0"/>
                <a:ea typeface="Calibri" panose="020F0502020204030204" pitchFamily="34" charset="0"/>
              </a:rPr>
              <a:t> gì </a:t>
            </a:r>
            <a:r>
              <a:rPr lang="en-US" sz="3600" i="1" dirty="0" err="1">
                <a:solidFill>
                  <a:srgbClr val="FF0000"/>
                </a:solidFill>
                <a:effectLst/>
                <a:latin typeface="Times New Roman" panose="02020603050405020304" pitchFamily="18" charset="0"/>
                <a:ea typeface="Calibri" panose="020F0502020204030204" pitchFamily="34" charset="0"/>
              </a:rPr>
              <a:t>và</a:t>
            </a:r>
            <a:r>
              <a:rPr lang="en-US" sz="3600" i="1" dirty="0">
                <a:solidFill>
                  <a:srgbClr val="FF0000"/>
                </a:solidFill>
                <a:effectLst/>
                <a:latin typeface="Times New Roman" panose="02020603050405020304" pitchFamily="18" charset="0"/>
                <a:ea typeface="Calibri" panose="020F0502020204030204" pitchFamily="34" charset="0"/>
              </a:rPr>
              <a:t> </a:t>
            </a:r>
            <a:r>
              <a:rPr lang="en-US" sz="3600" i="1" dirty="0" err="1">
                <a:solidFill>
                  <a:srgbClr val="FF0000"/>
                </a:solidFill>
                <a:effectLst/>
                <a:latin typeface="Times New Roman" panose="02020603050405020304" pitchFamily="18" charset="0"/>
                <a:ea typeface="Calibri" panose="020F0502020204030204" pitchFamily="34" charset="0"/>
              </a:rPr>
              <a:t>em</a:t>
            </a:r>
            <a:r>
              <a:rPr lang="en-US" sz="3600" i="1" dirty="0">
                <a:solidFill>
                  <a:srgbClr val="FF0000"/>
                </a:solidFill>
                <a:effectLst/>
                <a:latin typeface="Times New Roman" panose="02020603050405020304" pitchFamily="18" charset="0"/>
                <a:ea typeface="Calibri" panose="020F0502020204030204" pitchFamily="34" charset="0"/>
              </a:rPr>
              <a:t> </a:t>
            </a:r>
            <a:r>
              <a:rPr lang="en-US" sz="3600" i="1" dirty="0" err="1">
                <a:solidFill>
                  <a:srgbClr val="FF0000"/>
                </a:solidFill>
                <a:effectLst/>
                <a:latin typeface="Times New Roman" panose="02020603050405020304" pitchFamily="18" charset="0"/>
                <a:ea typeface="Calibri" panose="020F0502020204030204" pitchFamily="34" charset="0"/>
              </a:rPr>
              <a:t>hướng</a:t>
            </a:r>
            <a:r>
              <a:rPr lang="en-US" sz="3600" i="1" dirty="0">
                <a:solidFill>
                  <a:srgbClr val="FF0000"/>
                </a:solidFill>
                <a:effectLst/>
                <a:latin typeface="Times New Roman" panose="02020603050405020304" pitchFamily="18" charset="0"/>
                <a:ea typeface="Calibri" panose="020F0502020204030204" pitchFamily="34" charset="0"/>
              </a:rPr>
              <a:t> </a:t>
            </a:r>
            <a:r>
              <a:rPr lang="en-US" sz="3600" i="1" dirty="0" err="1">
                <a:solidFill>
                  <a:srgbClr val="FF0000"/>
                </a:solidFill>
                <a:effectLst/>
                <a:latin typeface="Times New Roman" panose="02020603050405020304" pitchFamily="18" charset="0"/>
                <a:ea typeface="Calibri" panose="020F0502020204030204" pitchFamily="34" charset="0"/>
              </a:rPr>
              <a:t>tới</a:t>
            </a:r>
            <a:r>
              <a:rPr lang="en-US" sz="3600" i="1" dirty="0">
                <a:solidFill>
                  <a:srgbClr val="FF0000"/>
                </a:solidFill>
                <a:effectLst/>
                <a:latin typeface="Times New Roman" panose="02020603050405020304" pitchFamily="18" charset="0"/>
                <a:ea typeface="Calibri" panose="020F0502020204030204" pitchFamily="34" charset="0"/>
              </a:rPr>
              <a:t> </a:t>
            </a:r>
            <a:r>
              <a:rPr lang="vi-VN" sz="3600" i="1" dirty="0">
                <a:solidFill>
                  <a:srgbClr val="FF0000"/>
                </a:solidFill>
                <a:effectLst/>
                <a:latin typeface="Times New Roman" panose="02020603050405020304" pitchFamily="18" charset="0"/>
                <a:ea typeface="Calibri" panose="020F0502020204030204" pitchFamily="34" charset="0"/>
              </a:rPr>
              <a:t>người đọc sẽ là ai?</a:t>
            </a:r>
            <a:endParaRPr lang="en-US" sz="3600" dirty="0">
              <a:solidFill>
                <a:srgbClr val="FF0000"/>
              </a:solidFill>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p:cNvSpPr>
            <a:spLocks noGrp="1" noRot="1" noChangeAspect="1" noMove="1" noResize="1" noEditPoints="1" noAdjustHandles="1" noChangeArrowheads="1" noChangeShapeType="1" noTextEdit="1"/>
          </p:cNvSpPr>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Shape 15"/>
          <p:cNvSpPr>
            <a:spLocks noGrp="1" noRot="1" noChangeAspect="1" noMove="1" noResize="1" noEditPoints="1" noAdjustHandles="1" noChangeArrowheads="1" noChangeShapeType="1" noTextEdit="1"/>
          </p:cNvSpPr>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p:cNvSpPr txBox="1"/>
          <p:nvPr/>
        </p:nvSpPr>
        <p:spPr>
          <a:xfrm>
            <a:off x="654908" y="13597"/>
            <a:ext cx="11182865" cy="6478184"/>
          </a:xfrm>
          <a:prstGeom prst="rect">
            <a:avLst/>
          </a:prstGeom>
          <a:noFill/>
        </p:spPr>
        <p:txBody>
          <a:bodyPr wrap="square">
            <a:spAutoFit/>
          </a:bodyPr>
          <a:lstStyle/>
          <a:p>
            <a:pPr algn="ctr">
              <a:lnSpc>
                <a:spcPct val="150000"/>
              </a:lnSpc>
            </a:pPr>
            <a:r>
              <a:rPr lang="en-US" sz="2800" b="1" dirty="0">
                <a:solidFill>
                  <a:srgbClr val="FF0000"/>
                </a:solidFill>
              </a:rPr>
              <a:t>1. TRƯỚC KHI VIẾT</a:t>
            </a:r>
            <a:endParaRPr lang="en-US" sz="2800" dirty="0">
              <a:solidFill>
                <a:srgbClr val="FF0000"/>
              </a:solidFill>
            </a:endParaRPr>
          </a:p>
          <a:p>
            <a:pPr>
              <a:lnSpc>
                <a:spcPct val="150000"/>
              </a:lnSpc>
            </a:pPr>
            <a:r>
              <a:rPr lang="en-US" sz="2800" b="1" dirty="0"/>
              <a:t>a. </a:t>
            </a:r>
            <a:r>
              <a:rPr lang="en-US" sz="2800" b="1" dirty="0" err="1"/>
              <a:t>Lựa</a:t>
            </a:r>
            <a:r>
              <a:rPr lang="en-US" sz="2800" b="1" dirty="0"/>
              <a:t> </a:t>
            </a:r>
            <a:r>
              <a:rPr lang="en-US" sz="2800" b="1" dirty="0" err="1"/>
              <a:t>chọn</a:t>
            </a:r>
            <a:r>
              <a:rPr lang="en-US" sz="2800" b="1" dirty="0"/>
              <a:t> </a:t>
            </a:r>
            <a:r>
              <a:rPr lang="en-US" sz="2800" b="1" dirty="0" err="1"/>
              <a:t>đề</a:t>
            </a:r>
            <a:r>
              <a:rPr lang="en-US" sz="2800" b="1" dirty="0"/>
              <a:t> tài </a:t>
            </a:r>
            <a:endParaRPr lang="en-US" sz="2800" dirty="0"/>
          </a:p>
          <a:p>
            <a:pPr>
              <a:lnSpc>
                <a:spcPct val="150000"/>
              </a:lnSpc>
            </a:pPr>
            <a:r>
              <a:rPr lang="en-US" sz="2800" b="1" dirty="0"/>
              <a:t>*</a:t>
            </a:r>
            <a:r>
              <a:rPr lang="en-US" sz="2800" b="1" dirty="0" err="1"/>
              <a:t>Xác</a:t>
            </a:r>
            <a:r>
              <a:rPr lang="en-US" sz="2800" b="1" dirty="0"/>
              <a:t> </a:t>
            </a:r>
            <a:r>
              <a:rPr lang="en-US" sz="2800" b="1" dirty="0" err="1"/>
              <a:t>định</a:t>
            </a:r>
            <a:r>
              <a:rPr lang="en-US" sz="2800" b="1" dirty="0"/>
              <a:t> </a:t>
            </a:r>
            <a:r>
              <a:rPr lang="en-US" sz="2800" b="1" dirty="0" err="1"/>
              <a:t>vấn</a:t>
            </a:r>
            <a:r>
              <a:rPr lang="en-US" sz="2800" b="1" dirty="0"/>
              <a:t> </a:t>
            </a:r>
            <a:r>
              <a:rPr lang="en-US" sz="2800" b="1" dirty="0" err="1"/>
              <a:t>đề</a:t>
            </a:r>
            <a:r>
              <a:rPr lang="en-US" sz="2800" b="1" dirty="0"/>
              <a:t> </a:t>
            </a:r>
            <a:r>
              <a:rPr lang="en-US" sz="2800" b="1" dirty="0" err="1"/>
              <a:t>nghị</a:t>
            </a:r>
            <a:r>
              <a:rPr lang="en-US" sz="2800" b="1" dirty="0"/>
              <a:t> </a:t>
            </a:r>
            <a:r>
              <a:rPr lang="en-US" sz="2800" b="1" dirty="0" err="1"/>
              <a:t>luận</a:t>
            </a:r>
            <a:r>
              <a:rPr lang="en-US" sz="2800" b="1" dirty="0"/>
              <a:t>: </a:t>
            </a:r>
            <a:r>
              <a:rPr lang="en-US" sz="2800" dirty="0" err="1"/>
              <a:t>phân</a:t>
            </a:r>
            <a:r>
              <a:rPr lang="en-US" sz="2800" dirty="0"/>
              <a:t> </a:t>
            </a:r>
            <a:r>
              <a:rPr lang="en-US" sz="2800" dirty="0" err="1"/>
              <a:t>tích</a:t>
            </a:r>
            <a:r>
              <a:rPr lang="en-US" sz="2800" dirty="0"/>
              <a:t> </a:t>
            </a:r>
            <a:r>
              <a:rPr lang="en-US" sz="2800" dirty="0" err="1"/>
              <a:t>đoạn</a:t>
            </a:r>
            <a:r>
              <a:rPr lang="en-US" sz="2800" dirty="0"/>
              <a:t> </a:t>
            </a:r>
            <a:r>
              <a:rPr lang="en-US" sz="2800" dirty="0" err="1"/>
              <a:t>trích</a:t>
            </a:r>
            <a:r>
              <a:rPr lang="en-US" sz="2800" dirty="0"/>
              <a:t> </a:t>
            </a:r>
            <a:r>
              <a:rPr lang="en-US" sz="2800" b="1" dirty="0"/>
              <a:t>“</a:t>
            </a:r>
            <a:r>
              <a:rPr lang="en-US" sz="2800" dirty="0" err="1"/>
              <a:t>Kiều</a:t>
            </a:r>
            <a:r>
              <a:rPr lang="en-US" sz="2800" dirty="0"/>
              <a:t> ở </a:t>
            </a:r>
            <a:r>
              <a:rPr lang="en-US" sz="2800" dirty="0" err="1"/>
              <a:t>lầu</a:t>
            </a:r>
            <a:r>
              <a:rPr lang="en-US" sz="2800" dirty="0"/>
              <a:t> </a:t>
            </a:r>
            <a:r>
              <a:rPr lang="en-US" sz="2800" dirty="0" err="1"/>
              <a:t>Ngưng</a:t>
            </a:r>
            <a:r>
              <a:rPr lang="en-US" sz="2800" dirty="0"/>
              <a:t> </a:t>
            </a:r>
            <a:r>
              <a:rPr lang="en-US" sz="2800" dirty="0" err="1"/>
              <a:t>Bích</a:t>
            </a:r>
            <a:r>
              <a:rPr lang="en-US" sz="2800" dirty="0"/>
              <a:t>” (</a:t>
            </a:r>
            <a:r>
              <a:rPr lang="en-US" sz="2800" dirty="0" err="1"/>
              <a:t>trích</a:t>
            </a:r>
            <a:r>
              <a:rPr lang="en-US" sz="2800" dirty="0"/>
              <a:t> </a:t>
            </a:r>
            <a:r>
              <a:rPr lang="en-US" sz="2800" i="1" dirty="0" err="1"/>
              <a:t>Truyện</a:t>
            </a:r>
            <a:r>
              <a:rPr lang="en-US" sz="2800" i="1" dirty="0"/>
              <a:t> </a:t>
            </a:r>
            <a:r>
              <a:rPr lang="en-US" sz="2800" i="1" dirty="0" err="1"/>
              <a:t>Kiều</a:t>
            </a:r>
            <a:r>
              <a:rPr lang="en-US" sz="2800" dirty="0"/>
              <a:t>, </a:t>
            </a:r>
            <a:r>
              <a:rPr lang="en-US" sz="2800" dirty="0" err="1"/>
              <a:t>Nguyễn</a:t>
            </a:r>
            <a:r>
              <a:rPr lang="en-US" sz="2800" dirty="0"/>
              <a:t> Du).</a:t>
            </a:r>
          </a:p>
          <a:p>
            <a:pPr>
              <a:lnSpc>
                <a:spcPct val="150000"/>
              </a:lnSpc>
            </a:pPr>
            <a:r>
              <a:rPr lang="vi-VN" sz="2800" b="1" dirty="0"/>
              <a:t>*Xác định mục đích viết: </a:t>
            </a:r>
            <a:r>
              <a:rPr lang="en-US" sz="2800" dirty="0"/>
              <a:t>Làm </a:t>
            </a:r>
            <a:r>
              <a:rPr lang="en-US" sz="2800" dirty="0" err="1"/>
              <a:t>rõ</a:t>
            </a:r>
            <a:r>
              <a:rPr lang="en-US" sz="2800" dirty="0"/>
              <a:t> </a:t>
            </a:r>
            <a:r>
              <a:rPr lang="en-US" sz="2800" dirty="0" err="1"/>
              <a:t>nội</a:t>
            </a:r>
            <a:r>
              <a:rPr lang="en-US" sz="2800" dirty="0"/>
              <a:t> dung </a:t>
            </a:r>
            <a:r>
              <a:rPr lang="en-US" sz="2800" dirty="0" err="1"/>
              <a:t>chủ</a:t>
            </a:r>
            <a:r>
              <a:rPr lang="en-US" sz="2800" dirty="0"/>
              <a:t> </a:t>
            </a:r>
            <a:r>
              <a:rPr lang="en-US" sz="2800" dirty="0" err="1"/>
              <a:t>đề</a:t>
            </a:r>
            <a:r>
              <a:rPr lang="en-US" sz="2800" dirty="0"/>
              <a:t> </a:t>
            </a:r>
            <a:r>
              <a:rPr lang="en-US" sz="2800" dirty="0" err="1"/>
              <a:t>và</a:t>
            </a:r>
            <a:r>
              <a:rPr lang="en-US" sz="2800" dirty="0"/>
              <a:t> </a:t>
            </a:r>
            <a:r>
              <a:rPr lang="en-US" sz="2800" dirty="0" err="1"/>
              <a:t>những</a:t>
            </a:r>
            <a:r>
              <a:rPr lang="en-US" sz="2800" dirty="0"/>
              <a:t> </a:t>
            </a:r>
            <a:r>
              <a:rPr lang="en-US" sz="2800" dirty="0" err="1"/>
              <a:t>đặc</a:t>
            </a:r>
            <a:r>
              <a:rPr lang="en-US" sz="2800" dirty="0"/>
              <a:t> </a:t>
            </a:r>
            <a:r>
              <a:rPr lang="en-US" sz="2800" dirty="0" err="1"/>
              <a:t>sắc</a:t>
            </a:r>
            <a:r>
              <a:rPr lang="en-US" sz="2800" dirty="0"/>
              <a:t> về </a:t>
            </a:r>
            <a:r>
              <a:rPr lang="en-US" sz="2800" dirty="0" err="1"/>
              <a:t>nghệ</a:t>
            </a:r>
            <a:r>
              <a:rPr lang="en-US" sz="2800" dirty="0"/>
              <a:t> </a:t>
            </a:r>
            <a:r>
              <a:rPr lang="en-US" sz="2800" dirty="0" err="1"/>
              <a:t>thuật</a:t>
            </a:r>
            <a:r>
              <a:rPr lang="en-US" sz="2800" dirty="0"/>
              <a:t> </a:t>
            </a:r>
            <a:r>
              <a:rPr lang="en-US" sz="2800" dirty="0" err="1"/>
              <a:t>của</a:t>
            </a:r>
            <a:r>
              <a:rPr lang="en-US" sz="2800" dirty="0"/>
              <a:t> </a:t>
            </a:r>
            <a:r>
              <a:rPr lang="en-US" sz="2800" dirty="0" err="1"/>
              <a:t>đoạn</a:t>
            </a:r>
            <a:r>
              <a:rPr lang="en-US" sz="2800" dirty="0"/>
              <a:t> </a:t>
            </a:r>
            <a:r>
              <a:rPr lang="en-US" sz="2800" dirty="0" err="1"/>
              <a:t>trích</a:t>
            </a:r>
            <a:r>
              <a:rPr lang="en-US" sz="2800" dirty="0"/>
              <a:t> </a:t>
            </a:r>
            <a:r>
              <a:rPr lang="en-US" sz="2800" dirty="0" err="1"/>
              <a:t>truyện</a:t>
            </a:r>
            <a:r>
              <a:rPr lang="en-US" sz="2800" dirty="0"/>
              <a:t> </a:t>
            </a:r>
            <a:r>
              <a:rPr lang="en-US" sz="2800" dirty="0" err="1"/>
              <a:t>thơ</a:t>
            </a:r>
            <a:r>
              <a:rPr lang="en-US" sz="2800" dirty="0"/>
              <a:t> </a:t>
            </a:r>
            <a:r>
              <a:rPr lang="en-US" sz="2800" dirty="0" err="1"/>
              <a:t>Nôm</a:t>
            </a:r>
            <a:r>
              <a:rPr lang="en-US" sz="2800" dirty="0"/>
              <a:t> </a:t>
            </a:r>
            <a:r>
              <a:rPr lang="en-US" sz="2800" b="1" dirty="0"/>
              <a:t>“</a:t>
            </a:r>
            <a:r>
              <a:rPr lang="en-US" sz="2800" dirty="0" err="1"/>
              <a:t>Kiều</a:t>
            </a:r>
            <a:r>
              <a:rPr lang="en-US" sz="2800" dirty="0"/>
              <a:t> ở </a:t>
            </a:r>
            <a:r>
              <a:rPr lang="en-US" sz="2800" dirty="0" err="1"/>
              <a:t>lầu</a:t>
            </a:r>
            <a:r>
              <a:rPr lang="en-US" sz="2800" dirty="0"/>
              <a:t> </a:t>
            </a:r>
            <a:r>
              <a:rPr lang="en-US" sz="2800" dirty="0" err="1"/>
              <a:t>Ngưng</a:t>
            </a:r>
            <a:r>
              <a:rPr lang="en-US" sz="2800" dirty="0"/>
              <a:t> </a:t>
            </a:r>
            <a:r>
              <a:rPr lang="en-US" sz="2800" dirty="0" err="1"/>
              <a:t>Bích</a:t>
            </a:r>
            <a:r>
              <a:rPr lang="en-US" sz="2800" dirty="0"/>
              <a:t>” (</a:t>
            </a:r>
            <a:r>
              <a:rPr lang="en-US" sz="2800" dirty="0" err="1"/>
              <a:t>trích</a:t>
            </a:r>
            <a:r>
              <a:rPr lang="en-US" sz="2800" dirty="0"/>
              <a:t> </a:t>
            </a:r>
            <a:r>
              <a:rPr lang="en-US" sz="2800" i="1" dirty="0" err="1"/>
              <a:t>Truyện</a:t>
            </a:r>
            <a:r>
              <a:rPr lang="en-US" sz="2800" i="1" dirty="0"/>
              <a:t> </a:t>
            </a:r>
            <a:r>
              <a:rPr lang="en-US" sz="2800" i="1" dirty="0" err="1"/>
              <a:t>Kiều</a:t>
            </a:r>
            <a:r>
              <a:rPr lang="en-US" sz="2800" dirty="0"/>
              <a:t>, </a:t>
            </a:r>
            <a:r>
              <a:rPr lang="en-US" sz="2800" dirty="0" err="1"/>
              <a:t>Nguyễn</a:t>
            </a:r>
            <a:r>
              <a:rPr lang="en-US" sz="2800" dirty="0"/>
              <a:t> Du); </a:t>
            </a:r>
            <a:r>
              <a:rPr lang="en-US" sz="2800" dirty="0" err="1"/>
              <a:t>thuyết</a:t>
            </a:r>
            <a:r>
              <a:rPr lang="en-US" sz="2800" dirty="0"/>
              <a:t> </a:t>
            </a:r>
            <a:r>
              <a:rPr lang="en-US" sz="2800" dirty="0" err="1"/>
              <a:t>phục</a:t>
            </a:r>
            <a:r>
              <a:rPr lang="en-US" sz="2800" dirty="0"/>
              <a:t> </a:t>
            </a:r>
            <a:r>
              <a:rPr lang="en-US" sz="2800" dirty="0" err="1"/>
              <a:t>người</a:t>
            </a:r>
            <a:r>
              <a:rPr lang="en-US" sz="2800" dirty="0"/>
              <a:t> </a:t>
            </a:r>
            <a:r>
              <a:rPr lang="en-US" sz="2800" dirty="0" err="1"/>
              <a:t>khác</a:t>
            </a:r>
            <a:r>
              <a:rPr lang="en-US" sz="2800" dirty="0"/>
              <a:t> </a:t>
            </a:r>
            <a:r>
              <a:rPr lang="en-US" sz="2800" dirty="0" err="1"/>
              <a:t>đồng</a:t>
            </a:r>
            <a:r>
              <a:rPr lang="en-US" sz="2800" dirty="0"/>
              <a:t> </a:t>
            </a:r>
            <a:r>
              <a:rPr lang="en-US" sz="2800" dirty="0" err="1"/>
              <a:t>tình</a:t>
            </a:r>
            <a:r>
              <a:rPr lang="en-US" sz="2800" dirty="0"/>
              <a:t> </a:t>
            </a:r>
            <a:r>
              <a:rPr lang="en-US" sz="2800" dirty="0" err="1"/>
              <a:t>với</a:t>
            </a:r>
            <a:r>
              <a:rPr lang="en-US" sz="2800" dirty="0"/>
              <a:t> </a:t>
            </a:r>
            <a:r>
              <a:rPr lang="en-US" sz="2800" dirty="0" err="1"/>
              <a:t>những</a:t>
            </a:r>
            <a:r>
              <a:rPr lang="en-US" sz="2800" dirty="0"/>
              <a:t> ý </a:t>
            </a:r>
            <a:r>
              <a:rPr lang="en-US" sz="2800" dirty="0" err="1"/>
              <a:t>kiến</a:t>
            </a:r>
            <a:r>
              <a:rPr lang="en-US" sz="2800" dirty="0"/>
              <a:t> </a:t>
            </a:r>
            <a:r>
              <a:rPr lang="en-US" sz="2800" dirty="0" err="1"/>
              <a:t>của</a:t>
            </a:r>
            <a:r>
              <a:rPr lang="en-US" sz="2800" dirty="0"/>
              <a:t> </a:t>
            </a:r>
            <a:r>
              <a:rPr lang="en-US" sz="2800" dirty="0" err="1"/>
              <a:t>em</a:t>
            </a:r>
            <a:r>
              <a:rPr lang="en-US" sz="2800" dirty="0"/>
              <a:t>.</a:t>
            </a:r>
          </a:p>
          <a:p>
            <a:pPr>
              <a:lnSpc>
                <a:spcPct val="150000"/>
              </a:lnSpc>
            </a:pPr>
            <a:r>
              <a:rPr lang="vi-VN" sz="2800" b="1" dirty="0"/>
              <a:t>*Người đọc: </a:t>
            </a:r>
            <a:r>
              <a:rPr lang="vi-VN" sz="2800" dirty="0"/>
              <a:t>Những người </a:t>
            </a:r>
            <a:r>
              <a:rPr lang="en-US" sz="2800" dirty="0" err="1"/>
              <a:t>quan</a:t>
            </a:r>
            <a:r>
              <a:rPr lang="en-US" sz="2800" dirty="0"/>
              <a:t> tâm, có </a:t>
            </a:r>
            <a:r>
              <a:rPr lang="en-US" sz="2800" dirty="0" err="1"/>
              <a:t>nhu</a:t>
            </a:r>
            <a:r>
              <a:rPr lang="en-US" sz="2800" dirty="0"/>
              <a:t> </a:t>
            </a:r>
            <a:r>
              <a:rPr lang="en-US" sz="2800" dirty="0" err="1"/>
              <a:t>cầu</a:t>
            </a:r>
            <a:r>
              <a:rPr lang="en-US" sz="2800" dirty="0"/>
              <a:t> </a:t>
            </a:r>
            <a:r>
              <a:rPr lang="en-US" sz="2800" dirty="0" err="1"/>
              <a:t>tìm</a:t>
            </a:r>
            <a:r>
              <a:rPr lang="en-US" sz="2800" dirty="0"/>
              <a:t> </a:t>
            </a:r>
            <a:r>
              <a:rPr lang="en-US" sz="2800" dirty="0" err="1"/>
              <a:t>hiểu</a:t>
            </a:r>
            <a:r>
              <a:rPr lang="en-US" sz="2800" dirty="0"/>
              <a:t> </a:t>
            </a:r>
            <a:r>
              <a:rPr lang="en-US" sz="2800" dirty="0" err="1"/>
              <a:t>sâu</a:t>
            </a:r>
            <a:r>
              <a:rPr lang="en-US" sz="2800" dirty="0"/>
              <a:t> </a:t>
            </a:r>
            <a:r>
              <a:rPr lang="en-US" sz="2800" dirty="0" err="1"/>
              <a:t>hơn</a:t>
            </a:r>
            <a:r>
              <a:rPr lang="en-US" sz="2800" dirty="0"/>
              <a:t> về </a:t>
            </a:r>
            <a:r>
              <a:rPr lang="en-US" sz="2800" dirty="0" err="1"/>
              <a:t>đoạn</a:t>
            </a:r>
            <a:r>
              <a:rPr lang="en-US" sz="2800" dirty="0"/>
              <a:t> </a:t>
            </a:r>
            <a:r>
              <a:rPr lang="en-US" sz="2800" dirty="0" err="1"/>
              <a:t>trích</a:t>
            </a:r>
            <a:r>
              <a:rPr lang="en-US" sz="2800" dirty="0"/>
              <a:t> </a:t>
            </a:r>
            <a:r>
              <a:rPr lang="en-US" sz="2800" b="1" dirty="0"/>
              <a:t>“</a:t>
            </a:r>
            <a:r>
              <a:rPr lang="en-US" sz="2800" dirty="0" err="1"/>
              <a:t>Kiều</a:t>
            </a:r>
            <a:r>
              <a:rPr lang="en-US" sz="2800" dirty="0"/>
              <a:t> ở </a:t>
            </a:r>
            <a:r>
              <a:rPr lang="en-US" sz="2800" dirty="0" err="1"/>
              <a:t>lầu</a:t>
            </a:r>
            <a:r>
              <a:rPr lang="en-US" sz="2800" dirty="0"/>
              <a:t> </a:t>
            </a:r>
            <a:r>
              <a:rPr lang="en-US" sz="2800" dirty="0" err="1"/>
              <a:t>Ngưng</a:t>
            </a:r>
            <a:r>
              <a:rPr lang="en-US" sz="2800" dirty="0"/>
              <a:t> </a:t>
            </a:r>
            <a:r>
              <a:rPr lang="en-US" sz="2800" dirty="0" err="1"/>
              <a:t>Bích</a:t>
            </a:r>
            <a:r>
              <a:rPr lang="en-US" sz="2800" dirty="0"/>
              <a:t>” (</a:t>
            </a:r>
            <a:r>
              <a:rPr lang="en-US" sz="2800" dirty="0" err="1"/>
              <a:t>trích</a:t>
            </a:r>
            <a:r>
              <a:rPr lang="en-US" sz="2800" dirty="0"/>
              <a:t> </a:t>
            </a:r>
            <a:r>
              <a:rPr lang="en-US" sz="2800" i="1" dirty="0" err="1"/>
              <a:t>Truyện</a:t>
            </a:r>
            <a:r>
              <a:rPr lang="en-US" sz="2800" i="1" dirty="0"/>
              <a:t> </a:t>
            </a:r>
            <a:r>
              <a:rPr lang="en-US" sz="2800" i="1" dirty="0" err="1"/>
              <a:t>Kiều</a:t>
            </a:r>
            <a:r>
              <a:rPr lang="en-US" sz="2800" dirty="0"/>
              <a:t>, </a:t>
            </a:r>
            <a:r>
              <a:rPr lang="en-US" sz="2800" dirty="0" err="1"/>
              <a:t>Nguyễn</a:t>
            </a:r>
            <a:r>
              <a:rPr lang="en-US" sz="2800" dirty="0"/>
              <a:t> Du).</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barn(inVertical)">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barn(inVertical)">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barn(inVertical)">
                                      <p:cBhvr>
                                        <p:cTn id="24" dur="500"/>
                                        <p:tgtEl>
                                          <p:spTgt spid="1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barn(inVertical)">
                                      <p:cBhvr>
                                        <p:cTn id="29" dur="500"/>
                                        <p:tgtEl>
                                          <p:spTgt spid="10">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animEffect transition="in" filter="barn(inVertical)">
                                      <p:cBhvr>
                                        <p:cTn id="34"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nvGraphicFramePr>
        <p:xfrm>
          <a:off x="537663" y="81125"/>
          <a:ext cx="11355860" cy="6574446"/>
        </p:xfrm>
        <a:graphic>
          <a:graphicData uri="http://schemas.openxmlformats.org/drawingml/2006/table">
            <a:tbl>
              <a:tblPr firstRow="1" firstCol="1" bandRow="1"/>
              <a:tblGrid>
                <a:gridCol w="9125397">
                  <a:extLst>
                    <a:ext uri="{9D8B030D-6E8A-4147-A177-3AD203B41FA5}">
                      <a16:colId xmlns:a16="http://schemas.microsoft.com/office/drawing/2014/main" val="20000"/>
                    </a:ext>
                  </a:extLst>
                </a:gridCol>
                <a:gridCol w="2230463">
                  <a:extLst>
                    <a:ext uri="{9D8B030D-6E8A-4147-A177-3AD203B41FA5}">
                      <a16:colId xmlns:a16="http://schemas.microsoft.com/office/drawing/2014/main" val="20001"/>
                    </a:ext>
                  </a:extLst>
                </a:gridCol>
              </a:tblGrid>
              <a:tr h="631467">
                <a:tc gridSpan="2">
                  <a:txBody>
                    <a:bodyPr/>
                    <a:lstStyle/>
                    <a:p>
                      <a:pPr algn="ctr" fontAlgn="t">
                        <a:lnSpc>
                          <a:spcPct val="130000"/>
                        </a:lnSpc>
                        <a:spcBef>
                          <a:spcPts val="0"/>
                        </a:spcBef>
                        <a:spcAft>
                          <a:spcPts val="1000"/>
                        </a:spcAft>
                      </a:pPr>
                      <a:r>
                        <a:rPr lang="en-US" sz="2600" b="1" i="0" u="none" strike="noStrike">
                          <a:solidFill>
                            <a:srgbClr val="FF0000"/>
                          </a:solidFill>
                          <a:effectLst/>
                          <a:latin typeface="Times New Roman" panose="02020603050405020304" pitchFamily="18" charset="0"/>
                          <a:ea typeface="Calibri" panose="020F0502020204030204" pitchFamily="34" charset="0"/>
                        </a:rPr>
                        <a:t>PHIẾU HỌC TẬP 02: PHIẾU TÌM Ý</a:t>
                      </a:r>
                      <a:endParaRPr lang="en-US" sz="2600" b="0" i="0" u="none" strike="noStrike">
                        <a:effectLst/>
                        <a:latin typeface="Arial" panose="020B0604020202020204" pitchFamily="34" charset="0"/>
                      </a:endParaRPr>
                    </a:p>
                  </a:txBody>
                  <a:tcPr marL="149755" marR="149755" marT="74877" marB="74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1053276">
                <a:tc gridSpan="2">
                  <a:txBody>
                    <a:bodyPr/>
                    <a:lstStyle/>
                    <a:p>
                      <a:pPr algn="just" fontAlgn="t">
                        <a:lnSpc>
                          <a:spcPct val="130000"/>
                        </a:lnSpc>
                        <a:spcBef>
                          <a:spcPts val="0"/>
                        </a:spcBef>
                        <a:spcAft>
                          <a:spcPts val="1000"/>
                        </a:spcAft>
                        <a:tabLst>
                          <a:tab pos="457200" algn="l"/>
                          <a:tab pos="571500" algn="l"/>
                        </a:tabLst>
                      </a:pPr>
                      <a:r>
                        <a:rPr lang="vi-VN" sz="2600" b="1" i="0" u="none" strike="noStrike" dirty="0">
                          <a:solidFill>
                            <a:srgbClr val="FF0000"/>
                          </a:solidFill>
                          <a:effectLst/>
                          <a:latin typeface="Times New Roman" panose="02020603050405020304" pitchFamily="18" charset="0"/>
                          <a:ea typeface="Calibri" panose="020F0502020204030204" pitchFamily="34" charset="0"/>
                        </a:rPr>
                        <a:t>Gợi ý: </a:t>
                      </a:r>
                      <a:r>
                        <a:rPr lang="vi-VN" sz="2600" b="1" i="0" u="none" strike="noStrike" dirty="0">
                          <a:solidFill>
                            <a:srgbClr val="0070C0"/>
                          </a:solidFill>
                          <a:effectLst/>
                          <a:latin typeface="Times New Roman" panose="02020603050405020304" pitchFamily="18" charset="0"/>
                          <a:ea typeface="Calibri" panose="020F0502020204030204" pitchFamily="34" charset="0"/>
                        </a:rPr>
                        <a:t>Hãy đọc kĩ lại đoạn trích “Kiều ở lầu Ngưng Bích” (SHS/tr 85) để xác định các phương diện nội dung chủ để và nghệ thuật cần phân tích:</a:t>
                      </a:r>
                      <a:endParaRPr lang="vi-VN" sz="2600" b="0" i="0" u="none" strike="noStrike" dirty="0">
                        <a:effectLst/>
                        <a:latin typeface="Arial" panose="020B0604020202020204" pitchFamily="34" charset="0"/>
                      </a:endParaRPr>
                    </a:p>
                  </a:txBody>
                  <a:tcPr marL="149755" marR="149755" marT="74877" marB="74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1"/>
                  </a:ext>
                </a:extLst>
              </a:tr>
              <a:tr h="497311">
                <a:tc>
                  <a:txBody>
                    <a:bodyPr/>
                    <a:lstStyle/>
                    <a:p>
                      <a:pPr algn="l" fontAlgn="t">
                        <a:lnSpc>
                          <a:spcPct val="130000"/>
                        </a:lnSpc>
                        <a:spcBef>
                          <a:spcPts val="0"/>
                        </a:spcBef>
                        <a:spcAft>
                          <a:spcPts val="1000"/>
                        </a:spcAft>
                      </a:pPr>
                      <a:r>
                        <a:rPr lang="vi-VN" sz="2600" b="1" i="0" u="none" strike="noStrike">
                          <a:solidFill>
                            <a:srgbClr val="0D0D0D"/>
                          </a:solidFill>
                          <a:effectLst/>
                          <a:latin typeface="Times New Roman" panose="02020603050405020304" pitchFamily="18" charset="0"/>
                          <a:ea typeface="Calibri" panose="020F0502020204030204" pitchFamily="34" charset="0"/>
                        </a:rPr>
                        <a:t>*Thông tin cơ bản về tác giả, tác phẩm </a:t>
                      </a:r>
                      <a:r>
                        <a:rPr lang="vi-VN" sz="2600" b="1" i="1" u="none" strike="noStrike">
                          <a:solidFill>
                            <a:srgbClr val="0D0D0D"/>
                          </a:solidFill>
                          <a:effectLst/>
                          <a:latin typeface="Times New Roman" panose="02020603050405020304" pitchFamily="18" charset="0"/>
                          <a:ea typeface="Calibri" panose="020F0502020204030204" pitchFamily="34" charset="0"/>
                        </a:rPr>
                        <a:t>Truyện Kiều</a:t>
                      </a:r>
                      <a:endParaRPr lang="vi-VN" sz="2600" b="0" i="0" u="none" strike="noStrike">
                        <a:effectLst/>
                        <a:latin typeface="Arial" panose="020B0604020202020204" pitchFamily="34" charset="0"/>
                      </a:endParaRPr>
                    </a:p>
                  </a:txBody>
                  <a:tcPr marL="112316" marR="112316" marT="155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30000"/>
                        </a:lnSpc>
                        <a:spcBef>
                          <a:spcPts val="0"/>
                        </a:spcBef>
                        <a:spcAft>
                          <a:spcPts val="1000"/>
                        </a:spcAft>
                      </a:pPr>
                      <a:r>
                        <a:rPr lang="en-US" sz="2600" b="0" i="0" u="none" strike="noStrike">
                          <a:solidFill>
                            <a:srgbClr val="0D0D0D"/>
                          </a:solidFill>
                          <a:effectLst/>
                          <a:latin typeface="Times New Roman" panose="02020603050405020304" pitchFamily="18" charset="0"/>
                          <a:ea typeface="Calibri" panose="020F0502020204030204" pitchFamily="34" charset="0"/>
                        </a:rPr>
                        <a:t>…</a:t>
                      </a:r>
                      <a:endParaRPr lang="en-US" sz="2600" b="0" i="0" u="none" strike="noStrike">
                        <a:effectLst/>
                        <a:latin typeface="Arial" panose="020B0604020202020204" pitchFamily="34" charset="0"/>
                      </a:endParaRPr>
                    </a:p>
                  </a:txBody>
                  <a:tcPr marL="112316" marR="112316" marT="155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497311">
                <a:tc>
                  <a:txBody>
                    <a:bodyPr/>
                    <a:lstStyle/>
                    <a:p>
                      <a:pPr algn="l" fontAlgn="t">
                        <a:lnSpc>
                          <a:spcPct val="130000"/>
                        </a:lnSpc>
                        <a:spcBef>
                          <a:spcPts val="0"/>
                        </a:spcBef>
                        <a:spcAft>
                          <a:spcPts val="1000"/>
                        </a:spcAft>
                      </a:pPr>
                      <a:r>
                        <a:rPr lang="vi-VN" sz="2600" b="1" i="0" u="none" strike="noStrike">
                          <a:solidFill>
                            <a:srgbClr val="0D0D0D"/>
                          </a:solidFill>
                          <a:effectLst/>
                          <a:latin typeface="Times New Roman" panose="02020603050405020304" pitchFamily="18" charset="0"/>
                          <a:ea typeface="Calibri" panose="020F0502020204030204" pitchFamily="34" charset="0"/>
                        </a:rPr>
                        <a:t>*Tìm hiểu về đoạn trích “Kiều ở lầu Ngưng Bích”:</a:t>
                      </a:r>
                      <a:endParaRPr lang="vi-VN" sz="2600" b="0" i="0" u="none" strike="noStrike">
                        <a:effectLst/>
                        <a:latin typeface="Arial" panose="020B0604020202020204" pitchFamily="34" charset="0"/>
                      </a:endParaRPr>
                    </a:p>
                  </a:txBody>
                  <a:tcPr marL="112316" marR="112316" marT="155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30000"/>
                        </a:lnSpc>
                        <a:spcBef>
                          <a:spcPts val="0"/>
                        </a:spcBef>
                        <a:spcAft>
                          <a:spcPts val="1000"/>
                        </a:spcAft>
                      </a:pPr>
                      <a:r>
                        <a:rPr lang="en-US" sz="2600" b="0" i="0" u="none" strike="noStrike">
                          <a:solidFill>
                            <a:srgbClr val="0D0D0D"/>
                          </a:solidFill>
                          <a:effectLst/>
                          <a:latin typeface="Times New Roman" panose="02020603050405020304" pitchFamily="18" charset="0"/>
                          <a:ea typeface="Calibri" panose="020F0502020204030204" pitchFamily="34" charset="0"/>
                        </a:rPr>
                        <a:t>…</a:t>
                      </a:r>
                      <a:endParaRPr lang="en-US" sz="2600" b="0" i="0" u="none" strike="noStrike">
                        <a:effectLst/>
                        <a:latin typeface="Arial" panose="020B0604020202020204" pitchFamily="34" charset="0"/>
                      </a:endParaRPr>
                    </a:p>
                  </a:txBody>
                  <a:tcPr marL="112316" marR="112316" marT="155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497311">
                <a:tc>
                  <a:txBody>
                    <a:bodyPr/>
                    <a:lstStyle/>
                    <a:p>
                      <a:pPr algn="l" fontAlgn="t">
                        <a:lnSpc>
                          <a:spcPct val="130000"/>
                        </a:lnSpc>
                        <a:spcBef>
                          <a:spcPts val="0"/>
                        </a:spcBef>
                        <a:spcAft>
                          <a:spcPts val="1000"/>
                        </a:spcAft>
                      </a:pPr>
                      <a:r>
                        <a:rPr lang="en-US" sz="2600" b="0" i="0" u="none" strike="noStrike">
                          <a:solidFill>
                            <a:srgbClr val="0D0D0D"/>
                          </a:solidFill>
                          <a:effectLst/>
                          <a:latin typeface="Times New Roman" panose="02020603050405020304" pitchFamily="18" charset="0"/>
                          <a:ea typeface="Calibri" panose="020F0502020204030204" pitchFamily="34" charset="0"/>
                        </a:rPr>
                        <a:t>Nêu nhận xét đánh giá khái quát về đoạn trích.</a:t>
                      </a:r>
                      <a:endParaRPr lang="en-US" sz="2600" b="0" i="0" u="none" strike="noStrike">
                        <a:effectLst/>
                        <a:latin typeface="Arial" panose="020B0604020202020204" pitchFamily="34" charset="0"/>
                      </a:endParaRPr>
                    </a:p>
                  </a:txBody>
                  <a:tcPr marL="112316" marR="112316" marT="155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30000"/>
                        </a:lnSpc>
                        <a:spcBef>
                          <a:spcPts val="0"/>
                        </a:spcBef>
                        <a:spcAft>
                          <a:spcPts val="1000"/>
                        </a:spcAft>
                      </a:pPr>
                      <a:r>
                        <a:rPr lang="en-US" sz="2600" b="0" i="0" u="none" strike="noStrike">
                          <a:solidFill>
                            <a:srgbClr val="0D0D0D"/>
                          </a:solidFill>
                          <a:effectLst/>
                          <a:latin typeface="Times New Roman" panose="02020603050405020304" pitchFamily="18" charset="0"/>
                          <a:ea typeface="Calibri" panose="020F0502020204030204" pitchFamily="34" charset="0"/>
                        </a:rPr>
                        <a:t> </a:t>
                      </a:r>
                      <a:endParaRPr lang="en-US" sz="2600" b="0" i="0" u="none" strike="noStrike">
                        <a:effectLst/>
                        <a:latin typeface="Arial" panose="020B0604020202020204" pitchFamily="34" charset="0"/>
                      </a:endParaRPr>
                    </a:p>
                  </a:txBody>
                  <a:tcPr marL="112316" marR="112316" marT="155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919121">
                <a:tc>
                  <a:txBody>
                    <a:bodyPr/>
                    <a:lstStyle/>
                    <a:p>
                      <a:pPr algn="l" fontAlgn="t">
                        <a:lnSpc>
                          <a:spcPct val="130000"/>
                        </a:lnSpc>
                        <a:spcBef>
                          <a:spcPts val="0"/>
                        </a:spcBef>
                        <a:spcAft>
                          <a:spcPts val="1000"/>
                        </a:spcAft>
                      </a:pPr>
                      <a:r>
                        <a:rPr lang="vi-VN" sz="2600" b="0" i="0" u="none" strike="noStrike">
                          <a:solidFill>
                            <a:srgbClr val="0D0D0D"/>
                          </a:solidFill>
                          <a:effectLst/>
                          <a:latin typeface="Times New Roman" panose="02020603050405020304" pitchFamily="18" charset="0"/>
                          <a:ea typeface="Calibri" panose="020F0502020204030204" pitchFamily="34" charset="0"/>
                        </a:rPr>
                        <a:t>Nội dung chủ đề của đoạn trích là gì? Nội dung chủ đề ấy được thể hiện qua các lí lẽ và dẫn chứng nào?</a:t>
                      </a:r>
                      <a:endParaRPr lang="vi-VN" sz="2600" b="0" i="0" u="none" strike="noStrike">
                        <a:effectLst/>
                        <a:latin typeface="Arial" panose="020B0604020202020204" pitchFamily="34" charset="0"/>
                      </a:endParaRPr>
                    </a:p>
                  </a:txBody>
                  <a:tcPr marL="112316" marR="112316" marT="155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30000"/>
                        </a:lnSpc>
                        <a:spcBef>
                          <a:spcPts val="0"/>
                        </a:spcBef>
                        <a:spcAft>
                          <a:spcPts val="1000"/>
                        </a:spcAft>
                      </a:pPr>
                      <a:r>
                        <a:rPr lang="en-US" sz="2600" b="0" i="0" u="none" strike="noStrike">
                          <a:solidFill>
                            <a:srgbClr val="0D0D0D"/>
                          </a:solidFill>
                          <a:effectLst/>
                          <a:latin typeface="Times New Roman" panose="02020603050405020304" pitchFamily="18" charset="0"/>
                          <a:ea typeface="Calibri" panose="020F0502020204030204" pitchFamily="34" charset="0"/>
                        </a:rPr>
                        <a:t>…</a:t>
                      </a:r>
                      <a:endParaRPr lang="en-US" sz="2600" b="0" i="0" u="none" strike="noStrike">
                        <a:effectLst/>
                        <a:latin typeface="Arial" panose="020B0604020202020204" pitchFamily="34" charset="0"/>
                      </a:endParaRPr>
                    </a:p>
                  </a:txBody>
                  <a:tcPr marL="112316" marR="112316" marT="155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919121">
                <a:tc>
                  <a:txBody>
                    <a:bodyPr/>
                    <a:lstStyle/>
                    <a:p>
                      <a:pPr algn="l" fontAlgn="t">
                        <a:lnSpc>
                          <a:spcPct val="130000"/>
                        </a:lnSpc>
                        <a:spcBef>
                          <a:spcPts val="0"/>
                        </a:spcBef>
                        <a:spcAft>
                          <a:spcPts val="1000"/>
                        </a:spcAft>
                      </a:pPr>
                      <a:r>
                        <a:rPr lang="vi-VN" sz="2600" b="0" i="0" u="none" strike="noStrike">
                          <a:solidFill>
                            <a:srgbClr val="0D0D0D"/>
                          </a:solidFill>
                          <a:effectLst/>
                          <a:latin typeface="Times New Roman" panose="02020603050405020304" pitchFamily="18" charset="0"/>
                          <a:ea typeface="Calibri" panose="020F0502020204030204" pitchFamily="34" charset="0"/>
                        </a:rPr>
                        <a:t>Đoạn trích có những đặc sắc gì về hình thức nghệ thuật? Em sẽ chọn phân tích kĩ lưỡng đặc điểm nghệ thuật tiêu biểu nào của đoạn trích?</a:t>
                      </a:r>
                      <a:endParaRPr lang="vi-VN" sz="2600" b="0" i="0" u="none" strike="noStrike">
                        <a:effectLst/>
                        <a:latin typeface="Arial" panose="020B0604020202020204" pitchFamily="34" charset="0"/>
                      </a:endParaRPr>
                    </a:p>
                  </a:txBody>
                  <a:tcPr marL="112316" marR="112316" marT="155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30000"/>
                        </a:lnSpc>
                        <a:spcBef>
                          <a:spcPts val="0"/>
                        </a:spcBef>
                        <a:spcAft>
                          <a:spcPts val="1000"/>
                        </a:spcAft>
                      </a:pPr>
                      <a:r>
                        <a:rPr lang="en-US" sz="2600" b="0" i="0" u="none" strike="noStrike">
                          <a:solidFill>
                            <a:srgbClr val="0D0D0D"/>
                          </a:solidFill>
                          <a:effectLst/>
                          <a:latin typeface="Times New Roman" panose="02020603050405020304" pitchFamily="18" charset="0"/>
                          <a:ea typeface="Calibri" panose="020F0502020204030204" pitchFamily="34" charset="0"/>
                        </a:rPr>
                        <a:t>…</a:t>
                      </a:r>
                      <a:endParaRPr lang="en-US" sz="2600" b="0" i="0" u="none" strike="noStrike">
                        <a:effectLst/>
                        <a:latin typeface="Arial" panose="020B0604020202020204" pitchFamily="34" charset="0"/>
                      </a:endParaRPr>
                    </a:p>
                  </a:txBody>
                  <a:tcPr marL="112316" marR="112316" marT="155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497311">
                <a:tc>
                  <a:txBody>
                    <a:bodyPr/>
                    <a:lstStyle/>
                    <a:p>
                      <a:pPr algn="l" fontAlgn="t">
                        <a:lnSpc>
                          <a:spcPct val="130000"/>
                        </a:lnSpc>
                        <a:spcBef>
                          <a:spcPts val="0"/>
                        </a:spcBef>
                        <a:spcAft>
                          <a:spcPts val="1000"/>
                        </a:spcAft>
                      </a:pPr>
                      <a:r>
                        <a:rPr lang="en-US" sz="2600" b="0" i="0" u="none" strike="noStrike">
                          <a:solidFill>
                            <a:srgbClr val="0D0D0D"/>
                          </a:solidFill>
                          <a:effectLst/>
                          <a:latin typeface="Times New Roman" panose="02020603050405020304" pitchFamily="18" charset="0"/>
                          <a:ea typeface="Calibri" panose="020F0502020204030204" pitchFamily="34" charset="0"/>
                        </a:rPr>
                        <a:t>Nêu ý nghĩa, giá trị của đoạn trích</a:t>
                      </a:r>
                      <a:endParaRPr lang="en-US" sz="2600" b="0" i="0" u="none" strike="noStrike">
                        <a:effectLst/>
                        <a:latin typeface="Arial" panose="020B0604020202020204" pitchFamily="34" charset="0"/>
                      </a:endParaRPr>
                    </a:p>
                  </a:txBody>
                  <a:tcPr marL="112316" marR="112316" marT="155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30000"/>
                        </a:lnSpc>
                        <a:spcBef>
                          <a:spcPts val="0"/>
                        </a:spcBef>
                        <a:spcAft>
                          <a:spcPts val="1000"/>
                        </a:spcAft>
                      </a:pPr>
                      <a:r>
                        <a:rPr lang="en-US" sz="2600" b="0" i="0" u="none" strike="noStrike" dirty="0">
                          <a:solidFill>
                            <a:srgbClr val="0D0D0D"/>
                          </a:solidFill>
                          <a:effectLst/>
                          <a:latin typeface="Times New Roman" panose="02020603050405020304" pitchFamily="18" charset="0"/>
                          <a:ea typeface="Calibri" panose="020F0502020204030204" pitchFamily="34" charset="0"/>
                        </a:rPr>
                        <a:t>…</a:t>
                      </a:r>
                      <a:endParaRPr lang="en-US" sz="2600" b="0" i="0" u="none" strike="noStrike" dirty="0">
                        <a:effectLst/>
                        <a:latin typeface="Arial" panose="020B0604020202020204" pitchFamily="34" charset="0"/>
                      </a:endParaRPr>
                    </a:p>
                  </a:txBody>
                  <a:tcPr marL="112316" marR="112316" marT="155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Arc 22"/>
          <p:cNvSpPr>
            <a:spLocks noGrp="1" noRot="1" noChangeAspect="1" noMove="1" noResize="1" noEditPoints="1" noAdjustHandles="1" noChangeArrowheads="1" noChangeShapeType="1" noTextEdit="1"/>
          </p:cNvSpPr>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Freeform: Shape 24"/>
          <p:cNvSpPr>
            <a:spLocks noGrp="1" noRot="1" noChangeAspect="1" noMove="1" noResize="1" noEditPoints="1" noAdjustHandles="1" noChangeArrowheads="1" noChangeShapeType="1" noTextEdit="1"/>
          </p:cNvSpPr>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phic 2" descr="A flower bouque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926" y="1040309"/>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0" name="TextBox 9"/>
          <p:cNvSpPr txBox="1"/>
          <p:nvPr/>
        </p:nvSpPr>
        <p:spPr>
          <a:xfrm>
            <a:off x="3608172" y="716330"/>
            <a:ext cx="8143103" cy="4192520"/>
          </a:xfrm>
          <a:prstGeom prst="rect">
            <a:avLst/>
          </a:prstGeom>
        </p:spPr>
        <p:txBody>
          <a:bodyPr vert="horz" lIns="91440" tIns="45720" rIns="91440" bIns="45720" rtlCol="0">
            <a:noAutofit/>
          </a:bodyPr>
          <a:lstStyle/>
          <a:p>
            <a:pPr algn="just">
              <a:lnSpc>
                <a:spcPct val="150000"/>
              </a:lnSpc>
              <a:spcAft>
                <a:spcPts val="600"/>
              </a:spcAft>
            </a:pPr>
            <a:r>
              <a:rPr lang="en-US" sz="2800" b="1" dirty="0"/>
              <a:t>b. </a:t>
            </a:r>
            <a:r>
              <a:rPr lang="en-US" sz="2800" b="1" dirty="0" err="1"/>
              <a:t>Tìm</a:t>
            </a:r>
            <a:r>
              <a:rPr lang="en-US" sz="2800" b="1" dirty="0"/>
              <a:t> ý: </a:t>
            </a:r>
            <a:endParaRPr lang="en-US" sz="2800" dirty="0"/>
          </a:p>
          <a:p>
            <a:pPr algn="just">
              <a:lnSpc>
                <a:spcPct val="150000"/>
              </a:lnSpc>
              <a:spcAft>
                <a:spcPts val="600"/>
              </a:spcAft>
            </a:pPr>
            <a:r>
              <a:rPr lang="en-US" sz="2800" b="1" dirty="0"/>
              <a:t>- HS </a:t>
            </a:r>
            <a:r>
              <a:rPr lang="en-US" sz="2800" b="1" dirty="0" err="1"/>
              <a:t>nêu</a:t>
            </a:r>
            <a:r>
              <a:rPr lang="en-US" sz="2800" b="1" dirty="0"/>
              <a:t> nhận </a:t>
            </a:r>
            <a:r>
              <a:rPr lang="en-US" sz="2800" b="1" dirty="0" err="1"/>
              <a:t>xét</a:t>
            </a:r>
            <a:r>
              <a:rPr lang="en-US" sz="2800" b="1" dirty="0"/>
              <a:t> </a:t>
            </a:r>
            <a:r>
              <a:rPr lang="en-US" sz="2800" b="1" dirty="0" err="1"/>
              <a:t>đánh</a:t>
            </a:r>
            <a:r>
              <a:rPr lang="en-US" sz="2800" b="1" dirty="0"/>
              <a:t> giá </a:t>
            </a:r>
            <a:r>
              <a:rPr lang="en-US" sz="2800" b="1" dirty="0" err="1"/>
              <a:t>khái</a:t>
            </a:r>
            <a:r>
              <a:rPr lang="en-US" sz="2800" b="1" dirty="0"/>
              <a:t> </a:t>
            </a:r>
            <a:r>
              <a:rPr lang="en-US" sz="2800" b="1" dirty="0" err="1"/>
              <a:t>quát</a:t>
            </a:r>
            <a:r>
              <a:rPr lang="en-US" sz="2800" b="1" dirty="0"/>
              <a:t> về </a:t>
            </a:r>
            <a:r>
              <a:rPr lang="en-US" sz="2800" b="1" dirty="0" err="1"/>
              <a:t>đoạn</a:t>
            </a:r>
            <a:r>
              <a:rPr lang="en-US" sz="2800" b="1" dirty="0"/>
              <a:t> </a:t>
            </a:r>
            <a:r>
              <a:rPr lang="en-US" sz="2800" b="1" dirty="0" err="1"/>
              <a:t>trích</a:t>
            </a:r>
            <a:r>
              <a:rPr lang="en-US" sz="2800" b="1" dirty="0"/>
              <a:t>:</a:t>
            </a:r>
            <a:endParaRPr lang="en-US" sz="2800" dirty="0"/>
          </a:p>
          <a:p>
            <a:pPr algn="just">
              <a:lnSpc>
                <a:spcPct val="150000"/>
              </a:lnSpc>
              <a:spcAft>
                <a:spcPts val="600"/>
              </a:spcAft>
            </a:pPr>
            <a:r>
              <a:rPr lang="en-US" sz="2800" dirty="0" err="1"/>
              <a:t>Ví</a:t>
            </a:r>
            <a:r>
              <a:rPr lang="en-US" sz="2800" dirty="0"/>
              <a:t> </a:t>
            </a:r>
            <a:r>
              <a:rPr lang="en-US" sz="2800" dirty="0" err="1"/>
              <a:t>dụ</a:t>
            </a:r>
            <a:r>
              <a:rPr lang="en-US" sz="2800" dirty="0"/>
              <a:t>: </a:t>
            </a:r>
            <a:r>
              <a:rPr lang="en-US" sz="2800" dirty="0" err="1"/>
              <a:t>Đoạn</a:t>
            </a:r>
            <a:r>
              <a:rPr lang="en-US" sz="2800" dirty="0"/>
              <a:t> </a:t>
            </a:r>
            <a:r>
              <a:rPr lang="en-US" sz="2800" dirty="0" err="1"/>
              <a:t>trích</a:t>
            </a:r>
            <a:r>
              <a:rPr lang="en-US" sz="2800" dirty="0"/>
              <a:t> </a:t>
            </a:r>
            <a:r>
              <a:rPr lang="en-US" sz="2800" i="1" dirty="0" err="1"/>
              <a:t>Kiều</a:t>
            </a:r>
            <a:r>
              <a:rPr lang="en-US" sz="2800" i="1" dirty="0"/>
              <a:t> ở </a:t>
            </a:r>
            <a:r>
              <a:rPr lang="en-US" sz="2800" i="1" dirty="0" err="1"/>
              <a:t>lầu</a:t>
            </a:r>
            <a:r>
              <a:rPr lang="en-US" sz="2800" i="1" dirty="0"/>
              <a:t> </a:t>
            </a:r>
            <a:r>
              <a:rPr lang="en-US" sz="2800" i="1" dirty="0" err="1"/>
              <a:t>Ngưng</a:t>
            </a:r>
            <a:r>
              <a:rPr lang="en-US" sz="2800" i="1" dirty="0"/>
              <a:t> </a:t>
            </a:r>
            <a:r>
              <a:rPr lang="en-US" sz="2800" i="1" dirty="0" err="1"/>
              <a:t>Bích</a:t>
            </a:r>
            <a:r>
              <a:rPr lang="en-US" sz="2800" dirty="0"/>
              <a:t> </a:t>
            </a:r>
            <a:r>
              <a:rPr lang="en-US" sz="2800" dirty="0" err="1"/>
              <a:t>nằm</a:t>
            </a:r>
            <a:r>
              <a:rPr lang="en-US" sz="2800" dirty="0"/>
              <a:t> </a:t>
            </a:r>
            <a:r>
              <a:rPr lang="en-US" sz="2800" dirty="0" err="1"/>
              <a:t>trong</a:t>
            </a:r>
            <a:r>
              <a:rPr lang="en-US" sz="2800" dirty="0"/>
              <a:t> </a:t>
            </a:r>
            <a:r>
              <a:rPr lang="en-US" sz="2800" dirty="0" err="1"/>
              <a:t>phần</a:t>
            </a:r>
            <a:r>
              <a:rPr lang="en-US" sz="2800" dirty="0"/>
              <a:t> Gia </a:t>
            </a:r>
            <a:r>
              <a:rPr lang="en-US" sz="2800" dirty="0" err="1"/>
              <a:t>biến</a:t>
            </a:r>
            <a:r>
              <a:rPr lang="en-US" sz="2800" dirty="0"/>
              <a:t> </a:t>
            </a:r>
            <a:r>
              <a:rPr lang="en-US" sz="2800" dirty="0" err="1"/>
              <a:t>và</a:t>
            </a:r>
            <a:r>
              <a:rPr lang="en-US" sz="2800" dirty="0"/>
              <a:t> </a:t>
            </a:r>
            <a:r>
              <a:rPr lang="en-US" sz="2800" dirty="0" err="1"/>
              <a:t>lưu</a:t>
            </a:r>
            <a:r>
              <a:rPr lang="en-US" sz="2800" dirty="0"/>
              <a:t> </a:t>
            </a:r>
            <a:r>
              <a:rPr lang="en-US" sz="2800" dirty="0" err="1"/>
              <a:t>lạc</a:t>
            </a:r>
            <a:r>
              <a:rPr lang="en-US" sz="2800" dirty="0"/>
              <a:t>. </a:t>
            </a:r>
            <a:r>
              <a:rPr lang="en-US" sz="2800" dirty="0" err="1"/>
              <a:t>Bằng</a:t>
            </a:r>
            <a:r>
              <a:rPr lang="en-US" sz="2800" dirty="0"/>
              <a:t> </a:t>
            </a:r>
            <a:r>
              <a:rPr lang="en-US" sz="2800" dirty="0" err="1"/>
              <a:t>sự</a:t>
            </a:r>
            <a:r>
              <a:rPr lang="en-US" sz="2800" dirty="0"/>
              <a:t> </a:t>
            </a:r>
            <a:r>
              <a:rPr lang="en-US" sz="2800" dirty="0" err="1"/>
              <a:t>kết</a:t>
            </a:r>
            <a:r>
              <a:rPr lang="en-US" sz="2800" dirty="0"/>
              <a:t> </a:t>
            </a:r>
            <a:r>
              <a:rPr lang="en-US" sz="2800" dirty="0" err="1"/>
              <a:t>hợp</a:t>
            </a:r>
            <a:r>
              <a:rPr lang="en-US" sz="2800" dirty="0"/>
              <a:t> </a:t>
            </a:r>
            <a:r>
              <a:rPr lang="en-US" sz="2800" dirty="0" err="1"/>
              <a:t>hài</a:t>
            </a:r>
            <a:r>
              <a:rPr lang="en-US" sz="2800" dirty="0"/>
              <a:t> </a:t>
            </a:r>
            <a:r>
              <a:rPr lang="en-US" sz="2800" dirty="0" err="1"/>
              <a:t>hòa</a:t>
            </a:r>
            <a:r>
              <a:rPr lang="en-US" sz="2800" dirty="0"/>
              <a:t> </a:t>
            </a:r>
            <a:r>
              <a:rPr lang="en-US" sz="2800" dirty="0" err="1"/>
              <a:t>giữa</a:t>
            </a:r>
            <a:r>
              <a:rPr lang="en-US" sz="2800" dirty="0"/>
              <a:t> </a:t>
            </a:r>
            <a:r>
              <a:rPr lang="en-US" sz="2800" dirty="0" err="1"/>
              <a:t>yếu</a:t>
            </a:r>
            <a:r>
              <a:rPr lang="en-US" sz="2800" dirty="0"/>
              <a:t> </a:t>
            </a:r>
            <a:r>
              <a:rPr lang="en-US" sz="2800" dirty="0" err="1"/>
              <a:t>tố</a:t>
            </a:r>
            <a:r>
              <a:rPr lang="en-US" sz="2800" dirty="0"/>
              <a:t> </a:t>
            </a:r>
            <a:r>
              <a:rPr lang="en-US" sz="2800" dirty="0" err="1"/>
              <a:t>tự</a:t>
            </a:r>
            <a:r>
              <a:rPr lang="en-US" sz="2800" dirty="0"/>
              <a:t> </a:t>
            </a:r>
            <a:r>
              <a:rPr lang="en-US" sz="2800" dirty="0" err="1"/>
              <a:t>sự</a:t>
            </a:r>
            <a:r>
              <a:rPr lang="en-US" sz="2800" dirty="0"/>
              <a:t> </a:t>
            </a:r>
            <a:r>
              <a:rPr lang="en-US" sz="2800" dirty="0" err="1"/>
              <a:t>và</a:t>
            </a:r>
            <a:r>
              <a:rPr lang="en-US" sz="2800" dirty="0"/>
              <a:t> </a:t>
            </a:r>
            <a:r>
              <a:rPr lang="en-US" sz="2800" dirty="0" err="1"/>
              <a:t>yếu</a:t>
            </a:r>
            <a:r>
              <a:rPr lang="en-US" sz="2800" dirty="0"/>
              <a:t> </a:t>
            </a:r>
            <a:r>
              <a:rPr lang="en-US" sz="2800" dirty="0" err="1"/>
              <a:t>tố</a:t>
            </a:r>
            <a:r>
              <a:rPr lang="en-US" sz="2800" dirty="0"/>
              <a:t> </a:t>
            </a:r>
            <a:r>
              <a:rPr lang="en-US" sz="2800" dirty="0" err="1"/>
              <a:t>trữ</a:t>
            </a:r>
            <a:r>
              <a:rPr lang="en-US" sz="2800" dirty="0"/>
              <a:t> </a:t>
            </a:r>
            <a:r>
              <a:rPr lang="en-US" sz="2800" dirty="0" err="1"/>
              <a:t>tình</a:t>
            </a:r>
            <a:r>
              <a:rPr lang="en-US" sz="2800" dirty="0"/>
              <a:t>, </a:t>
            </a:r>
            <a:r>
              <a:rPr lang="en-US" sz="2800" dirty="0" err="1"/>
              <a:t>nghệ</a:t>
            </a:r>
            <a:r>
              <a:rPr lang="en-US" sz="2800" dirty="0"/>
              <a:t> </a:t>
            </a:r>
            <a:r>
              <a:rPr lang="en-US" sz="2800" dirty="0" err="1"/>
              <a:t>thuật</a:t>
            </a:r>
            <a:r>
              <a:rPr lang="en-US" sz="2800" dirty="0"/>
              <a:t> </a:t>
            </a:r>
            <a:r>
              <a:rPr lang="en-US" sz="2800" dirty="0" err="1"/>
              <a:t>miêu</a:t>
            </a:r>
            <a:r>
              <a:rPr lang="en-US" sz="2800" dirty="0"/>
              <a:t> </a:t>
            </a:r>
            <a:r>
              <a:rPr lang="en-US" sz="2800" dirty="0" err="1"/>
              <a:t>tả</a:t>
            </a:r>
            <a:r>
              <a:rPr lang="en-US" sz="2800" dirty="0"/>
              <a:t> </a:t>
            </a:r>
            <a:r>
              <a:rPr lang="en-US" sz="2800" dirty="0" err="1"/>
              <a:t>nội</a:t>
            </a:r>
            <a:r>
              <a:rPr lang="en-US" sz="2800" dirty="0"/>
              <a:t> tâm </a:t>
            </a:r>
            <a:r>
              <a:rPr lang="en-US" sz="2800" dirty="0" err="1"/>
              <a:t>nhân</a:t>
            </a:r>
            <a:r>
              <a:rPr lang="en-US" sz="2800" dirty="0"/>
              <a:t> </a:t>
            </a:r>
            <a:r>
              <a:rPr lang="en-US" sz="2800" dirty="0" err="1"/>
              <a:t>vật</a:t>
            </a:r>
            <a:r>
              <a:rPr lang="en-US" sz="2800" dirty="0"/>
              <a:t> </a:t>
            </a:r>
            <a:r>
              <a:rPr lang="en-US" sz="2800" dirty="0" err="1"/>
              <a:t>tinh</a:t>
            </a:r>
            <a:r>
              <a:rPr lang="en-US" sz="2800" dirty="0"/>
              <a:t> </a:t>
            </a:r>
            <a:r>
              <a:rPr lang="en-US" sz="2800" dirty="0" err="1"/>
              <a:t>tế</a:t>
            </a:r>
            <a:r>
              <a:rPr lang="en-US" sz="2800" dirty="0"/>
              <a:t>, </a:t>
            </a:r>
            <a:r>
              <a:rPr lang="en-US" sz="2800" dirty="0" err="1"/>
              <a:t>đoạn</a:t>
            </a:r>
            <a:r>
              <a:rPr lang="en-US" sz="2800" dirty="0"/>
              <a:t> </a:t>
            </a:r>
            <a:r>
              <a:rPr lang="en-US" sz="2800" dirty="0" err="1"/>
              <a:t>trích</a:t>
            </a:r>
            <a:r>
              <a:rPr lang="en-US" sz="2800" dirty="0"/>
              <a:t> đã </a:t>
            </a:r>
            <a:r>
              <a:rPr lang="en-US" sz="2800" dirty="0" err="1"/>
              <a:t>tái</a:t>
            </a:r>
            <a:r>
              <a:rPr lang="en-US" sz="2800" dirty="0"/>
              <a:t> </a:t>
            </a:r>
            <a:r>
              <a:rPr lang="en-US" sz="2800" dirty="0" err="1"/>
              <a:t>hiện</a:t>
            </a:r>
            <a:r>
              <a:rPr lang="en-US" sz="2800" dirty="0"/>
              <a:t> </a:t>
            </a:r>
            <a:r>
              <a:rPr lang="en-US" sz="2800" dirty="0" err="1"/>
              <a:t>thành</a:t>
            </a:r>
            <a:r>
              <a:rPr lang="en-US" sz="2800" dirty="0"/>
              <a:t> </a:t>
            </a:r>
            <a:r>
              <a:rPr lang="en-US" sz="2800" dirty="0" err="1"/>
              <a:t>công</a:t>
            </a:r>
            <a:r>
              <a:rPr lang="en-US" sz="2800" dirty="0"/>
              <a:t> </a:t>
            </a:r>
            <a:r>
              <a:rPr lang="en-US" sz="2800" dirty="0" err="1"/>
              <a:t>nỗi</a:t>
            </a:r>
            <a:r>
              <a:rPr lang="en-US" sz="2800" dirty="0"/>
              <a:t> cô </a:t>
            </a:r>
            <a:r>
              <a:rPr lang="en-US" sz="2800" dirty="0" err="1"/>
              <a:t>đơn</a:t>
            </a:r>
            <a:r>
              <a:rPr lang="en-US" sz="2800" dirty="0"/>
              <a:t> </a:t>
            </a:r>
            <a:r>
              <a:rPr lang="en-US" sz="2800" dirty="0" err="1"/>
              <a:t>buồn</a:t>
            </a:r>
            <a:r>
              <a:rPr lang="en-US" sz="2800" dirty="0"/>
              <a:t> </a:t>
            </a:r>
            <a:r>
              <a:rPr lang="en-US" sz="2800" dirty="0" err="1"/>
              <a:t>tủi</a:t>
            </a:r>
            <a:r>
              <a:rPr lang="en-US" sz="2800" dirty="0"/>
              <a:t> </a:t>
            </a:r>
            <a:r>
              <a:rPr lang="en-US" sz="2800" dirty="0" err="1"/>
              <a:t>và</a:t>
            </a:r>
            <a:r>
              <a:rPr lang="en-US" sz="2800" dirty="0"/>
              <a:t> </a:t>
            </a:r>
            <a:r>
              <a:rPr lang="en-US" sz="2800" dirty="0" err="1"/>
              <a:t>tấm</a:t>
            </a:r>
            <a:r>
              <a:rPr lang="en-US" sz="2800" dirty="0"/>
              <a:t> </a:t>
            </a:r>
            <a:r>
              <a:rPr lang="en-US" sz="2800" dirty="0" err="1"/>
              <a:t>lòng</a:t>
            </a:r>
            <a:r>
              <a:rPr lang="en-US" sz="2800" dirty="0"/>
              <a:t> </a:t>
            </a:r>
            <a:r>
              <a:rPr lang="en-US" sz="2800" dirty="0" err="1"/>
              <a:t>thủy</a:t>
            </a:r>
            <a:r>
              <a:rPr lang="en-US" sz="2800" dirty="0"/>
              <a:t> </a:t>
            </a:r>
            <a:r>
              <a:rPr lang="en-US" sz="2800" dirty="0" err="1"/>
              <a:t>chung</a:t>
            </a:r>
            <a:r>
              <a:rPr lang="en-US" sz="2800" dirty="0"/>
              <a:t>, </a:t>
            </a:r>
            <a:r>
              <a:rPr lang="en-US" sz="2800" dirty="0" err="1"/>
              <a:t>hiếu</a:t>
            </a:r>
            <a:r>
              <a:rPr lang="en-US" sz="2800" dirty="0"/>
              <a:t> </a:t>
            </a:r>
            <a:r>
              <a:rPr lang="en-US" sz="2800" dirty="0" err="1"/>
              <a:t>thảo</a:t>
            </a:r>
            <a:r>
              <a:rPr lang="en-US" sz="2800" dirty="0"/>
              <a:t> </a:t>
            </a:r>
            <a:r>
              <a:rPr lang="en-US" sz="2800" dirty="0" err="1"/>
              <a:t>của</a:t>
            </a:r>
            <a:r>
              <a:rPr lang="en-US" sz="2800" dirty="0"/>
              <a:t> </a:t>
            </a:r>
            <a:r>
              <a:rPr lang="en-US" sz="2800" dirty="0" err="1"/>
              <a:t>Kiều</a:t>
            </a:r>
            <a:r>
              <a:rPr lang="en-US" sz="2800" dirty="0"/>
              <a:t> </a:t>
            </a:r>
            <a:r>
              <a:rPr lang="en-US" sz="2800" dirty="0" err="1"/>
              <a:t>trong</a:t>
            </a:r>
            <a:r>
              <a:rPr lang="en-US" sz="2800" dirty="0"/>
              <a:t> </a:t>
            </a:r>
            <a:r>
              <a:rPr lang="en-US" sz="2800" dirty="0" err="1"/>
              <a:t>cảnh</a:t>
            </a:r>
            <a:r>
              <a:rPr lang="en-US" sz="2800" dirty="0"/>
              <a:t> </a:t>
            </a:r>
            <a:r>
              <a:rPr lang="en-US" sz="2800" dirty="0" err="1"/>
              <a:t>lưu</a:t>
            </a:r>
            <a:r>
              <a:rPr lang="en-US" sz="2800" dirty="0"/>
              <a:t> </a:t>
            </a:r>
            <a:r>
              <a:rPr lang="en-US" sz="2800" dirty="0" err="1"/>
              <a:t>lạc</a:t>
            </a:r>
            <a:r>
              <a:rPr lang="en-US" sz="2800" dirty="0"/>
              <a:t>.</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barn(inVertical)">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barn(inVertical)">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barn(inVertical)">
                                      <p:cBhvr>
                                        <p:cTn id="24"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Arc 22"/>
          <p:cNvSpPr>
            <a:spLocks noGrp="1" noRot="1" noChangeAspect="1" noMove="1" noResize="1" noEditPoints="1" noAdjustHandles="1" noChangeArrowheads="1" noChangeShapeType="1" noTextEdit="1"/>
          </p:cNvSpPr>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Freeform: Shape 24"/>
          <p:cNvSpPr>
            <a:spLocks noGrp="1" noRot="1" noChangeAspect="1" noMove="1" noResize="1" noEditPoints="1" noAdjustHandles="1" noChangeArrowheads="1" noChangeShapeType="1" noTextEdit="1"/>
          </p:cNvSpPr>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phic 2" descr="A flower bouque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926" y="1040309"/>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0" name="TextBox 9"/>
          <p:cNvSpPr txBox="1"/>
          <p:nvPr/>
        </p:nvSpPr>
        <p:spPr>
          <a:xfrm>
            <a:off x="3608172" y="716330"/>
            <a:ext cx="8143103" cy="4192520"/>
          </a:xfrm>
          <a:prstGeom prst="rect">
            <a:avLst/>
          </a:prstGeom>
        </p:spPr>
        <p:txBody>
          <a:bodyPr vert="horz" lIns="91440" tIns="45720" rIns="91440" bIns="45720" rtlCol="0">
            <a:noAutofit/>
          </a:bodyPr>
          <a:lstStyle/>
          <a:p>
            <a:pPr algn="just">
              <a:lnSpc>
                <a:spcPct val="150000"/>
              </a:lnSpc>
              <a:spcAft>
                <a:spcPts val="600"/>
              </a:spcAft>
            </a:pPr>
            <a:r>
              <a:rPr lang="en-US" sz="2800" b="1" dirty="0"/>
              <a:t>b. </a:t>
            </a:r>
            <a:r>
              <a:rPr lang="en-US" sz="2800" b="1" dirty="0" err="1"/>
              <a:t>Tìm</a:t>
            </a:r>
            <a:r>
              <a:rPr lang="en-US" sz="2800" b="1" dirty="0"/>
              <a:t> ý: </a:t>
            </a:r>
            <a:endParaRPr lang="en-US" sz="2800" dirty="0"/>
          </a:p>
          <a:p>
            <a:pPr algn="just">
              <a:lnSpc>
                <a:spcPct val="130000"/>
              </a:lnSpc>
            </a:pPr>
            <a:r>
              <a:rPr lang="en-US" sz="2800" b="1" dirty="0"/>
              <a:t>- </a:t>
            </a:r>
            <a:r>
              <a:rPr lang="vi-VN" sz="2800" b="1" dirty="0"/>
              <a:t>Nội dung</a:t>
            </a:r>
            <a:r>
              <a:rPr lang="en-US" sz="2800" b="1" dirty="0"/>
              <a:t> </a:t>
            </a:r>
            <a:r>
              <a:rPr lang="en-US" sz="2800" b="1" dirty="0" err="1"/>
              <a:t>chủ</a:t>
            </a:r>
            <a:r>
              <a:rPr lang="en-US" sz="2800" b="1" dirty="0"/>
              <a:t> </a:t>
            </a:r>
            <a:r>
              <a:rPr lang="en-US" sz="2800" b="1" dirty="0" err="1"/>
              <a:t>đề</a:t>
            </a:r>
            <a:r>
              <a:rPr lang="vi-VN" sz="2800" b="1" dirty="0"/>
              <a:t> của đoạn trích</a:t>
            </a:r>
            <a:r>
              <a:rPr lang="en-US" sz="2800" b="1" dirty="0"/>
              <a:t>:</a:t>
            </a:r>
            <a:endParaRPr lang="en-US" sz="2800" dirty="0"/>
          </a:p>
          <a:p>
            <a:pPr algn="just">
              <a:lnSpc>
                <a:spcPct val="130000"/>
              </a:lnSpc>
            </a:pPr>
            <a:r>
              <a:rPr lang="en-US" sz="2800" dirty="0"/>
              <a:t> + </a:t>
            </a:r>
            <a:r>
              <a:rPr lang="vi-VN" sz="2800" dirty="0"/>
              <a:t>Đoạn trích viết về tâm trạng xót xa đau đớn của nàng Kiều khi tha hương nơi đất khách</a:t>
            </a:r>
            <a:r>
              <a:rPr lang="en-US" sz="2800" dirty="0"/>
              <a:t>, </a:t>
            </a:r>
            <a:r>
              <a:rPr lang="en-US" sz="2800" dirty="0" err="1"/>
              <a:t>bị</a:t>
            </a:r>
            <a:r>
              <a:rPr lang="en-US" sz="2800" dirty="0"/>
              <a:t> </a:t>
            </a:r>
            <a:r>
              <a:rPr lang="en-US" sz="2800" dirty="0" err="1"/>
              <a:t>đày</a:t>
            </a:r>
            <a:r>
              <a:rPr lang="en-US" sz="2800" dirty="0"/>
              <a:t> </a:t>
            </a:r>
            <a:r>
              <a:rPr lang="en-US" sz="2800" dirty="0" err="1"/>
              <a:t>vào</a:t>
            </a:r>
            <a:r>
              <a:rPr lang="en-US" sz="2800" dirty="0"/>
              <a:t> </a:t>
            </a:r>
            <a:r>
              <a:rPr lang="en-US" sz="2800" dirty="0" err="1"/>
              <a:t>chốn</a:t>
            </a:r>
            <a:r>
              <a:rPr lang="en-US" sz="2800" dirty="0"/>
              <a:t> </a:t>
            </a:r>
            <a:r>
              <a:rPr lang="en-US" sz="2800" dirty="0" err="1"/>
              <a:t>lầu</a:t>
            </a:r>
            <a:r>
              <a:rPr lang="en-US" sz="2800" dirty="0"/>
              <a:t> </a:t>
            </a:r>
            <a:r>
              <a:rPr lang="en-US" sz="2800" dirty="0" err="1"/>
              <a:t>xanh</a:t>
            </a:r>
            <a:r>
              <a:rPr lang="en-US" sz="2800" dirty="0"/>
              <a:t>.</a:t>
            </a:r>
          </a:p>
          <a:p>
            <a:pPr algn="just">
              <a:lnSpc>
                <a:spcPct val="130000"/>
              </a:lnSpc>
            </a:pPr>
            <a:r>
              <a:rPr lang="en-US" sz="2800" dirty="0"/>
              <a:t>+ </a:t>
            </a:r>
            <a:r>
              <a:rPr lang="en-US" sz="2800" dirty="0" err="1"/>
              <a:t>Thể</a:t>
            </a:r>
            <a:r>
              <a:rPr lang="en-US" sz="2800" dirty="0"/>
              <a:t> </a:t>
            </a:r>
            <a:r>
              <a:rPr lang="vi-VN" sz="2800" dirty="0"/>
              <a:t>hiện những phẩm chất cao đẹp của nàng Kiều. Đó là tình yêu sâu đậm với chàng Kim và chữ hiếu cao đẹp với cha mẹ . </a:t>
            </a:r>
            <a:endParaRPr lang="en-US" sz="2800" dirty="0"/>
          </a:p>
          <a:p>
            <a:pPr algn="just">
              <a:lnSpc>
                <a:spcPct val="130000"/>
              </a:lnSpc>
            </a:pPr>
            <a:r>
              <a:rPr lang="vi-VN" sz="2800" dirty="0"/>
              <a:t>+ Đoạn trích cũng thể hiện được tấm lòng nhân đạo sâu sắc của tác giả Nguyễ</a:t>
            </a:r>
            <a:r>
              <a:rPr lang="en-US" sz="2800" dirty="0"/>
              <a:t>n Du.</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anim calcmode="lin" valueType="num">
                                      <p:cBhvr>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fade">
                                      <p:cBhvr>
                                        <p:cTn id="24" dur="1000"/>
                                        <p:tgtEl>
                                          <p:spTgt spid="10">
                                            <p:txEl>
                                              <p:pRg st="2" end="2"/>
                                            </p:txEl>
                                          </p:spTgt>
                                        </p:tgtEl>
                                      </p:cBhvr>
                                    </p:animEffect>
                                    <p:anim calcmode="lin" valueType="num">
                                      <p:cBhvr>
                                        <p:cTn id="2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fade">
                                      <p:cBhvr>
                                        <p:cTn id="29" dur="1000"/>
                                        <p:tgtEl>
                                          <p:spTgt spid="10">
                                            <p:txEl>
                                              <p:pRg st="3" end="3"/>
                                            </p:txEl>
                                          </p:spTgt>
                                        </p:tgtEl>
                                      </p:cBhvr>
                                    </p:animEffect>
                                    <p:anim calcmode="lin" valueType="num">
                                      <p:cBhvr>
                                        <p:cTn id="30"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animEffect transition="in" filter="fade">
                                      <p:cBhvr>
                                        <p:cTn id="34" dur="1000"/>
                                        <p:tgtEl>
                                          <p:spTgt spid="10">
                                            <p:txEl>
                                              <p:pRg st="4" end="4"/>
                                            </p:txEl>
                                          </p:spTgt>
                                        </p:tgtEl>
                                      </p:cBhvr>
                                    </p:animEffect>
                                    <p:anim calcmode="lin" valueType="num">
                                      <p:cBhvr>
                                        <p:cTn id="35"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Arc 22"/>
          <p:cNvSpPr>
            <a:spLocks noGrp="1" noRot="1" noChangeAspect="1" noMove="1" noResize="1" noEditPoints="1" noAdjustHandles="1" noChangeArrowheads="1" noChangeShapeType="1" noTextEdit="1"/>
          </p:cNvSpPr>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Freeform: Shape 24"/>
          <p:cNvSpPr>
            <a:spLocks noGrp="1" noRot="1" noChangeAspect="1" noMove="1" noResize="1" noEditPoints="1" noAdjustHandles="1" noChangeArrowheads="1" noChangeShapeType="1" noTextEdit="1"/>
          </p:cNvSpPr>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phic 2" descr="A flower bouque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926" y="1040309"/>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0" name="TextBox 9"/>
          <p:cNvSpPr txBox="1"/>
          <p:nvPr/>
        </p:nvSpPr>
        <p:spPr>
          <a:xfrm>
            <a:off x="3484604" y="49065"/>
            <a:ext cx="8143103" cy="4192520"/>
          </a:xfrm>
          <a:prstGeom prst="rect">
            <a:avLst/>
          </a:prstGeom>
        </p:spPr>
        <p:txBody>
          <a:bodyPr vert="horz" lIns="91440" tIns="45720" rIns="91440" bIns="45720" rtlCol="0">
            <a:noAutofit/>
          </a:bodyPr>
          <a:lstStyle/>
          <a:p>
            <a:pPr algn="just">
              <a:lnSpc>
                <a:spcPct val="150000"/>
              </a:lnSpc>
              <a:spcAft>
                <a:spcPts val="600"/>
              </a:spcAft>
            </a:pPr>
            <a:r>
              <a:rPr lang="en-US" sz="2800" b="1" dirty="0"/>
              <a:t>b. </a:t>
            </a:r>
            <a:r>
              <a:rPr lang="en-US" sz="2800" b="1" dirty="0" err="1"/>
              <a:t>Tìm</a:t>
            </a:r>
            <a:r>
              <a:rPr lang="en-US" sz="2800" b="1" dirty="0"/>
              <a:t> ý: </a:t>
            </a:r>
            <a:endParaRPr lang="en-US" sz="2800" dirty="0"/>
          </a:p>
          <a:p>
            <a:pPr algn="just">
              <a:lnSpc>
                <a:spcPct val="150000"/>
              </a:lnSpc>
            </a:pPr>
            <a:r>
              <a:rPr lang="en-US" sz="2800" dirty="0"/>
              <a:t>- </a:t>
            </a:r>
            <a:r>
              <a:rPr lang="en-US" sz="2800" b="1" dirty="0" err="1"/>
              <a:t>Những</a:t>
            </a:r>
            <a:r>
              <a:rPr lang="en-US" sz="2800" b="1" dirty="0"/>
              <a:t> </a:t>
            </a:r>
            <a:r>
              <a:rPr lang="en-US" sz="2800" b="1" dirty="0" err="1"/>
              <a:t>nét</a:t>
            </a:r>
            <a:r>
              <a:rPr lang="en-US" sz="2800" b="1" dirty="0"/>
              <a:t> </a:t>
            </a:r>
            <a:r>
              <a:rPr lang="en-US" sz="2800" b="1" dirty="0" err="1"/>
              <a:t>đặc</a:t>
            </a:r>
            <a:r>
              <a:rPr lang="en-US" sz="2800" b="1" dirty="0"/>
              <a:t> </a:t>
            </a:r>
            <a:r>
              <a:rPr lang="en-US" sz="2800" b="1" dirty="0" err="1"/>
              <a:t>sắc</a:t>
            </a:r>
            <a:r>
              <a:rPr lang="en-US" sz="2800" b="1" dirty="0"/>
              <a:t> </a:t>
            </a:r>
            <a:r>
              <a:rPr lang="vi-VN" sz="2800" b="1" dirty="0"/>
              <a:t>về </a:t>
            </a:r>
            <a:r>
              <a:rPr lang="en-US" sz="2800" b="1" dirty="0"/>
              <a:t>hình </a:t>
            </a:r>
            <a:r>
              <a:rPr lang="en-US" sz="2800" b="1" dirty="0" err="1"/>
              <a:t>thức</a:t>
            </a:r>
            <a:r>
              <a:rPr lang="en-US" sz="2800" b="1" dirty="0"/>
              <a:t> </a:t>
            </a:r>
            <a:r>
              <a:rPr lang="en-US" sz="2800" b="1" dirty="0" err="1"/>
              <a:t>nghệ</a:t>
            </a:r>
            <a:r>
              <a:rPr lang="en-US" sz="2800" b="1" dirty="0"/>
              <a:t> </a:t>
            </a:r>
            <a:r>
              <a:rPr lang="en-US" sz="2800" b="1" dirty="0" err="1"/>
              <a:t>thuật</a:t>
            </a:r>
            <a:r>
              <a:rPr lang="en-US" sz="2800" b="1" dirty="0"/>
              <a:t> </a:t>
            </a:r>
            <a:r>
              <a:rPr lang="en-US" sz="2800" b="1" dirty="0" err="1"/>
              <a:t>của</a:t>
            </a:r>
            <a:r>
              <a:rPr lang="en-US" sz="2800" b="1" dirty="0"/>
              <a:t> </a:t>
            </a:r>
            <a:r>
              <a:rPr lang="en-US" sz="2800" b="1" dirty="0" err="1"/>
              <a:t>đoạn</a:t>
            </a:r>
            <a:r>
              <a:rPr lang="en-US" sz="2800" b="1" dirty="0"/>
              <a:t> </a:t>
            </a:r>
            <a:r>
              <a:rPr lang="en-US" sz="2800" b="1" dirty="0" err="1"/>
              <a:t>trích</a:t>
            </a:r>
            <a:r>
              <a:rPr lang="en-US" sz="2800" b="1" dirty="0"/>
              <a:t>:</a:t>
            </a:r>
            <a:endParaRPr lang="en-US" sz="2800" dirty="0"/>
          </a:p>
          <a:p>
            <a:pPr algn="just">
              <a:lnSpc>
                <a:spcPct val="150000"/>
              </a:lnSpc>
            </a:pPr>
            <a:r>
              <a:rPr lang="en-US" sz="2800" dirty="0"/>
              <a:t>  + </a:t>
            </a:r>
            <a:r>
              <a:rPr lang="vi-VN" sz="2800" dirty="0"/>
              <a:t>Thể thơ lục bát với âm điệu da diết buồn thương</a:t>
            </a:r>
            <a:r>
              <a:rPr lang="en-US" sz="2800" dirty="0"/>
              <a:t>.</a:t>
            </a:r>
          </a:p>
          <a:p>
            <a:pPr algn="just">
              <a:lnSpc>
                <a:spcPct val="150000"/>
              </a:lnSpc>
            </a:pPr>
            <a:r>
              <a:rPr lang="en-US" sz="2800" dirty="0"/>
              <a:t>  + </a:t>
            </a:r>
            <a:r>
              <a:rPr lang="en-US" sz="2800" dirty="0" err="1"/>
              <a:t>Nghệ</a:t>
            </a:r>
            <a:r>
              <a:rPr lang="en-US" sz="2800" dirty="0"/>
              <a:t> </a:t>
            </a:r>
            <a:r>
              <a:rPr lang="en-US" sz="2800" dirty="0" err="1"/>
              <a:t>thuật</a:t>
            </a:r>
            <a:r>
              <a:rPr lang="en-US" sz="2800" dirty="0"/>
              <a:t> </a:t>
            </a:r>
            <a:r>
              <a:rPr lang="en-US" sz="2800" dirty="0" err="1"/>
              <a:t>miêu</a:t>
            </a:r>
            <a:r>
              <a:rPr lang="en-US" sz="2800" dirty="0"/>
              <a:t> </a:t>
            </a:r>
            <a:r>
              <a:rPr lang="vi-VN" sz="2800" dirty="0"/>
              <a:t>diển biến tâm lí nhân vật tinh tế</a:t>
            </a:r>
            <a:r>
              <a:rPr lang="en-US" sz="2800" dirty="0"/>
              <a:t> qua </a:t>
            </a:r>
            <a:r>
              <a:rPr lang="en-US" sz="2800" dirty="0" err="1"/>
              <a:t>độc</a:t>
            </a:r>
            <a:r>
              <a:rPr lang="en-US" sz="2800" dirty="0"/>
              <a:t> </a:t>
            </a:r>
            <a:r>
              <a:rPr lang="en-US" sz="2800" dirty="0" err="1"/>
              <a:t>thoại</a:t>
            </a:r>
            <a:r>
              <a:rPr lang="en-US" sz="2800" dirty="0"/>
              <a:t> </a:t>
            </a:r>
            <a:r>
              <a:rPr lang="en-US" sz="2800" dirty="0" err="1"/>
              <a:t>nội</a:t>
            </a:r>
            <a:r>
              <a:rPr lang="en-US" sz="2800" dirty="0"/>
              <a:t> tâm</a:t>
            </a:r>
            <a:r>
              <a:rPr lang="vi-VN" sz="2800" dirty="0"/>
              <a:t>, </a:t>
            </a:r>
            <a:r>
              <a:rPr lang="en-US" sz="2800" dirty="0"/>
              <a:t>qua </a:t>
            </a:r>
            <a:r>
              <a:rPr lang="vi-VN" sz="2800" dirty="0"/>
              <a:t>bút pháp tả cảnh ngụ tình đặc sắc.</a:t>
            </a:r>
            <a:endParaRPr lang="en-US" sz="2800" dirty="0"/>
          </a:p>
          <a:p>
            <a:pPr algn="just">
              <a:lnSpc>
                <a:spcPct val="150000"/>
              </a:lnSpc>
            </a:pPr>
            <a:r>
              <a:rPr lang="en-US" sz="2800" dirty="0"/>
              <a:t>  + </a:t>
            </a:r>
            <a:r>
              <a:rPr lang="en-US" sz="2800" dirty="0" err="1"/>
              <a:t>Ngôn</a:t>
            </a:r>
            <a:r>
              <a:rPr lang="en-US" sz="2800" dirty="0"/>
              <a:t> </a:t>
            </a:r>
            <a:r>
              <a:rPr lang="en-US" sz="2800" dirty="0" err="1"/>
              <a:t>ngữ</a:t>
            </a:r>
            <a:r>
              <a:rPr lang="en-US" sz="2800" dirty="0"/>
              <a:t> </a:t>
            </a:r>
            <a:r>
              <a:rPr lang="en-US" sz="2800" dirty="0" err="1"/>
              <a:t>chọn</a:t>
            </a:r>
            <a:r>
              <a:rPr lang="en-US" sz="2800" dirty="0"/>
              <a:t> </a:t>
            </a:r>
            <a:r>
              <a:rPr lang="en-US" sz="2800" dirty="0" err="1"/>
              <a:t>lọc</a:t>
            </a:r>
            <a:r>
              <a:rPr lang="vi-VN" sz="2800" dirty="0"/>
              <a:t> trang trọng mực thước, sử dụng nhiều điển tích, điển cố</a:t>
            </a:r>
            <a:r>
              <a:rPr lang="en-US" sz="2800" dirty="0"/>
              <a:t>; s</a:t>
            </a:r>
            <a:r>
              <a:rPr lang="vi-VN" sz="2800" dirty="0"/>
              <a:t>ử dụng nhiều biện pháp tu từ đặc sắc</a:t>
            </a:r>
            <a:r>
              <a:rPr lang="en-US" sz="2800" dirty="0"/>
              <a:t>.</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1000"/>
                                        <p:tgtEl>
                                          <p:spTgt spid="10">
                                            <p:txEl>
                                              <p:pRg st="2" end="2"/>
                                            </p:txEl>
                                          </p:spTgt>
                                        </p:tgtEl>
                                      </p:cBhvr>
                                    </p:animEffect>
                                    <p:anim calcmode="lin" valueType="num">
                                      <p:cBhvr>
                                        <p:cTn id="2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1000"/>
                                        <p:tgtEl>
                                          <p:spTgt spid="10">
                                            <p:txEl>
                                              <p:pRg st="3" end="3"/>
                                            </p:txEl>
                                          </p:spTgt>
                                        </p:tgtEl>
                                      </p:cBhvr>
                                    </p:animEffect>
                                    <p:anim calcmode="lin" valueType="num">
                                      <p:cBhvr>
                                        <p:cTn id="2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fade">
                                      <p:cBhvr>
                                        <p:cTn id="29" dur="1000"/>
                                        <p:tgtEl>
                                          <p:spTgt spid="10">
                                            <p:txEl>
                                              <p:pRg st="4" end="4"/>
                                            </p:txEl>
                                          </p:spTgt>
                                        </p:tgtEl>
                                      </p:cBhvr>
                                    </p:animEffect>
                                    <p:anim calcmode="lin" valueType="num">
                                      <p:cBhvr>
                                        <p:cTn id="30"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group of pink and purple tulips&#10;&#10;Description automatically generated"/>
          <p:cNvPicPr>
            <a:picLocks noChangeAspect="1"/>
          </p:cNvPicPr>
          <p:nvPr/>
        </p:nvPicPr>
        <p:blipFill>
          <a:blip r:embed="rId2">
            <a:extLst>
              <a:ext uri="{28A0092B-C50C-407E-A947-70E740481C1C}">
                <a14:useLocalDpi xmlns:a14="http://schemas.microsoft.com/office/drawing/2010/main" val="0"/>
              </a:ext>
            </a:extLst>
          </a:blip>
          <a:srcRect t="8901" r="-1" b="-1"/>
          <a:stretch>
            <a:fillRect/>
          </a:stretch>
        </p:blipFill>
        <p:spPr>
          <a:xfrm>
            <a:off x="8031913" y="1581665"/>
            <a:ext cx="4705892" cy="5276335"/>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1" name="TextBox 10"/>
          <p:cNvSpPr txBox="1"/>
          <p:nvPr/>
        </p:nvSpPr>
        <p:spPr>
          <a:xfrm>
            <a:off x="319216" y="158390"/>
            <a:ext cx="11553567" cy="6263574"/>
          </a:xfrm>
          <a:prstGeom prst="rect">
            <a:avLst/>
          </a:prstGeom>
          <a:noFill/>
        </p:spPr>
        <p:txBody>
          <a:bodyPr wrap="square">
            <a:spAutoFit/>
          </a:bodyPr>
          <a:lstStyle/>
          <a:p>
            <a:pPr algn="ctr">
              <a:lnSpc>
                <a:spcPct val="130000"/>
              </a:lnSpc>
            </a:pPr>
            <a:r>
              <a:rPr lang="vi-VN" sz="2400" b="1" dirty="0">
                <a:solidFill>
                  <a:srgbClr val="FF0000"/>
                </a:solidFill>
                <a:effectLst/>
                <a:latin typeface="Times New Roman" panose="02020603050405020304" pitchFamily="18" charset="0"/>
                <a:ea typeface="Times New Roman" panose="02020603050405020304" pitchFamily="18" charset="0"/>
              </a:rPr>
              <a:t>c. Lập dàn ý</a:t>
            </a:r>
            <a:endParaRPr lang="en-US" sz="2400" dirty="0">
              <a:solidFill>
                <a:srgbClr val="FF0000"/>
              </a:solidFill>
              <a:effectLst/>
              <a:latin typeface="Times New Roman" panose="02020603050405020304" pitchFamily="18" charset="0"/>
              <a:ea typeface="Times New Roman" panose="02020603050405020304" pitchFamily="18" charset="0"/>
            </a:endParaRPr>
          </a:p>
          <a:p>
            <a:pPr>
              <a:lnSpc>
                <a:spcPct val="115000"/>
              </a:lnSpc>
              <a:spcAft>
                <a:spcPts val="1000"/>
              </a:spcAft>
            </a:pPr>
            <a:r>
              <a:rPr lang="en-US" sz="2400" b="1" dirty="0" err="1">
                <a:effectLst/>
                <a:latin typeface="Times New Roman" panose="02020603050405020304" pitchFamily="18" charset="0"/>
                <a:ea typeface="Calibri" panose="020F0502020204030204" pitchFamily="34" charset="0"/>
              </a:rPr>
              <a:t>Mở</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bài</a:t>
            </a:r>
            <a:endParaRPr lang="en-US" sz="2400" dirty="0">
              <a:effectLst/>
              <a:latin typeface="Times New Roman" panose="02020603050405020304" pitchFamily="18" charset="0"/>
              <a:ea typeface="Calibri" panose="020F0502020204030204" pitchFamily="34" charset="0"/>
            </a:endParaRPr>
          </a:p>
          <a:p>
            <a:pPr algn="just">
              <a:lnSpc>
                <a:spcPct val="130000"/>
              </a:lnSpc>
              <a:spcAft>
                <a:spcPts val="1000"/>
              </a:spcAft>
            </a:pPr>
            <a:r>
              <a:rPr lang="en-US" sz="2400" dirty="0">
                <a:solidFill>
                  <a:srgbClr val="0D0D0D"/>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Nguyễn</a:t>
            </a:r>
            <a:r>
              <a:rPr lang="en-US" sz="2400" dirty="0">
                <a:solidFill>
                  <a:srgbClr val="000000"/>
                </a:solidFill>
                <a:effectLst/>
                <a:latin typeface="Times New Roman" panose="02020603050405020304" pitchFamily="18" charset="0"/>
                <a:ea typeface="Calibri" panose="020F0502020204030204" pitchFamily="34" charset="0"/>
              </a:rPr>
              <a:t> Du là </a:t>
            </a:r>
            <a:r>
              <a:rPr lang="en-US" sz="2400" dirty="0" err="1">
                <a:solidFill>
                  <a:srgbClr val="000000"/>
                </a:solidFill>
                <a:effectLst/>
                <a:latin typeface="Times New Roman" panose="02020603050405020304" pitchFamily="18" charset="0"/>
                <a:ea typeface="Calibri" panose="020F0502020204030204" pitchFamily="34" charset="0"/>
              </a:rPr>
              <a:t>một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danh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nhân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văn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hóa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đại</a:t>
            </a:r>
            <a:r>
              <a:rPr lang="en-US" sz="2400" dirty="0">
                <a:solidFill>
                  <a:srgbClr val="000000"/>
                </a:solidFill>
                <a:effectLst/>
                <a:latin typeface="Times New Roman" panose="02020603050405020304" pitchFamily="18" charset="0"/>
                <a:ea typeface="Calibri" panose="020F0502020204030204" pitchFamily="34" charset="0"/>
              </a:rPr>
              <a:t> thi </a:t>
            </a:r>
            <a:r>
              <a:rPr lang="en-US" sz="2400" dirty="0" err="1">
                <a:solidFill>
                  <a:srgbClr val="000000"/>
                </a:solidFill>
                <a:effectLst/>
                <a:latin typeface="Times New Roman" panose="02020603050405020304" pitchFamily="18" charset="0"/>
                <a:ea typeface="Calibri" panose="020F0502020204030204" pitchFamily="34" charset="0"/>
              </a:rPr>
              <a:t>hào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dân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tộc</a:t>
            </a:r>
            <a:r>
              <a:rPr lang="en-US" sz="2400" dirty="0">
                <a:solidFill>
                  <a:srgbClr val="000000"/>
                </a:solidFill>
                <a:effectLst/>
                <a:latin typeface="Times New Roman" panose="02020603050405020304" pitchFamily="18" charset="0"/>
                <a:ea typeface="Calibri" panose="020F0502020204030204" pitchFamily="34" charset="0"/>
              </a:rPr>
              <a:t> ta. </a:t>
            </a:r>
            <a:r>
              <a:rPr lang="en-US" sz="2400" dirty="0" err="1">
                <a:solidFill>
                  <a:srgbClr val="000000"/>
                </a:solidFill>
                <a:effectLst/>
                <a:latin typeface="Times New Roman" panose="02020603050405020304" pitchFamily="18" charset="0"/>
                <a:ea typeface="Calibri" panose="020F0502020204030204" pitchFamily="34" charset="0"/>
              </a:rPr>
              <a:t>Ông</a:t>
            </a:r>
            <a:r>
              <a:rPr lang="en-US" sz="2400" dirty="0">
                <a:solidFill>
                  <a:srgbClr val="000000"/>
                </a:solidFill>
                <a:effectLst/>
                <a:latin typeface="Times New Roman" panose="02020603050405020304" pitchFamily="18" charset="0"/>
                <a:ea typeface="Calibri" panose="020F0502020204030204" pitchFamily="34" charset="0"/>
              </a:rPr>
              <a:t> đã để lại </a:t>
            </a:r>
            <a:r>
              <a:rPr lang="en-US" sz="2400" dirty="0" err="1">
                <a:solidFill>
                  <a:srgbClr val="000000"/>
                </a:solidFill>
                <a:effectLst/>
                <a:latin typeface="Times New Roman" panose="02020603050405020304" pitchFamily="18" charset="0"/>
                <a:ea typeface="Calibri" panose="020F0502020204030204" pitchFamily="34" charset="0"/>
              </a:rPr>
              <a:t>cho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kho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tàng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văn</a:t>
            </a:r>
            <a:r>
              <a:rPr lang="en-US" sz="2400" dirty="0">
                <a:solidFill>
                  <a:srgbClr val="000000"/>
                </a:solidFill>
                <a:effectLst/>
                <a:latin typeface="Times New Roman" panose="02020603050405020304" pitchFamily="18" charset="0"/>
                <a:ea typeface="Calibri" panose="020F0502020204030204" pitchFamily="34" charset="0"/>
              </a:rPr>
              <a:t> học </a:t>
            </a:r>
            <a:r>
              <a:rPr lang="en-US" sz="2400" dirty="0" err="1">
                <a:solidFill>
                  <a:srgbClr val="000000"/>
                </a:solidFill>
                <a:effectLst/>
                <a:latin typeface="Times New Roman" panose="02020603050405020304" pitchFamily="18" charset="0"/>
                <a:ea typeface="Calibri" panose="020F0502020204030204" pitchFamily="34" charset="0"/>
              </a:rPr>
              <a:t>Việt</a:t>
            </a:r>
            <a:r>
              <a:rPr lang="en-US" sz="2400" dirty="0">
                <a:solidFill>
                  <a:srgbClr val="000000"/>
                </a:solidFill>
                <a:effectLst/>
                <a:latin typeface="Times New Roman" panose="02020603050405020304" pitchFamily="18" charset="0"/>
                <a:ea typeface="Calibri" panose="020F0502020204030204" pitchFamily="34" charset="0"/>
              </a:rPr>
              <a:t> Nam </a:t>
            </a:r>
            <a:r>
              <a:rPr lang="en-US" sz="2400" dirty="0" err="1">
                <a:solidFill>
                  <a:srgbClr val="000000"/>
                </a:solidFill>
                <a:effectLst/>
                <a:latin typeface="Times New Roman" panose="02020603050405020304" pitchFamily="18" charset="0"/>
                <a:ea typeface="Calibri" panose="020F0502020204030204" pitchFamily="34" charset="0"/>
              </a:rPr>
              <a:t>một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viên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ngọc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tuyệt</a:t>
            </a:r>
            <a:r>
              <a:rPr lang="en-US" sz="2400" dirty="0">
                <a:solidFill>
                  <a:srgbClr val="000000"/>
                </a:solidFill>
                <a:effectLst/>
                <a:latin typeface="Times New Roman" panose="02020603050405020304" pitchFamily="18" charset="0"/>
                <a:ea typeface="Calibri" panose="020F0502020204030204" pitchFamily="34" charset="0"/>
              </a:rPr>
              <a:t> đẹp – </a:t>
            </a:r>
            <a:r>
              <a:rPr lang="en-US" sz="2400" dirty="0" err="1">
                <a:solidFill>
                  <a:srgbClr val="000000"/>
                </a:solidFill>
                <a:effectLst/>
                <a:latin typeface="Times New Roman" panose="02020603050405020304" pitchFamily="18" charset="0"/>
                <a:ea typeface="Calibri" panose="020F0502020204030204" pitchFamily="34" charset="0"/>
              </a:rPr>
              <a:t>kiệt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tác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Truyện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Kiều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Tác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phẩm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không</a:t>
            </a:r>
            <a:r>
              <a:rPr lang="en-US" sz="2400" dirty="0">
                <a:solidFill>
                  <a:srgbClr val="000000"/>
                </a:solidFill>
                <a:effectLst/>
                <a:latin typeface="Times New Roman" panose="02020603050405020304" pitchFamily="18" charset="0"/>
                <a:ea typeface="Calibri" panose="020F0502020204030204" pitchFamily="34" charset="0"/>
              </a:rPr>
              <a:t> chỉ có giá </a:t>
            </a:r>
            <a:r>
              <a:rPr lang="en-US" sz="2400" dirty="0" err="1">
                <a:solidFill>
                  <a:srgbClr val="000000"/>
                </a:solidFill>
                <a:effectLst/>
                <a:latin typeface="Times New Roman" panose="02020603050405020304" pitchFamily="18" charset="0"/>
                <a:ea typeface="Calibri" panose="020F0502020204030204" pitchFamily="34" charset="0"/>
              </a:rPr>
              <a:t>trị</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hiện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thực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và</a:t>
            </a:r>
            <a:r>
              <a:rPr lang="en-US" sz="2400" dirty="0">
                <a:solidFill>
                  <a:srgbClr val="000000"/>
                </a:solidFill>
                <a:effectLst/>
                <a:latin typeface="Times New Roman" panose="02020603050405020304" pitchFamily="18" charset="0"/>
                <a:ea typeface="Calibri" panose="020F0502020204030204" pitchFamily="34" charset="0"/>
              </a:rPr>
              <a:t> giá </a:t>
            </a:r>
            <a:r>
              <a:rPr lang="en-US" sz="2400" dirty="0" err="1">
                <a:solidFill>
                  <a:srgbClr val="000000"/>
                </a:solidFill>
                <a:effectLst/>
                <a:latin typeface="Times New Roman" panose="02020603050405020304" pitchFamily="18" charset="0"/>
                <a:ea typeface="Calibri" panose="020F0502020204030204" pitchFamily="34" charset="0"/>
              </a:rPr>
              <a:t>trị</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nhân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đạo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sâu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sắc</a:t>
            </a:r>
            <a:r>
              <a:rPr lang="en-US" sz="2400" dirty="0">
                <a:solidFill>
                  <a:srgbClr val="000000"/>
                </a:solidFill>
                <a:effectLst/>
                <a:latin typeface="Times New Roman" panose="02020603050405020304" pitchFamily="18" charset="0"/>
                <a:ea typeface="Calibri" panose="020F0502020204030204" pitchFamily="34" charset="0"/>
              </a:rPr>
              <a:t> mà còn có </a:t>
            </a:r>
            <a:r>
              <a:rPr lang="en-US" sz="2400" dirty="0" err="1">
                <a:solidFill>
                  <a:srgbClr val="000000"/>
                </a:solidFill>
                <a:effectLst/>
                <a:latin typeface="Times New Roman" panose="02020603050405020304" pitchFamily="18" charset="0"/>
                <a:ea typeface="Calibri" panose="020F0502020204030204" pitchFamily="34" charset="0"/>
              </a:rPr>
              <a:t>những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thành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công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đặc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sắc</a:t>
            </a:r>
            <a:r>
              <a:rPr lang="en-US" sz="2400" dirty="0">
                <a:solidFill>
                  <a:srgbClr val="000000"/>
                </a:solidFill>
                <a:effectLst/>
                <a:latin typeface="Times New Roman" panose="02020603050405020304" pitchFamily="18" charset="0"/>
                <a:ea typeface="Calibri" panose="020F0502020204030204" pitchFamily="34" charset="0"/>
              </a:rPr>
              <a:t> về </a:t>
            </a:r>
            <a:r>
              <a:rPr lang="en-US" sz="2400" dirty="0" err="1">
                <a:solidFill>
                  <a:srgbClr val="000000"/>
                </a:solidFill>
                <a:effectLst/>
                <a:latin typeface="Times New Roman" panose="02020603050405020304" pitchFamily="18" charset="0"/>
                <a:ea typeface="Calibri" panose="020F0502020204030204" pitchFamily="34" charset="0"/>
              </a:rPr>
              <a:t>phương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diện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nghệ</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thuật</a:t>
            </a:r>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p>
            <a:pPr algn="just">
              <a:lnSpc>
                <a:spcPct val="130000"/>
              </a:lnSpc>
              <a:spcAft>
                <a:spcPts val="1000"/>
              </a:spcAft>
            </a:pP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a:solidFill>
                  <a:srgbClr val="0D0D0D"/>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Đoạn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trích</a:t>
            </a:r>
            <a:r>
              <a:rPr lang="en-US" sz="2400"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Kiều</a:t>
            </a:r>
            <a:r>
              <a:rPr lang="en-US" sz="2400" i="1" dirty="0">
                <a:solidFill>
                  <a:srgbClr val="000000"/>
                </a:solidFill>
                <a:effectLst/>
                <a:latin typeface="Times New Roman" panose="02020603050405020304" pitchFamily="18" charset="0"/>
                <a:ea typeface="Calibri" panose="020F0502020204030204" pitchFamily="34" charset="0"/>
              </a:rPr>
              <a:t> ở </a:t>
            </a:r>
            <a:r>
              <a:rPr lang="en-US" sz="2400" i="1" dirty="0" err="1">
                <a:solidFill>
                  <a:srgbClr val="000000"/>
                </a:solidFill>
                <a:effectLst/>
                <a:latin typeface="Times New Roman" panose="02020603050405020304" pitchFamily="18" charset="0"/>
                <a:ea typeface="Calibri" panose="020F0502020204030204" pitchFamily="34" charset="0"/>
              </a:rPr>
              <a:t>lầu</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Ngưng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Bích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gồm</a:t>
            </a:r>
            <a:r>
              <a:rPr lang="en-US" sz="2400" dirty="0">
                <a:solidFill>
                  <a:srgbClr val="000000"/>
                </a:solidFill>
                <a:effectLst/>
                <a:latin typeface="Times New Roman" panose="02020603050405020304" pitchFamily="18" charset="0"/>
                <a:ea typeface="Calibri" panose="020F0502020204030204" pitchFamily="34" charset="0"/>
              </a:rPr>
              <a:t> 24 </a:t>
            </a:r>
            <a:r>
              <a:rPr lang="en-US" sz="2400" dirty="0" err="1">
                <a:solidFill>
                  <a:srgbClr val="000000"/>
                </a:solidFill>
                <a:effectLst/>
                <a:latin typeface="Times New Roman" panose="02020603050405020304" pitchFamily="18" charset="0"/>
                <a:ea typeface="Calibri" panose="020F0502020204030204" pitchFamily="34" charset="0"/>
              </a:rPr>
              <a:t>câu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thơ</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nằm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trong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phần</a:t>
            </a:r>
            <a:r>
              <a:rPr lang="en-US" sz="2400" dirty="0">
                <a:solidFill>
                  <a:srgbClr val="000000"/>
                </a:solidFill>
                <a:effectLst/>
                <a:latin typeface="Times New Roman" panose="02020603050405020304" pitchFamily="18" charset="0"/>
                <a:ea typeface="Calibri" panose="020F0502020204030204" pitchFamily="34" charset="0"/>
              </a:rPr>
              <a:t> </a:t>
            </a:r>
            <a:r>
              <a:rPr lang="en-US" sz="2400" i="1" dirty="0">
                <a:solidFill>
                  <a:srgbClr val="000000"/>
                </a:solidFill>
                <a:effectLst/>
                <a:latin typeface="Times New Roman" panose="02020603050405020304" pitchFamily="18" charset="0"/>
                <a:ea typeface="Calibri" panose="020F0502020204030204" pitchFamily="34" charset="0"/>
              </a:rPr>
              <a:t>Gia </a:t>
            </a:r>
            <a:r>
              <a:rPr lang="en-US" sz="2400" i="1" dirty="0" err="1">
                <a:solidFill>
                  <a:srgbClr val="000000"/>
                </a:solidFill>
                <a:effectLst/>
                <a:latin typeface="Times New Roman" panose="02020603050405020304" pitchFamily="18" charset="0"/>
                <a:ea typeface="Calibri" panose="020F0502020204030204" pitchFamily="34" charset="0"/>
              </a:rPr>
              <a:t>biến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và</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lưu</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lạc</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dirty="0">
                <a:solidFill>
                  <a:srgbClr val="000000"/>
                </a:solidFill>
                <a:effectLst/>
                <a:latin typeface="Times New Roman" panose="02020603050405020304" pitchFamily="18" charset="0"/>
                <a:ea typeface="Calibri" panose="020F0502020204030204" pitchFamily="34" charset="0"/>
              </a:rPr>
              <a:t>là </a:t>
            </a:r>
            <a:r>
              <a:rPr lang="en-US" sz="2400" dirty="0" err="1">
                <a:solidFill>
                  <a:srgbClr val="000000"/>
                </a:solidFill>
                <a:effectLst/>
                <a:latin typeface="Times New Roman" panose="02020603050405020304" pitchFamily="18" charset="0"/>
                <a:ea typeface="Calibri" panose="020F0502020204030204" pitchFamily="34" charset="0"/>
              </a:rPr>
              <a:t>một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trong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những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đoạn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trích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tiêu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biểu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Truyện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Kiều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Bằng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sự</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kết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hợp</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hài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hòa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giữa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yếu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tố</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tự</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sự</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và</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yếu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tố</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trữ</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tình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a:solidFill>
                  <a:srgbClr val="000000"/>
                </a:solidFill>
                <a:latin typeface="Times New Roman" panose="02020603050405020304" pitchFamily="18" charset="0"/>
                <a:ea typeface="Calibri" panose="020F0502020204030204" pitchFamily="34" charset="0"/>
              </a:rPr>
              <a:t>NT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miêu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tả</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nội</a:t>
            </a:r>
            <a:r>
              <a:rPr lang="en-US" sz="2400" dirty="0">
                <a:solidFill>
                  <a:srgbClr val="000000"/>
                </a:solidFill>
                <a:effectLst/>
                <a:latin typeface="Times New Roman" panose="02020603050405020304" pitchFamily="18" charset="0"/>
                <a:ea typeface="Calibri" panose="020F0502020204030204" pitchFamily="34" charset="0"/>
              </a:rPr>
              <a:t> tâm </a:t>
            </a:r>
            <a:r>
              <a:rPr lang="en-US" sz="2400" dirty="0" err="1">
                <a:solidFill>
                  <a:srgbClr val="000000"/>
                </a:solidFill>
                <a:effectLst/>
                <a:latin typeface="Times New Roman" panose="02020603050405020304" pitchFamily="18" charset="0"/>
                <a:ea typeface="Calibri" panose="020F0502020204030204" pitchFamily="34" charset="0"/>
              </a:rPr>
              <a:t>nhân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vật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tinh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tế</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đoạn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trích</a:t>
            </a:r>
            <a:r>
              <a:rPr lang="en-US" sz="2400" dirty="0">
                <a:solidFill>
                  <a:srgbClr val="000000"/>
                </a:solidFill>
                <a:effectLst/>
                <a:latin typeface="Times New Roman" panose="02020603050405020304" pitchFamily="18" charset="0"/>
                <a:ea typeface="Calibri" panose="020F0502020204030204" pitchFamily="34" charset="0"/>
              </a:rPr>
              <a:t> đã </a:t>
            </a:r>
            <a:r>
              <a:rPr lang="en-US" sz="2400" dirty="0" err="1">
                <a:solidFill>
                  <a:srgbClr val="000000"/>
                </a:solidFill>
                <a:effectLst/>
                <a:latin typeface="Times New Roman" panose="02020603050405020304" pitchFamily="18" charset="0"/>
                <a:ea typeface="Calibri" panose="020F0502020204030204" pitchFamily="34" charset="0"/>
              </a:rPr>
              <a:t>tái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hiện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thành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công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nỗi</a:t>
            </a:r>
            <a:r>
              <a:rPr lang="en-US" sz="2400" dirty="0">
                <a:solidFill>
                  <a:srgbClr val="000000"/>
                </a:solidFill>
                <a:effectLst/>
                <a:latin typeface="Times New Roman" panose="02020603050405020304" pitchFamily="18" charset="0"/>
                <a:ea typeface="Calibri" panose="020F0502020204030204" pitchFamily="34" charset="0"/>
              </a:rPr>
              <a:t> cô </a:t>
            </a:r>
            <a:r>
              <a:rPr lang="en-US" sz="2400" dirty="0" err="1">
                <a:solidFill>
                  <a:srgbClr val="000000"/>
                </a:solidFill>
                <a:effectLst/>
                <a:latin typeface="Times New Roman" panose="02020603050405020304" pitchFamily="18" charset="0"/>
                <a:ea typeface="Calibri" panose="020F0502020204030204" pitchFamily="34" charset="0"/>
              </a:rPr>
              <a:t>đơn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buồn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tủi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và</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tấm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lòng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thủy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chung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hiếu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thảo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Kiều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trong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cảnh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lưu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lạc</a:t>
            </a:r>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p>
            <a:pPr algn="ctr">
              <a:lnSpc>
                <a:spcPct val="130000"/>
              </a:lnSpc>
              <a:spcAft>
                <a:spcPts val="1000"/>
              </a:spcAft>
            </a:pPr>
            <a:r>
              <a:rPr lang="en-US" sz="2400" i="1" dirty="0">
                <a:solidFill>
                  <a:srgbClr val="0D0D0D"/>
                </a:solidFill>
                <a:effectLst/>
                <a:latin typeface="Times New Roman" panose="02020603050405020304" pitchFamily="18" charset="0"/>
                <a:ea typeface="Calibri" panose="020F0502020204030204" pitchFamily="34" charset="0"/>
              </a:rPr>
              <a:t>“</a:t>
            </a:r>
            <a:r>
              <a:rPr lang="en-US" sz="2400" i="1" dirty="0" err="1">
                <a:solidFill>
                  <a:srgbClr val="0D0D0D"/>
                </a:solidFill>
                <a:effectLst/>
                <a:latin typeface="Times New Roman" panose="02020603050405020304" pitchFamily="18" charset="0"/>
                <a:ea typeface="Calibri" panose="020F0502020204030204" pitchFamily="34" charset="0"/>
              </a:rPr>
              <a:t>Trước</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lầu</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Ngưng</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Bích</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khóa</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xuân</a:t>
            </a:r>
            <a:endParaRPr lang="en-US" sz="2400" dirty="0">
              <a:effectLst/>
              <a:latin typeface="Times New Roman" panose="02020603050405020304" pitchFamily="18" charset="0"/>
              <a:ea typeface="Calibri" panose="020F0502020204030204" pitchFamily="34" charset="0"/>
            </a:endParaRPr>
          </a:p>
          <a:p>
            <a:pPr algn="ctr">
              <a:lnSpc>
                <a:spcPct val="130000"/>
              </a:lnSpc>
              <a:spcAft>
                <a:spcPts val="1000"/>
              </a:spcAft>
            </a:pP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Ầm</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ầm</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tiếng</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sóng</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kêu</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quanh</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ghế</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ngồi</a:t>
            </a:r>
            <a:r>
              <a:rPr lang="en-US" sz="2400" i="1" dirty="0">
                <a:solidFill>
                  <a:srgbClr val="0D0D0D"/>
                </a:solidFill>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1000"/>
                                        <p:tgtEl>
                                          <p:spTgt spid="11">
                                            <p:txEl>
                                              <p:pRg st="2" end="2"/>
                                            </p:txEl>
                                          </p:spTgt>
                                        </p:tgtEl>
                                      </p:cBhvr>
                                    </p:animEffect>
                                    <p:anim calcmode="lin" valueType="num">
                                      <p:cBhvr>
                                        <p:cTn id="1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1000"/>
                                        <p:tgtEl>
                                          <p:spTgt spid="11">
                                            <p:txEl>
                                              <p:pRg st="3" end="3"/>
                                            </p:txEl>
                                          </p:spTgt>
                                        </p:tgtEl>
                                      </p:cBhvr>
                                    </p:animEffect>
                                    <p:anim calcmode="lin" valueType="num">
                                      <p:cBhvr>
                                        <p:cTn id="2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1000"/>
                                        <p:tgtEl>
                                          <p:spTgt spid="11">
                                            <p:txEl>
                                              <p:pRg st="4" end="4"/>
                                            </p:txEl>
                                          </p:spTgt>
                                        </p:tgtEl>
                                      </p:cBhvr>
                                    </p:animEffect>
                                    <p:anim calcmode="lin" valueType="num">
                                      <p:cBhvr>
                                        <p:cTn id="2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1000"/>
                                        <p:tgtEl>
                                          <p:spTgt spid="11">
                                            <p:txEl>
                                              <p:pRg st="5" end="5"/>
                                            </p:txEl>
                                          </p:spTgt>
                                        </p:tgtEl>
                                      </p:cBhvr>
                                    </p:animEffect>
                                    <p:anim calcmode="lin" valueType="num">
                                      <p:cBhvr>
                                        <p:cTn id="33"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pic>
        <p:nvPicPr>
          <p:cNvPr id="9" name="Content Placeholder 8" descr="A group of pink and purple tulips&#10;&#10;Description automatically generated"/>
          <p:cNvPicPr>
            <a:picLocks noChangeAspect="1"/>
          </p:cNvPicPr>
          <p:nvPr/>
        </p:nvPicPr>
        <p:blipFill>
          <a:blip r:embed="rId2">
            <a:extLst>
              <a:ext uri="{28A0092B-C50C-407E-A947-70E740481C1C}">
                <a14:useLocalDpi xmlns:a14="http://schemas.microsoft.com/office/drawing/2010/main" val="0"/>
              </a:ext>
            </a:extLst>
          </a:blip>
          <a:srcRect t="8901" r="-1" b="-1"/>
          <a:stretch>
            <a:fillRect/>
          </a:stretch>
        </p:blipFill>
        <p:spPr>
          <a:xfrm>
            <a:off x="8031913" y="1581665"/>
            <a:ext cx="4705892" cy="5276335"/>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1" name="TextBox 10"/>
          <p:cNvSpPr txBox="1"/>
          <p:nvPr/>
        </p:nvSpPr>
        <p:spPr>
          <a:xfrm>
            <a:off x="319216" y="158390"/>
            <a:ext cx="11553567" cy="6701643"/>
          </a:xfrm>
          <a:prstGeom prst="rect">
            <a:avLst/>
          </a:prstGeom>
          <a:noFill/>
        </p:spPr>
        <p:txBody>
          <a:bodyPr wrap="square">
            <a:spAutoFit/>
          </a:bodyPr>
          <a:lstStyle/>
          <a:p>
            <a:pPr algn="ctr">
              <a:lnSpc>
                <a:spcPct val="120000"/>
              </a:lnSpc>
            </a:pPr>
            <a:r>
              <a:rPr lang="en-US" sz="2400" b="1" dirty="0" err="1">
                <a:solidFill>
                  <a:srgbClr val="FF0000"/>
                </a:solidFill>
              </a:rPr>
              <a:t>Thân</a:t>
            </a:r>
            <a:r>
              <a:rPr lang="en-US" sz="2400" b="1" dirty="0">
                <a:solidFill>
                  <a:srgbClr val="FF0000"/>
                </a:solidFill>
              </a:rPr>
              <a:t> </a:t>
            </a:r>
            <a:r>
              <a:rPr lang="en-US" sz="2400" b="1" dirty="0" err="1">
                <a:solidFill>
                  <a:srgbClr val="FF0000"/>
                </a:solidFill>
              </a:rPr>
              <a:t>bài</a:t>
            </a:r>
            <a:endParaRPr lang="en-US" sz="2400" b="1" dirty="0">
              <a:solidFill>
                <a:srgbClr val="FF0000"/>
              </a:solidFill>
            </a:endParaRPr>
          </a:p>
          <a:p>
            <a:pPr algn="just">
              <a:lnSpc>
                <a:spcPct val="120000"/>
              </a:lnSpc>
            </a:pPr>
            <a:r>
              <a:rPr lang="en-US" sz="2400" b="1" dirty="0"/>
              <a:t>* </a:t>
            </a:r>
            <a:r>
              <a:rPr lang="en-US" sz="2400" b="1" dirty="0" err="1"/>
              <a:t>Phân</a:t>
            </a:r>
            <a:r>
              <a:rPr lang="en-US" sz="2400" b="1" dirty="0"/>
              <a:t> </a:t>
            </a:r>
            <a:r>
              <a:rPr lang="en-US" sz="2400" b="1" dirty="0" err="1"/>
              <a:t>tích</a:t>
            </a:r>
            <a:r>
              <a:rPr lang="en-US" sz="2400" b="1" dirty="0"/>
              <a:t> </a:t>
            </a:r>
            <a:r>
              <a:rPr lang="en-US" sz="2400" b="1" dirty="0" err="1"/>
              <a:t>nội</a:t>
            </a:r>
            <a:r>
              <a:rPr lang="en-US" sz="2400" b="1" dirty="0"/>
              <a:t> dung </a:t>
            </a:r>
            <a:r>
              <a:rPr lang="en-US" sz="2400" b="1" dirty="0" err="1"/>
              <a:t>chủ</a:t>
            </a:r>
            <a:r>
              <a:rPr lang="en-US" sz="2400" b="1" dirty="0"/>
              <a:t> </a:t>
            </a:r>
            <a:r>
              <a:rPr lang="en-US" sz="2400" b="1" dirty="0" err="1"/>
              <a:t>đề</a:t>
            </a:r>
            <a:r>
              <a:rPr lang="en-US" sz="2400" b="1" dirty="0"/>
              <a:t> </a:t>
            </a:r>
            <a:r>
              <a:rPr lang="en-US" sz="2400" b="1" dirty="0" err="1"/>
              <a:t>đoạn</a:t>
            </a:r>
            <a:r>
              <a:rPr lang="en-US" sz="2400" b="1" dirty="0"/>
              <a:t> </a:t>
            </a:r>
            <a:r>
              <a:rPr lang="en-US" sz="2400" b="1" dirty="0" err="1"/>
              <a:t>trích</a:t>
            </a:r>
            <a:r>
              <a:rPr lang="en-US" sz="2400" b="1" dirty="0"/>
              <a:t>: </a:t>
            </a:r>
            <a:endParaRPr lang="en-US" sz="2400" dirty="0"/>
          </a:p>
          <a:p>
            <a:pPr algn="just">
              <a:lnSpc>
                <a:spcPct val="120000"/>
              </a:lnSpc>
            </a:pPr>
            <a:r>
              <a:rPr lang="en-US" sz="2400" b="1" dirty="0"/>
              <a:t>- </a:t>
            </a:r>
            <a:r>
              <a:rPr lang="vi-VN" sz="2400" b="1" dirty="0"/>
              <a:t>Đoạn trích viết về tâm trạng xót xa</a:t>
            </a:r>
            <a:r>
              <a:rPr lang="en-US" sz="2400" b="1" dirty="0"/>
              <a:t>,</a:t>
            </a:r>
            <a:r>
              <a:rPr lang="vi-VN" sz="2400" b="1" dirty="0"/>
              <a:t> đau đớn của nàng Kiều khi tha hương nơi đất khách</a:t>
            </a:r>
            <a:r>
              <a:rPr lang="en-US" sz="2400" b="1" dirty="0"/>
              <a:t>, </a:t>
            </a:r>
            <a:r>
              <a:rPr lang="en-US" sz="2400" b="1" dirty="0" err="1"/>
              <a:t>bị</a:t>
            </a:r>
            <a:r>
              <a:rPr lang="en-US" sz="2400" b="1" dirty="0"/>
              <a:t> </a:t>
            </a:r>
            <a:r>
              <a:rPr lang="en-US" sz="2400" b="1" dirty="0" err="1"/>
              <a:t>đày</a:t>
            </a:r>
            <a:r>
              <a:rPr lang="en-US" sz="2400" b="1" dirty="0"/>
              <a:t> </a:t>
            </a:r>
            <a:r>
              <a:rPr lang="en-US" sz="2400" b="1" dirty="0" err="1"/>
              <a:t>vào</a:t>
            </a:r>
            <a:r>
              <a:rPr lang="en-US" sz="2400" b="1" dirty="0"/>
              <a:t> </a:t>
            </a:r>
            <a:r>
              <a:rPr lang="en-US" sz="2400" b="1" dirty="0" err="1"/>
              <a:t>chốn</a:t>
            </a:r>
            <a:r>
              <a:rPr lang="en-US" sz="2400" b="1" dirty="0"/>
              <a:t> </a:t>
            </a:r>
            <a:r>
              <a:rPr lang="en-US" sz="2400" b="1" dirty="0" err="1"/>
              <a:t>lầu</a:t>
            </a:r>
            <a:r>
              <a:rPr lang="en-US" sz="2400" b="1" dirty="0"/>
              <a:t> </a:t>
            </a:r>
            <a:r>
              <a:rPr lang="en-US" sz="2400" b="1" dirty="0" err="1"/>
              <a:t>xanh</a:t>
            </a:r>
            <a:r>
              <a:rPr lang="en-US" sz="2400" b="1" dirty="0"/>
              <a:t>; qua đó </a:t>
            </a:r>
            <a:r>
              <a:rPr lang="en-US" sz="2400" b="1" dirty="0" err="1"/>
              <a:t>thể</a:t>
            </a:r>
            <a:r>
              <a:rPr lang="en-US" sz="2400" b="1" dirty="0"/>
              <a:t> </a:t>
            </a:r>
            <a:r>
              <a:rPr lang="en-US" sz="2400" b="1" dirty="0" err="1"/>
              <a:t>hiện</a:t>
            </a:r>
            <a:r>
              <a:rPr lang="en-US" sz="2400" b="1" dirty="0"/>
              <a:t> </a:t>
            </a:r>
            <a:r>
              <a:rPr lang="en-US" sz="2400" b="1" dirty="0" err="1"/>
              <a:t>những</a:t>
            </a:r>
            <a:r>
              <a:rPr lang="en-US" sz="2400" b="1" dirty="0"/>
              <a:t> </a:t>
            </a:r>
            <a:r>
              <a:rPr lang="en-US" sz="2400" b="1" dirty="0" err="1"/>
              <a:t>phẩm</a:t>
            </a:r>
            <a:r>
              <a:rPr lang="en-US" sz="2400" b="1" dirty="0"/>
              <a:t> </a:t>
            </a:r>
            <a:r>
              <a:rPr lang="en-US" sz="2400" b="1" dirty="0" err="1"/>
              <a:t>chất</a:t>
            </a:r>
            <a:r>
              <a:rPr lang="en-US" sz="2400" b="1" dirty="0"/>
              <a:t> </a:t>
            </a:r>
            <a:r>
              <a:rPr lang="en-US" sz="2400" b="1" dirty="0" err="1"/>
              <a:t>cao</a:t>
            </a:r>
            <a:r>
              <a:rPr lang="en-US" sz="2400" b="1" dirty="0"/>
              <a:t> đẹp </a:t>
            </a:r>
            <a:r>
              <a:rPr lang="en-US" sz="2400" b="1" dirty="0" err="1"/>
              <a:t>của</a:t>
            </a:r>
            <a:r>
              <a:rPr lang="en-US" sz="2400" b="1" dirty="0"/>
              <a:t> </a:t>
            </a:r>
            <a:r>
              <a:rPr lang="en-US" sz="2400" b="1" dirty="0" err="1"/>
              <a:t>nàng</a:t>
            </a:r>
            <a:r>
              <a:rPr lang="en-US" sz="2400" b="1" dirty="0"/>
              <a:t> </a:t>
            </a:r>
            <a:r>
              <a:rPr lang="en-US" sz="2400" b="1" dirty="0" err="1"/>
              <a:t>Kiều</a:t>
            </a:r>
            <a:r>
              <a:rPr lang="en-US" sz="2400" dirty="0"/>
              <a:t>.</a:t>
            </a:r>
          </a:p>
          <a:p>
            <a:pPr algn="just">
              <a:lnSpc>
                <a:spcPct val="120000"/>
              </a:lnSpc>
            </a:pPr>
            <a:r>
              <a:rPr lang="en-US" sz="2400" dirty="0"/>
              <a:t>+ </a:t>
            </a:r>
            <a:r>
              <a:rPr lang="en-US" sz="2400" b="1" dirty="0"/>
              <a:t>Tâm </a:t>
            </a:r>
            <a:r>
              <a:rPr lang="en-US" sz="2400" b="1" dirty="0" err="1"/>
              <a:t>trạng</a:t>
            </a:r>
            <a:r>
              <a:rPr lang="en-US" sz="2400" b="1" dirty="0"/>
              <a:t> </a:t>
            </a:r>
            <a:r>
              <a:rPr lang="en-US" sz="2400" b="1" dirty="0" err="1"/>
              <a:t>của</a:t>
            </a:r>
            <a:r>
              <a:rPr lang="en-US" sz="2400" b="1" dirty="0"/>
              <a:t> </a:t>
            </a:r>
            <a:r>
              <a:rPr lang="en-US" sz="2400" b="1" dirty="0" err="1"/>
              <a:t>Kiều</a:t>
            </a:r>
            <a:r>
              <a:rPr lang="en-US" sz="2400" b="1" dirty="0"/>
              <a:t> </a:t>
            </a:r>
            <a:r>
              <a:rPr lang="en-US" sz="2400" b="1" dirty="0" err="1"/>
              <a:t>trong</a:t>
            </a:r>
            <a:r>
              <a:rPr lang="en-US" sz="2400" b="1" dirty="0"/>
              <a:t> 6 </a:t>
            </a:r>
            <a:r>
              <a:rPr lang="en-US" sz="2400" b="1" dirty="0" err="1"/>
              <a:t>câu</a:t>
            </a:r>
            <a:r>
              <a:rPr lang="en-US" sz="2400" b="1" dirty="0"/>
              <a:t> </a:t>
            </a:r>
            <a:r>
              <a:rPr lang="en-US" sz="2400" b="1" dirty="0" err="1"/>
              <a:t>thơ</a:t>
            </a:r>
            <a:r>
              <a:rPr lang="en-US" sz="2400" b="1" dirty="0"/>
              <a:t> </a:t>
            </a:r>
            <a:r>
              <a:rPr lang="en-US" sz="2400" b="1" dirty="0" err="1"/>
              <a:t>đầu</a:t>
            </a:r>
            <a:r>
              <a:rPr lang="en-US" sz="2400" dirty="0"/>
              <a:t>: </a:t>
            </a:r>
          </a:p>
          <a:p>
            <a:pPr algn="just">
              <a:lnSpc>
                <a:spcPct val="120000"/>
              </a:lnSpc>
            </a:pPr>
            <a:r>
              <a:rPr lang="en-US" sz="2400" dirty="0"/>
              <a:t> ++ </a:t>
            </a:r>
            <a:r>
              <a:rPr lang="en-US" sz="2400" dirty="0" err="1"/>
              <a:t>Cảnh</a:t>
            </a:r>
            <a:r>
              <a:rPr lang="en-US" sz="2400" dirty="0"/>
              <a:t> </a:t>
            </a:r>
            <a:r>
              <a:rPr lang="en-US" sz="2400" dirty="0" err="1"/>
              <a:t>vật</a:t>
            </a:r>
            <a:r>
              <a:rPr lang="en-US" sz="2400" dirty="0"/>
              <a:t> </a:t>
            </a:r>
            <a:r>
              <a:rPr lang="en-US" sz="2400" dirty="0" err="1"/>
              <a:t>hiện</a:t>
            </a:r>
            <a:r>
              <a:rPr lang="en-US" sz="2400" dirty="0"/>
              <a:t> lên ở các </a:t>
            </a:r>
            <a:r>
              <a:rPr lang="en-US" sz="2400" dirty="0" err="1"/>
              <a:t>thời</a:t>
            </a:r>
            <a:r>
              <a:rPr lang="en-US" sz="2400" dirty="0"/>
              <a:t> </a:t>
            </a:r>
            <a:r>
              <a:rPr lang="en-US" sz="2400" dirty="0" err="1"/>
              <a:t>điểm</a:t>
            </a:r>
            <a:r>
              <a:rPr lang="en-US" sz="2400" dirty="0"/>
              <a:t> </a:t>
            </a:r>
            <a:r>
              <a:rPr lang="en-US" sz="2400" dirty="0" err="1"/>
              <a:t>khác</a:t>
            </a:r>
            <a:r>
              <a:rPr lang="en-US" sz="2400" dirty="0"/>
              <a:t> </a:t>
            </a:r>
            <a:r>
              <a:rPr lang="en-US" sz="2400" dirty="0" err="1"/>
              <a:t>nhau</a:t>
            </a:r>
            <a:r>
              <a:rPr lang="en-US" sz="2400" dirty="0"/>
              <a:t>, đẹp như </a:t>
            </a:r>
            <a:r>
              <a:rPr lang="en-US" sz="2400" dirty="0" err="1"/>
              <a:t>một</a:t>
            </a:r>
            <a:r>
              <a:rPr lang="en-US" sz="2400" dirty="0"/>
              <a:t> </a:t>
            </a:r>
            <a:r>
              <a:rPr lang="en-US" sz="2400" dirty="0" err="1"/>
              <a:t>bức</a:t>
            </a:r>
            <a:r>
              <a:rPr lang="en-US" sz="2400" dirty="0"/>
              <a:t> </a:t>
            </a:r>
            <a:r>
              <a:rPr lang="en-US" sz="2400" dirty="0" err="1"/>
              <a:t>tranh</a:t>
            </a:r>
            <a:r>
              <a:rPr lang="en-US" sz="2400" dirty="0"/>
              <a:t> sơn </a:t>
            </a:r>
            <a:r>
              <a:rPr lang="en-US" sz="2400" dirty="0" err="1"/>
              <a:t>dầu</a:t>
            </a:r>
            <a:r>
              <a:rPr lang="en-US" sz="2400" dirty="0"/>
              <a:t> có </a:t>
            </a:r>
            <a:r>
              <a:rPr lang="en-US" sz="2400" dirty="0" err="1"/>
              <a:t>trăng</a:t>
            </a:r>
            <a:r>
              <a:rPr lang="en-US" sz="2400" dirty="0"/>
              <a:t>, có </a:t>
            </a:r>
            <a:r>
              <a:rPr lang="en-US" sz="2400" dirty="0" err="1"/>
              <a:t>núi</a:t>
            </a:r>
            <a:r>
              <a:rPr lang="en-US" sz="2400" dirty="0"/>
              <a:t>, </a:t>
            </a:r>
            <a:r>
              <a:rPr lang="en-US" sz="2400" dirty="0" err="1"/>
              <a:t>lấp</a:t>
            </a:r>
            <a:r>
              <a:rPr lang="en-US" sz="2400" dirty="0"/>
              <a:t> </a:t>
            </a:r>
            <a:r>
              <a:rPr lang="en-US" sz="2400" dirty="0" err="1"/>
              <a:t>lánh</a:t>
            </a:r>
            <a:r>
              <a:rPr lang="en-US" sz="2400" dirty="0"/>
              <a:t> </a:t>
            </a:r>
            <a:r>
              <a:rPr lang="en-US" sz="2400" dirty="0" err="1"/>
              <a:t>sắc</a:t>
            </a:r>
            <a:r>
              <a:rPr lang="en-US" sz="2400" dirty="0"/>
              <a:t> </a:t>
            </a:r>
            <a:r>
              <a:rPr lang="en-US" sz="2400" dirty="0" err="1"/>
              <a:t>vàng</a:t>
            </a:r>
            <a:r>
              <a:rPr lang="en-US" sz="2400" dirty="0"/>
              <a:t> </a:t>
            </a:r>
            <a:r>
              <a:rPr lang="en-US" sz="2400" dirty="0" err="1"/>
              <a:t>của</a:t>
            </a:r>
            <a:r>
              <a:rPr lang="en-US" sz="2400" dirty="0"/>
              <a:t> </a:t>
            </a:r>
            <a:r>
              <a:rPr lang="en-US" sz="2400" dirty="0" err="1"/>
              <a:t>cồn</a:t>
            </a:r>
            <a:r>
              <a:rPr lang="en-US" sz="2400" dirty="0"/>
              <a:t> </a:t>
            </a:r>
            <a:r>
              <a:rPr lang="en-US" sz="2400" dirty="0" err="1"/>
              <a:t>cát</a:t>
            </a:r>
            <a:r>
              <a:rPr lang="en-US" sz="2400" dirty="0"/>
              <a:t>, </a:t>
            </a:r>
            <a:r>
              <a:rPr lang="en-US" sz="2400" dirty="0" err="1"/>
              <a:t>sắc</a:t>
            </a:r>
            <a:r>
              <a:rPr lang="en-US" sz="2400" dirty="0"/>
              <a:t> </a:t>
            </a:r>
            <a:r>
              <a:rPr lang="en-US" sz="2400" dirty="0" err="1"/>
              <a:t>hồng</a:t>
            </a:r>
            <a:r>
              <a:rPr lang="en-US" sz="2400" dirty="0"/>
              <a:t> </a:t>
            </a:r>
            <a:r>
              <a:rPr lang="en-US" sz="2400" dirty="0" err="1"/>
              <a:t>của</a:t>
            </a:r>
            <a:r>
              <a:rPr lang="en-US" sz="2400" dirty="0"/>
              <a:t> </a:t>
            </a:r>
            <a:r>
              <a:rPr lang="en-US" sz="2400" dirty="0" err="1"/>
              <a:t>bụi</a:t>
            </a:r>
            <a:r>
              <a:rPr lang="en-US" sz="2400" dirty="0"/>
              <a:t> </a:t>
            </a:r>
            <a:r>
              <a:rPr lang="en-US" sz="2400" dirty="0" err="1"/>
              <a:t>dặm</a:t>
            </a:r>
            <a:r>
              <a:rPr lang="en-US" sz="2400" dirty="0"/>
              <a:t> xa,… </a:t>
            </a:r>
            <a:r>
              <a:rPr lang="en-US" sz="2400" dirty="0" err="1"/>
              <a:t>nhưng</a:t>
            </a:r>
            <a:r>
              <a:rPr lang="en-US" sz="2400" dirty="0"/>
              <a:t> </a:t>
            </a:r>
            <a:r>
              <a:rPr lang="vi-VN" sz="2400" dirty="0"/>
              <a:t>gợi nên sự xa xôi, mờ ảo, hoang vắng, nhạt nhòa</a:t>
            </a:r>
            <a:r>
              <a:rPr lang="en-US" sz="2400" dirty="0"/>
              <a:t>,</a:t>
            </a:r>
            <a:r>
              <a:rPr lang="vi-VN" sz="2400" dirty="0"/>
              <a:t> thiếu hơi ấm của con người.</a:t>
            </a:r>
            <a:endParaRPr lang="en-US" sz="2400" dirty="0"/>
          </a:p>
          <a:p>
            <a:pPr algn="just">
              <a:lnSpc>
                <a:spcPct val="120000"/>
              </a:lnSpc>
            </a:pPr>
            <a:r>
              <a:rPr lang="vi-VN" sz="2400" dirty="0"/>
              <a:t> ++ </a:t>
            </a:r>
            <a:r>
              <a:rPr lang="en-US" sz="2400" dirty="0"/>
              <a:t>Tâm </a:t>
            </a:r>
            <a:r>
              <a:rPr lang="en-US" sz="2400" dirty="0" err="1"/>
              <a:t>trạng</a:t>
            </a:r>
            <a:r>
              <a:rPr lang="en-US" sz="2400" dirty="0"/>
              <a:t> </a:t>
            </a:r>
            <a:r>
              <a:rPr lang="en-US" sz="2400" dirty="0" err="1"/>
              <a:t>của</a:t>
            </a:r>
            <a:r>
              <a:rPr lang="en-US" sz="2400" dirty="0"/>
              <a:t> </a:t>
            </a:r>
            <a:r>
              <a:rPr lang="en-US" sz="2400" dirty="0" err="1"/>
              <a:t>Thuý</a:t>
            </a:r>
            <a:r>
              <a:rPr lang="en-US" sz="2400" dirty="0"/>
              <a:t> </a:t>
            </a:r>
            <a:r>
              <a:rPr lang="en-US" sz="2400" dirty="0" err="1"/>
              <a:t>Kiều</a:t>
            </a:r>
            <a:r>
              <a:rPr lang="en-US" sz="2400" dirty="0"/>
              <a:t> </a:t>
            </a:r>
            <a:r>
              <a:rPr lang="en-US" sz="2400" dirty="0" err="1"/>
              <a:t>được</a:t>
            </a:r>
            <a:r>
              <a:rPr lang="en-US" sz="2400" dirty="0"/>
              <a:t> </a:t>
            </a:r>
            <a:r>
              <a:rPr lang="en-US" sz="2400" dirty="0" err="1"/>
              <a:t>bộc</a:t>
            </a:r>
            <a:r>
              <a:rPr lang="en-US" sz="2400" dirty="0"/>
              <a:t> </a:t>
            </a:r>
            <a:r>
              <a:rPr lang="en-US" sz="2400" dirty="0" err="1"/>
              <a:t>lộ</a:t>
            </a:r>
            <a:r>
              <a:rPr lang="en-US" sz="2400" dirty="0"/>
              <a:t> </a:t>
            </a:r>
            <a:r>
              <a:rPr lang="en-US" sz="2400" dirty="0" err="1"/>
              <a:t>trực</a:t>
            </a:r>
            <a:r>
              <a:rPr lang="en-US" sz="2400" dirty="0"/>
              <a:t> </a:t>
            </a:r>
            <a:r>
              <a:rPr lang="en-US" sz="2400" dirty="0" err="1"/>
              <a:t>tiếp</a:t>
            </a:r>
            <a:r>
              <a:rPr lang="en-US" sz="2400" dirty="0"/>
              <a:t> qua </a:t>
            </a:r>
            <a:r>
              <a:rPr lang="en-US" sz="2400" dirty="0" err="1"/>
              <a:t>dòng</a:t>
            </a:r>
            <a:r>
              <a:rPr lang="en-US" sz="2400" dirty="0"/>
              <a:t> </a:t>
            </a:r>
            <a:r>
              <a:rPr lang="en-US" sz="2400" dirty="0" err="1"/>
              <a:t>thơ</a:t>
            </a:r>
            <a:r>
              <a:rPr lang="en-US" sz="2400" dirty="0"/>
              <a:t> “</a:t>
            </a:r>
            <a:r>
              <a:rPr lang="en-US" sz="2400" i="1" dirty="0" err="1"/>
              <a:t>Bẽ</a:t>
            </a:r>
            <a:r>
              <a:rPr lang="en-US" sz="2400" i="1" dirty="0"/>
              <a:t> </a:t>
            </a:r>
            <a:r>
              <a:rPr lang="en-US" sz="2400" i="1" dirty="0" err="1"/>
              <a:t>bàng</a:t>
            </a:r>
            <a:r>
              <a:rPr lang="en-US" sz="2400" i="1" dirty="0"/>
              <a:t> m</a:t>
            </a:r>
            <a:r>
              <a:rPr lang="vi-VN" sz="2400" i="1" dirty="0"/>
              <a:t>ây sớm đèn khuya</a:t>
            </a:r>
            <a:r>
              <a:rPr lang="en-US" sz="2400" i="1" dirty="0"/>
              <a:t> – </a:t>
            </a:r>
            <a:r>
              <a:rPr lang="en-US" sz="2400" i="1" dirty="0" err="1"/>
              <a:t>Nửa</a:t>
            </a:r>
            <a:r>
              <a:rPr lang="en-US" sz="2400" i="1" dirty="0"/>
              <a:t> </a:t>
            </a:r>
            <a:r>
              <a:rPr lang="en-US" sz="2400" i="1" dirty="0" err="1"/>
              <a:t>tình</a:t>
            </a:r>
            <a:r>
              <a:rPr lang="en-US" sz="2400" i="1" dirty="0"/>
              <a:t> </a:t>
            </a:r>
            <a:r>
              <a:rPr lang="en-US" sz="2400" i="1" dirty="0" err="1"/>
              <a:t>nửa</a:t>
            </a:r>
            <a:r>
              <a:rPr lang="en-US" sz="2400" i="1" dirty="0"/>
              <a:t> </a:t>
            </a:r>
            <a:r>
              <a:rPr lang="en-US" sz="2400" i="1" dirty="0" err="1"/>
              <a:t>cảnh</a:t>
            </a:r>
            <a:r>
              <a:rPr lang="en-US" sz="2400" i="1" dirty="0"/>
              <a:t> như chia </a:t>
            </a:r>
            <a:r>
              <a:rPr lang="en-US" sz="2400" i="1" dirty="0" err="1"/>
              <a:t>tấm</a:t>
            </a:r>
            <a:r>
              <a:rPr lang="en-US" sz="2400" i="1" dirty="0"/>
              <a:t> </a:t>
            </a:r>
            <a:r>
              <a:rPr lang="en-US" sz="2400" i="1" dirty="0" err="1"/>
              <a:t>lòng</a:t>
            </a:r>
            <a:r>
              <a:rPr lang="vi-VN" sz="2400" dirty="0"/>
              <a:t>”</a:t>
            </a:r>
            <a:r>
              <a:rPr lang="en-US" sz="2400" dirty="0"/>
              <a:t>. </a:t>
            </a:r>
            <a:r>
              <a:rPr lang="en-US" sz="2400" dirty="0" err="1"/>
              <a:t>Từ</a:t>
            </a:r>
            <a:r>
              <a:rPr lang="en-US" sz="2400" dirty="0"/>
              <a:t> </a:t>
            </a:r>
            <a:r>
              <a:rPr lang="en-US" sz="2400" dirty="0" err="1"/>
              <a:t>láy</a:t>
            </a:r>
            <a:r>
              <a:rPr lang="vi-VN" sz="2400" dirty="0"/>
              <a:t> “</a:t>
            </a:r>
            <a:r>
              <a:rPr lang="vi-VN" sz="2400" i="1" dirty="0"/>
              <a:t>bẽ bàng</a:t>
            </a:r>
            <a:r>
              <a:rPr lang="vi-VN" sz="2400" dirty="0"/>
              <a:t>”</a:t>
            </a:r>
            <a:r>
              <a:rPr lang="en-US" sz="2400" dirty="0"/>
              <a:t> </a:t>
            </a:r>
            <a:r>
              <a:rPr lang="en-US" sz="2400" dirty="0" err="1"/>
              <a:t>đặc</a:t>
            </a:r>
            <a:r>
              <a:rPr lang="en-US" sz="2400" dirty="0"/>
              <a:t> </a:t>
            </a:r>
            <a:r>
              <a:rPr lang="en-US" sz="2400" dirty="0" err="1"/>
              <a:t>tả</a:t>
            </a:r>
            <a:r>
              <a:rPr lang="en-US" sz="2400" dirty="0"/>
              <a:t> tâm </a:t>
            </a:r>
            <a:r>
              <a:rPr lang="en-US" sz="2400" dirty="0" err="1"/>
              <a:t>trạng</a:t>
            </a:r>
            <a:r>
              <a:rPr lang="en-US" sz="2400" dirty="0"/>
              <a:t> </a:t>
            </a:r>
            <a:r>
              <a:rPr lang="en-US" sz="2400" dirty="0" err="1"/>
              <a:t>xấu</a:t>
            </a:r>
            <a:r>
              <a:rPr lang="vi-VN" sz="2400" dirty="0"/>
              <a:t> hổ</a:t>
            </a:r>
            <a:r>
              <a:rPr lang="en-US" sz="2400" dirty="0"/>
              <a:t>, </a:t>
            </a:r>
            <a:r>
              <a:rPr lang="en-US" sz="2400" dirty="0" err="1"/>
              <a:t>tủi</a:t>
            </a:r>
            <a:r>
              <a:rPr lang="vi-VN" sz="2400" dirty="0"/>
              <a:t> thẹn </a:t>
            </a:r>
            <a:r>
              <a:rPr lang="en-US" sz="2400" dirty="0" err="1"/>
              <a:t>của</a:t>
            </a:r>
            <a:r>
              <a:rPr lang="en-US" sz="2400" dirty="0"/>
              <a:t> </a:t>
            </a:r>
            <a:r>
              <a:rPr lang="en-US" sz="2400" dirty="0" err="1"/>
              <a:t>Kiều</a:t>
            </a:r>
            <a:r>
              <a:rPr lang="vi-VN" sz="2400" dirty="0"/>
              <a:t> khi rơi vào tình cảnh nhơ nhuốc.</a:t>
            </a:r>
            <a:r>
              <a:rPr lang="en-US" sz="2400" dirty="0"/>
              <a:t> </a:t>
            </a:r>
            <a:r>
              <a:rPr lang="en-US" sz="2400" dirty="0" err="1"/>
              <a:t>Nhưng</a:t>
            </a:r>
            <a:r>
              <a:rPr lang="en-US" sz="2400" dirty="0"/>
              <a:t> </a:t>
            </a:r>
            <a:r>
              <a:rPr lang="en-US" sz="2400" dirty="0" err="1"/>
              <a:t>nỗi</a:t>
            </a:r>
            <a:r>
              <a:rPr lang="en-US" sz="2400" dirty="0"/>
              <a:t> </a:t>
            </a:r>
            <a:r>
              <a:rPr lang="en-US" sz="2400" dirty="0" err="1"/>
              <a:t>niềm</a:t>
            </a:r>
            <a:r>
              <a:rPr lang="en-US" sz="2400" dirty="0"/>
              <a:t> chỉ </a:t>
            </a:r>
            <a:r>
              <a:rPr lang="en-US" sz="2400" dirty="0" err="1"/>
              <a:t>biết</a:t>
            </a:r>
            <a:r>
              <a:rPr lang="en-US" sz="2400" dirty="0"/>
              <a:t> </a:t>
            </a:r>
            <a:r>
              <a:rPr lang="en-US" sz="2400" dirty="0" err="1"/>
              <a:t>sẻ</a:t>
            </a:r>
            <a:r>
              <a:rPr lang="en-US" sz="2400" dirty="0"/>
              <a:t> chia </a:t>
            </a:r>
            <a:r>
              <a:rPr lang="en-US" sz="2400" dirty="0" err="1"/>
              <a:t>cùng</a:t>
            </a:r>
            <a:r>
              <a:rPr lang="en-US" sz="2400" dirty="0"/>
              <a:t> </a:t>
            </a:r>
            <a:r>
              <a:rPr lang="en-US" sz="2400" dirty="0" err="1"/>
              <a:t>cảnh</a:t>
            </a:r>
            <a:r>
              <a:rPr lang="en-US" sz="2400" dirty="0"/>
              <a:t> </a:t>
            </a:r>
            <a:r>
              <a:rPr lang="en-US" sz="2400" dirty="0" err="1"/>
              <a:t>vật</a:t>
            </a:r>
            <a:r>
              <a:rPr lang="en-US" sz="2400" dirty="0"/>
              <a:t> </a:t>
            </a:r>
            <a:r>
              <a:rPr lang="en-US" sz="2400" i="1" dirty="0" err="1"/>
              <a:t>Nửa</a:t>
            </a:r>
            <a:r>
              <a:rPr lang="en-US" sz="2400" i="1" dirty="0"/>
              <a:t> </a:t>
            </a:r>
            <a:r>
              <a:rPr lang="en-US" sz="2400" i="1" dirty="0" err="1"/>
              <a:t>tình</a:t>
            </a:r>
            <a:r>
              <a:rPr lang="en-US" sz="2400" i="1" dirty="0"/>
              <a:t> </a:t>
            </a:r>
            <a:r>
              <a:rPr lang="en-US" sz="2400" i="1" dirty="0" err="1"/>
              <a:t>nửa</a:t>
            </a:r>
            <a:r>
              <a:rPr lang="en-US" sz="2400" i="1" dirty="0"/>
              <a:t> </a:t>
            </a:r>
            <a:r>
              <a:rPr lang="en-US" sz="2400" i="1" dirty="0" err="1"/>
              <a:t>cảnh</a:t>
            </a:r>
            <a:r>
              <a:rPr lang="en-US" sz="2400" i="1" dirty="0"/>
              <a:t> như chia </a:t>
            </a:r>
            <a:r>
              <a:rPr lang="en-US" sz="2400" i="1" dirty="0" err="1"/>
              <a:t>tấm</a:t>
            </a:r>
            <a:r>
              <a:rPr lang="en-US" sz="2400" i="1" dirty="0"/>
              <a:t> </a:t>
            </a:r>
            <a:r>
              <a:rPr lang="en-US" sz="2400" i="1" dirty="0" err="1"/>
              <a:t>lòng</a:t>
            </a:r>
            <a:r>
              <a:rPr lang="en-US" sz="2400" i="1" dirty="0"/>
              <a:t>.</a:t>
            </a:r>
            <a:r>
              <a:rPr lang="vi-VN" sz="2400" dirty="0"/>
              <a:t> Lòng </a:t>
            </a:r>
            <a:r>
              <a:rPr lang="en-US" sz="2400" dirty="0" err="1"/>
              <a:t>Thuý</a:t>
            </a:r>
            <a:r>
              <a:rPr lang="en-US" sz="2400" dirty="0"/>
              <a:t> </a:t>
            </a:r>
            <a:r>
              <a:rPr lang="en-US" sz="2400" dirty="0" err="1"/>
              <a:t>Kiều</a:t>
            </a:r>
            <a:r>
              <a:rPr lang="en-US" sz="2400" dirty="0"/>
              <a:t> </a:t>
            </a:r>
            <a:r>
              <a:rPr lang="en-US" sz="2400" dirty="0" err="1"/>
              <a:t>vốn</a:t>
            </a:r>
            <a:r>
              <a:rPr lang="en-US" sz="2400" dirty="0"/>
              <a:t> </a:t>
            </a:r>
            <a:r>
              <a:rPr lang="vi-VN" sz="2400" dirty="0"/>
              <a:t>đã buồn, giờ nhìn cảnh vật, lòng nàng càng xót xa tủi hờn. </a:t>
            </a:r>
            <a:endParaRPr lang="en-US" sz="2400" dirty="0"/>
          </a:p>
          <a:p>
            <a:pPr marL="0" marR="0" lvl="0" indent="0" algn="just" defTabSz="914400" rtl="0" eaLnBrk="1" fontAlgn="auto" latinLnBrk="0" hangingPunct="1">
              <a:lnSpc>
                <a:spcPct val="120000"/>
              </a:lnSpc>
              <a:spcBef>
                <a:spcPts val="0"/>
              </a:spcBef>
              <a:spcAft>
                <a:spcPts val="100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barn(inVertical)">
                                      <p:cBhvr>
                                        <p:cTn id="3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pic>
        <p:nvPicPr>
          <p:cNvPr id="9" name="Content Placeholder 8" descr="A group of pink and purple tulips&#10;&#10;Description automatically generated"/>
          <p:cNvPicPr>
            <a:picLocks noChangeAspect="1"/>
          </p:cNvPicPr>
          <p:nvPr/>
        </p:nvPicPr>
        <p:blipFill>
          <a:blip r:embed="rId2">
            <a:extLst>
              <a:ext uri="{28A0092B-C50C-407E-A947-70E740481C1C}">
                <a14:useLocalDpi xmlns:a14="http://schemas.microsoft.com/office/drawing/2010/main" val="0"/>
              </a:ext>
            </a:extLst>
          </a:blip>
          <a:srcRect t="8901" r="-1" b="-1"/>
          <a:stretch>
            <a:fillRect/>
          </a:stretch>
        </p:blipFill>
        <p:spPr>
          <a:xfrm>
            <a:off x="8031913" y="1581665"/>
            <a:ext cx="4705892" cy="5276335"/>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1" name="TextBox 10"/>
          <p:cNvSpPr txBox="1"/>
          <p:nvPr/>
        </p:nvSpPr>
        <p:spPr>
          <a:xfrm>
            <a:off x="319216" y="158390"/>
            <a:ext cx="11553567" cy="6640729"/>
          </a:xfrm>
          <a:prstGeom prst="rect">
            <a:avLst/>
          </a:prstGeom>
          <a:noFill/>
        </p:spPr>
        <p:txBody>
          <a:bodyPr wrap="square">
            <a:spAutoFit/>
          </a:bodyPr>
          <a:lstStyle/>
          <a:p>
            <a:pPr algn="just">
              <a:lnSpc>
                <a:spcPct val="150000"/>
              </a:lnSpc>
            </a:pPr>
            <a:r>
              <a:rPr lang="en-US" sz="2800" b="1" dirty="0"/>
              <a:t>+ Tâm </a:t>
            </a:r>
            <a:r>
              <a:rPr lang="en-US" sz="2800" b="1" dirty="0" err="1"/>
              <a:t>trạng</a:t>
            </a:r>
            <a:r>
              <a:rPr lang="en-US" sz="2800" b="1" dirty="0"/>
              <a:t> </a:t>
            </a:r>
            <a:r>
              <a:rPr lang="en-US" sz="2800" b="1" dirty="0" err="1"/>
              <a:t>của</a:t>
            </a:r>
            <a:r>
              <a:rPr lang="en-US" sz="2800" b="1" dirty="0"/>
              <a:t> </a:t>
            </a:r>
            <a:r>
              <a:rPr lang="en-US" sz="2800" b="1" dirty="0" err="1"/>
              <a:t>Kiều</a:t>
            </a:r>
            <a:r>
              <a:rPr lang="en-US" sz="2800" b="1" dirty="0"/>
              <a:t> </a:t>
            </a:r>
            <a:r>
              <a:rPr lang="en-US" sz="2800" b="1" dirty="0" err="1"/>
              <a:t>trong</a:t>
            </a:r>
            <a:r>
              <a:rPr lang="en-US" sz="2800" b="1" dirty="0"/>
              <a:t> 8 </a:t>
            </a:r>
            <a:r>
              <a:rPr lang="en-US" sz="2800" b="1" dirty="0" err="1"/>
              <a:t>câu</a:t>
            </a:r>
            <a:r>
              <a:rPr lang="en-US" sz="2800" b="1" dirty="0"/>
              <a:t> </a:t>
            </a:r>
            <a:r>
              <a:rPr lang="en-US" sz="2800" b="1" dirty="0" err="1"/>
              <a:t>giữa</a:t>
            </a:r>
            <a:r>
              <a:rPr lang="en-US" sz="2800" b="1" dirty="0"/>
              <a:t>: </a:t>
            </a:r>
            <a:r>
              <a:rPr lang="en-US" sz="2800" dirty="0" err="1"/>
              <a:t>Lời</a:t>
            </a:r>
            <a:r>
              <a:rPr lang="en-US" sz="2800" dirty="0"/>
              <a:t> </a:t>
            </a:r>
            <a:r>
              <a:rPr lang="en-US" sz="2800" dirty="0" err="1"/>
              <a:t>đọc</a:t>
            </a:r>
            <a:r>
              <a:rPr lang="en-US" sz="2800" dirty="0"/>
              <a:t> </a:t>
            </a:r>
            <a:r>
              <a:rPr lang="en-US" sz="2800" dirty="0" err="1"/>
              <a:t>thoại</a:t>
            </a:r>
            <a:r>
              <a:rPr lang="en-US" sz="2800" dirty="0"/>
              <a:t> </a:t>
            </a:r>
            <a:r>
              <a:rPr lang="en-US" sz="2800" dirty="0" err="1"/>
              <a:t>nội</a:t>
            </a:r>
            <a:r>
              <a:rPr lang="en-US" sz="2800" dirty="0"/>
              <a:t> tâm </a:t>
            </a:r>
            <a:r>
              <a:rPr lang="en-US" sz="2800" dirty="0" err="1"/>
              <a:t>bộc</a:t>
            </a:r>
            <a:r>
              <a:rPr lang="en-US" sz="2800" dirty="0"/>
              <a:t> </a:t>
            </a:r>
            <a:r>
              <a:rPr lang="en-US" sz="2800" dirty="0" err="1"/>
              <a:t>lộ</a:t>
            </a:r>
            <a:r>
              <a:rPr lang="en-US" sz="2800" dirty="0"/>
              <a:t> </a:t>
            </a:r>
            <a:r>
              <a:rPr lang="en-US" sz="2800" dirty="0" err="1"/>
              <a:t>nỗi</a:t>
            </a:r>
            <a:r>
              <a:rPr lang="en-US" sz="2800" dirty="0"/>
              <a:t> nhớ, </a:t>
            </a:r>
            <a:r>
              <a:rPr lang="en-US" sz="2800" dirty="0" err="1"/>
              <a:t>sự</a:t>
            </a:r>
            <a:r>
              <a:rPr lang="en-US" sz="2800" dirty="0"/>
              <a:t> lo </a:t>
            </a:r>
            <a:r>
              <a:rPr lang="en-US" sz="2800" dirty="0" err="1"/>
              <a:t>lắng</a:t>
            </a:r>
            <a:r>
              <a:rPr lang="en-US" sz="2800" dirty="0"/>
              <a:t>, day </a:t>
            </a:r>
            <a:r>
              <a:rPr lang="en-US" sz="2800" dirty="0" err="1"/>
              <a:t>dứt</a:t>
            </a:r>
            <a:r>
              <a:rPr lang="en-US" sz="2800" dirty="0"/>
              <a:t> </a:t>
            </a:r>
            <a:r>
              <a:rPr lang="en-US" sz="2800" dirty="0" err="1"/>
              <a:t>khôn</a:t>
            </a:r>
            <a:r>
              <a:rPr lang="en-US" sz="2800" dirty="0"/>
              <a:t> </a:t>
            </a:r>
            <a:r>
              <a:rPr lang="en-US" sz="2800" dirty="0" err="1"/>
              <a:t>nguôi</a:t>
            </a:r>
            <a:r>
              <a:rPr lang="en-US" sz="2800" dirty="0"/>
              <a:t> </a:t>
            </a:r>
            <a:r>
              <a:rPr lang="en-US" sz="2800" dirty="0" err="1"/>
              <a:t>của</a:t>
            </a:r>
            <a:r>
              <a:rPr lang="en-US" sz="2800" dirty="0"/>
              <a:t> </a:t>
            </a:r>
            <a:r>
              <a:rPr lang="en-US" sz="2800" dirty="0" err="1"/>
              <a:t>Kiều</a:t>
            </a:r>
            <a:r>
              <a:rPr lang="en-US" sz="2800" dirty="0"/>
              <a:t> </a:t>
            </a:r>
            <a:r>
              <a:rPr lang="en-US" sz="2800" dirty="0" err="1"/>
              <a:t>với</a:t>
            </a:r>
            <a:r>
              <a:rPr lang="en-US" sz="2800" dirty="0"/>
              <a:t> </a:t>
            </a:r>
            <a:r>
              <a:rPr lang="en-US" sz="2800" dirty="0" err="1"/>
              <a:t>những</a:t>
            </a:r>
            <a:r>
              <a:rPr lang="en-US" sz="2800" dirty="0"/>
              <a:t> </a:t>
            </a:r>
            <a:r>
              <a:rPr lang="en-US" sz="2800" dirty="0" err="1"/>
              <a:t>người</a:t>
            </a:r>
            <a:r>
              <a:rPr lang="en-US" sz="2800" dirty="0"/>
              <a:t> </a:t>
            </a:r>
            <a:r>
              <a:rPr lang="en-US" sz="2800" dirty="0" err="1"/>
              <a:t>nàng</a:t>
            </a:r>
            <a:r>
              <a:rPr lang="en-US" sz="2800" dirty="0"/>
              <a:t> </a:t>
            </a:r>
            <a:r>
              <a:rPr lang="en-US" sz="2800" dirty="0" err="1"/>
              <a:t>yêu</a:t>
            </a:r>
            <a:r>
              <a:rPr lang="en-US" sz="2800" dirty="0"/>
              <a:t> </a:t>
            </a:r>
            <a:r>
              <a:rPr lang="en-US" sz="2800" dirty="0" err="1"/>
              <a:t>nhất</a:t>
            </a:r>
            <a:r>
              <a:rPr lang="en-US" sz="2800" dirty="0"/>
              <a:t>. </a:t>
            </a:r>
          </a:p>
          <a:p>
            <a:pPr algn="just">
              <a:lnSpc>
                <a:spcPct val="150000"/>
              </a:lnSpc>
            </a:pPr>
            <a:r>
              <a:rPr lang="en-US" sz="2800" dirty="0"/>
              <a:t>   ++ Đó là </a:t>
            </a:r>
            <a:r>
              <a:rPr lang="en-US" sz="2800" dirty="0" err="1"/>
              <a:t>nỗi</a:t>
            </a:r>
            <a:r>
              <a:rPr lang="en-US" sz="2800" dirty="0"/>
              <a:t> nhớ </a:t>
            </a:r>
            <a:r>
              <a:rPr lang="en-US" sz="2800" dirty="0" err="1"/>
              <a:t>dành</a:t>
            </a:r>
            <a:r>
              <a:rPr lang="en-US" sz="2800" dirty="0"/>
              <a:t> </a:t>
            </a:r>
            <a:r>
              <a:rPr lang="en-US" sz="2800" dirty="0" err="1"/>
              <a:t>cho</a:t>
            </a:r>
            <a:r>
              <a:rPr lang="en-US" sz="2800" dirty="0"/>
              <a:t> Kim </a:t>
            </a:r>
            <a:r>
              <a:rPr lang="en-US" sz="2800" dirty="0" err="1"/>
              <a:t>Trọng</a:t>
            </a:r>
            <a:r>
              <a:rPr lang="en-US" sz="2800" dirty="0"/>
              <a:t>, qua đó </a:t>
            </a:r>
            <a:r>
              <a:rPr lang="en-US" sz="2800" dirty="0" err="1"/>
              <a:t>bộc</a:t>
            </a:r>
            <a:r>
              <a:rPr lang="en-US" sz="2800" dirty="0"/>
              <a:t> </a:t>
            </a:r>
            <a:r>
              <a:rPr lang="en-US" sz="2800" dirty="0" err="1"/>
              <a:t>lộ</a:t>
            </a:r>
            <a:r>
              <a:rPr lang="en-US" sz="2800" dirty="0"/>
              <a:t> </a:t>
            </a:r>
            <a:r>
              <a:rPr lang="en-US" sz="2800" dirty="0" err="1"/>
              <a:t>tình</a:t>
            </a:r>
            <a:r>
              <a:rPr lang="en-US" sz="2800" dirty="0"/>
              <a:t> </a:t>
            </a:r>
            <a:r>
              <a:rPr lang="en-US" sz="2800" dirty="0" err="1"/>
              <a:t>yêu</a:t>
            </a:r>
            <a:r>
              <a:rPr lang="en-US" sz="2800" dirty="0"/>
              <a:t> </a:t>
            </a:r>
            <a:r>
              <a:rPr lang="en-US" sz="2800" dirty="0" err="1"/>
              <a:t>sâu</a:t>
            </a:r>
            <a:r>
              <a:rPr lang="en-US" sz="2800" dirty="0"/>
              <a:t> </a:t>
            </a:r>
            <a:r>
              <a:rPr lang="en-US" sz="2800" dirty="0" err="1"/>
              <a:t>đậm</a:t>
            </a:r>
            <a:r>
              <a:rPr lang="en-US" sz="2800" dirty="0"/>
              <a:t>, </a:t>
            </a:r>
            <a:r>
              <a:rPr lang="en-US" sz="2800" dirty="0" err="1"/>
              <a:t>tấm</a:t>
            </a:r>
            <a:r>
              <a:rPr lang="en-US" sz="2800" dirty="0"/>
              <a:t> </a:t>
            </a:r>
            <a:r>
              <a:rPr lang="en-US" sz="2800" dirty="0" err="1"/>
              <a:t>lòng</a:t>
            </a:r>
            <a:r>
              <a:rPr lang="en-US" sz="2800" dirty="0"/>
              <a:t> </a:t>
            </a:r>
            <a:r>
              <a:rPr lang="en-US" sz="2800" dirty="0" err="1"/>
              <a:t>thủy</a:t>
            </a:r>
            <a:r>
              <a:rPr lang="en-US" sz="2800" dirty="0"/>
              <a:t> </a:t>
            </a:r>
            <a:r>
              <a:rPr lang="en-US" sz="2800" dirty="0" err="1"/>
              <a:t>chung</a:t>
            </a:r>
            <a:r>
              <a:rPr lang="en-US" sz="2800" dirty="0"/>
              <a:t> </a:t>
            </a:r>
            <a:r>
              <a:rPr lang="en-US" sz="2800" dirty="0" err="1"/>
              <a:t>của</a:t>
            </a:r>
            <a:r>
              <a:rPr lang="en-US" sz="2800" dirty="0"/>
              <a:t> </a:t>
            </a:r>
            <a:r>
              <a:rPr lang="en-US" sz="2800" dirty="0" err="1"/>
              <a:t>Kiều</a:t>
            </a:r>
            <a:r>
              <a:rPr lang="en-US" sz="2800" dirty="0"/>
              <a:t> </a:t>
            </a:r>
            <a:r>
              <a:rPr lang="en-US" sz="2800" dirty="0" err="1"/>
              <a:t>dành</a:t>
            </a:r>
            <a:r>
              <a:rPr lang="en-US" sz="2800" dirty="0"/>
              <a:t> </a:t>
            </a:r>
            <a:r>
              <a:rPr lang="en-US" sz="2800" dirty="0" err="1"/>
              <a:t>cho</a:t>
            </a:r>
            <a:r>
              <a:rPr lang="en-US" sz="2800" dirty="0"/>
              <a:t> </a:t>
            </a:r>
            <a:r>
              <a:rPr lang="en-US" sz="2800" dirty="0" err="1"/>
              <a:t>chàng</a:t>
            </a:r>
            <a:r>
              <a:rPr lang="en-US" sz="2800" dirty="0"/>
              <a:t> Kim: “</a:t>
            </a:r>
            <a:r>
              <a:rPr lang="en-US" sz="2800" i="1" dirty="0" err="1"/>
              <a:t>Tưởng</a:t>
            </a:r>
            <a:r>
              <a:rPr lang="en-US" sz="2800" i="1" dirty="0"/>
              <a:t> </a:t>
            </a:r>
            <a:r>
              <a:rPr lang="en-US" sz="2800" i="1" dirty="0" err="1"/>
              <a:t>người</a:t>
            </a:r>
            <a:r>
              <a:rPr lang="en-US" sz="2800" i="1" dirty="0"/>
              <a:t> </a:t>
            </a:r>
            <a:r>
              <a:rPr lang="en-US" sz="2800" i="1" dirty="0" err="1"/>
              <a:t>dưới</a:t>
            </a:r>
            <a:r>
              <a:rPr lang="en-US" sz="2800" i="1" dirty="0"/>
              <a:t> </a:t>
            </a:r>
            <a:r>
              <a:rPr lang="en-US" sz="2800" i="1" dirty="0" err="1"/>
              <a:t>nguyệt</a:t>
            </a:r>
            <a:r>
              <a:rPr lang="en-US" sz="2800" i="1" dirty="0"/>
              <a:t> ...</a:t>
            </a:r>
            <a:r>
              <a:rPr lang="en-US" sz="2800" i="1" dirty="0" err="1"/>
              <a:t>cho</a:t>
            </a:r>
            <a:r>
              <a:rPr lang="en-US" sz="2800" i="1" dirty="0"/>
              <a:t> </a:t>
            </a:r>
            <a:r>
              <a:rPr lang="en-US" sz="2800" i="1" dirty="0" err="1"/>
              <a:t>phai</a:t>
            </a:r>
            <a:r>
              <a:rPr lang="en-US" sz="2800" i="1" dirty="0"/>
              <a:t>”.</a:t>
            </a:r>
            <a:endParaRPr lang="en-US" sz="2800" dirty="0"/>
          </a:p>
          <a:p>
            <a:pPr algn="just">
              <a:lnSpc>
                <a:spcPct val="150000"/>
              </a:lnSpc>
            </a:pPr>
            <a:r>
              <a:rPr lang="en-US" sz="2800" i="1" dirty="0"/>
              <a:t>  ++ </a:t>
            </a:r>
            <a:r>
              <a:rPr lang="en-US" sz="2800" dirty="0"/>
              <a:t>Đó là </a:t>
            </a:r>
            <a:r>
              <a:rPr lang="en-US" sz="2800" dirty="0" err="1"/>
              <a:t>nỗi</a:t>
            </a:r>
            <a:r>
              <a:rPr lang="en-US" sz="2800" dirty="0"/>
              <a:t> nhớ thương cha </a:t>
            </a:r>
            <a:r>
              <a:rPr lang="en-US" sz="2800" dirty="0" err="1"/>
              <a:t>mẹ</a:t>
            </a:r>
            <a:r>
              <a:rPr lang="en-US" sz="2800" dirty="0"/>
              <a:t>.</a:t>
            </a:r>
            <a:r>
              <a:rPr lang="en-US" sz="2800" i="1" dirty="0"/>
              <a:t> </a:t>
            </a:r>
            <a:r>
              <a:rPr lang="vi-VN" sz="2800" dirty="0"/>
              <a:t>Kiều cảm nhận thời gian đang trôi đi nhanh chóng, </a:t>
            </a:r>
            <a:r>
              <a:rPr lang="en-US" sz="2800" dirty="0"/>
              <a:t>cha </a:t>
            </a:r>
            <a:r>
              <a:rPr lang="en-US" sz="2800" dirty="0" err="1"/>
              <a:t>mẹ</a:t>
            </a:r>
            <a:r>
              <a:rPr lang="en-US" sz="2800" dirty="0"/>
              <a:t> ngày </a:t>
            </a:r>
            <a:r>
              <a:rPr lang="en-US" sz="2800" dirty="0" err="1"/>
              <a:t>một</a:t>
            </a:r>
            <a:r>
              <a:rPr lang="en-US" sz="2800" dirty="0"/>
              <a:t> </a:t>
            </a:r>
            <a:r>
              <a:rPr lang="en-US" sz="2800" dirty="0" err="1"/>
              <a:t>già</a:t>
            </a:r>
            <a:r>
              <a:rPr lang="en-US" sz="2800" dirty="0"/>
              <a:t> đi mà </a:t>
            </a:r>
            <a:r>
              <a:rPr lang="en-US" sz="2800" dirty="0" err="1"/>
              <a:t>mình</a:t>
            </a:r>
            <a:r>
              <a:rPr lang="en-US" sz="2800" dirty="0"/>
              <a:t> </a:t>
            </a:r>
            <a:r>
              <a:rPr lang="en-US" sz="2800" dirty="0" err="1"/>
              <a:t>không</a:t>
            </a:r>
            <a:r>
              <a:rPr lang="en-US" sz="2800" dirty="0"/>
              <a:t> </a:t>
            </a:r>
            <a:r>
              <a:rPr lang="en-US" sz="2800" dirty="0" err="1"/>
              <a:t>thể</a:t>
            </a:r>
            <a:r>
              <a:rPr lang="en-US" sz="2800" dirty="0"/>
              <a:t> ở </a:t>
            </a:r>
            <a:r>
              <a:rPr lang="en-US" sz="2800" dirty="0" err="1"/>
              <a:t>bên</a:t>
            </a:r>
            <a:r>
              <a:rPr lang="en-US" sz="2800" dirty="0"/>
              <a:t> để </a:t>
            </a:r>
            <a:r>
              <a:rPr lang="en-US" sz="2800" dirty="0" err="1"/>
              <a:t>phụng</a:t>
            </a:r>
            <a:r>
              <a:rPr lang="en-US" sz="2800" dirty="0"/>
              <a:t> </a:t>
            </a:r>
            <a:r>
              <a:rPr lang="en-US" sz="2800" dirty="0" err="1"/>
              <a:t>dưỡng</a:t>
            </a:r>
            <a:r>
              <a:rPr lang="en-US" sz="2800" dirty="0"/>
              <a:t>. </a:t>
            </a:r>
            <a:r>
              <a:rPr lang="en-US" sz="2800" dirty="0" err="1"/>
              <a:t>Với</a:t>
            </a:r>
            <a:r>
              <a:rPr lang="en-US" sz="2800" dirty="0"/>
              <a:t> </a:t>
            </a:r>
            <a:r>
              <a:rPr lang="en-US" sz="2800" dirty="0" err="1"/>
              <a:t>những</a:t>
            </a:r>
            <a:r>
              <a:rPr lang="en-US" sz="2800" dirty="0"/>
              <a:t> </a:t>
            </a:r>
            <a:r>
              <a:rPr lang="en-US" sz="2800" dirty="0" err="1"/>
              <a:t>ẩn</a:t>
            </a:r>
            <a:r>
              <a:rPr lang="en-US" sz="2800" dirty="0"/>
              <a:t> </a:t>
            </a:r>
            <a:r>
              <a:rPr lang="en-US" sz="2800" dirty="0" err="1"/>
              <a:t>dụ</a:t>
            </a:r>
            <a:r>
              <a:rPr lang="en-US" sz="2800" dirty="0"/>
              <a:t>, </a:t>
            </a:r>
            <a:r>
              <a:rPr lang="en-US" sz="2800" dirty="0" err="1"/>
              <a:t>những</a:t>
            </a:r>
            <a:r>
              <a:rPr lang="en-US" sz="2800" dirty="0"/>
              <a:t> </a:t>
            </a:r>
            <a:r>
              <a:rPr lang="en-US" sz="2800" dirty="0" err="1"/>
              <a:t>điển</a:t>
            </a:r>
            <a:r>
              <a:rPr lang="en-US" sz="2800" dirty="0"/>
              <a:t> </a:t>
            </a:r>
            <a:r>
              <a:rPr lang="en-US" sz="2800" dirty="0" err="1"/>
              <a:t>tích</a:t>
            </a:r>
            <a:r>
              <a:rPr lang="en-US" sz="2800" dirty="0"/>
              <a:t>, </a:t>
            </a:r>
            <a:r>
              <a:rPr lang="en-US" sz="2800" dirty="0" err="1"/>
              <a:t>điển</a:t>
            </a:r>
            <a:r>
              <a:rPr lang="en-US" sz="2800" dirty="0"/>
              <a:t> cố, </a:t>
            </a:r>
            <a:r>
              <a:rPr lang="en-US" sz="2800" dirty="0" err="1"/>
              <a:t>những</a:t>
            </a:r>
            <a:r>
              <a:rPr lang="en-US" sz="2800" dirty="0"/>
              <a:t> </a:t>
            </a:r>
            <a:r>
              <a:rPr lang="en-US" sz="2800" dirty="0" err="1"/>
              <a:t>câu</a:t>
            </a:r>
            <a:r>
              <a:rPr lang="en-US" sz="2800" dirty="0"/>
              <a:t> </a:t>
            </a:r>
            <a:r>
              <a:rPr lang="en-US" sz="2800" dirty="0" err="1"/>
              <a:t>thơ</a:t>
            </a:r>
            <a:r>
              <a:rPr lang="en-US" sz="2800" dirty="0"/>
              <a:t> đã </a:t>
            </a:r>
            <a:r>
              <a:rPr lang="en-US" sz="2800" dirty="0" err="1"/>
              <a:t>thể</a:t>
            </a:r>
            <a:r>
              <a:rPr lang="en-US" sz="2800" dirty="0"/>
              <a:t> </a:t>
            </a:r>
            <a:r>
              <a:rPr lang="en-US" sz="2800" dirty="0" err="1"/>
              <a:t>hiện</a:t>
            </a:r>
            <a:r>
              <a:rPr lang="en-US" sz="2800" dirty="0"/>
              <a:t> </a:t>
            </a:r>
            <a:r>
              <a:rPr lang="en-US" sz="2800" dirty="0" err="1"/>
              <a:t>nỗi</a:t>
            </a:r>
            <a:r>
              <a:rPr lang="en-US" sz="2800" dirty="0"/>
              <a:t> </a:t>
            </a:r>
            <a:r>
              <a:rPr lang="en-US" sz="2800" dirty="0" err="1"/>
              <a:t>lòng</a:t>
            </a:r>
            <a:r>
              <a:rPr lang="en-US" sz="2800" dirty="0"/>
              <a:t> </a:t>
            </a:r>
            <a:r>
              <a:rPr lang="en-US" sz="2800" dirty="0" err="1"/>
              <a:t>của</a:t>
            </a:r>
            <a:r>
              <a:rPr lang="en-US" sz="2800" dirty="0"/>
              <a:t> </a:t>
            </a:r>
            <a:r>
              <a:rPr lang="en-US" sz="2800" dirty="0" err="1"/>
              <a:t>người</a:t>
            </a:r>
            <a:r>
              <a:rPr lang="en-US" sz="2800" dirty="0"/>
              <a:t> con </a:t>
            </a:r>
            <a:r>
              <a:rPr lang="en-US" sz="2800" dirty="0" err="1"/>
              <a:t>hiếu</a:t>
            </a:r>
            <a:r>
              <a:rPr lang="en-US" sz="2800" dirty="0"/>
              <a:t> </a:t>
            </a:r>
            <a:r>
              <a:rPr lang="en-US" sz="2800" dirty="0" err="1"/>
              <a:t>thảo</a:t>
            </a:r>
            <a:r>
              <a:rPr lang="en-US" sz="2800" dirty="0"/>
              <a:t>: “</a:t>
            </a:r>
            <a:r>
              <a:rPr lang="en-US" sz="2800" i="1" dirty="0" err="1"/>
              <a:t>Xót</a:t>
            </a:r>
            <a:r>
              <a:rPr lang="en-US" sz="2800" i="1" dirty="0"/>
              <a:t> </a:t>
            </a:r>
            <a:r>
              <a:rPr lang="en-US" sz="2800" i="1" dirty="0" err="1"/>
              <a:t>người</a:t>
            </a:r>
            <a:r>
              <a:rPr lang="en-US" sz="2800" i="1" dirty="0"/>
              <a:t> </a:t>
            </a:r>
            <a:r>
              <a:rPr lang="en-US" sz="2800" i="1" dirty="0" err="1"/>
              <a:t>tựa</a:t>
            </a:r>
            <a:r>
              <a:rPr lang="en-US" sz="2800" i="1" dirty="0"/>
              <a:t> </a:t>
            </a:r>
            <a:r>
              <a:rPr lang="en-US" sz="2800" i="1" dirty="0" err="1"/>
              <a:t>cửa</a:t>
            </a:r>
            <a:r>
              <a:rPr lang="en-US" sz="2800" i="1" dirty="0"/>
              <a:t> ...</a:t>
            </a:r>
            <a:r>
              <a:rPr lang="en-US" sz="2800" i="1" dirty="0" err="1"/>
              <a:t>vừa</a:t>
            </a:r>
            <a:r>
              <a:rPr lang="en-US" sz="2800" i="1" dirty="0"/>
              <a:t> </a:t>
            </a:r>
            <a:r>
              <a:rPr lang="en-US" sz="2800" i="1" dirty="0" err="1"/>
              <a:t>người</a:t>
            </a:r>
            <a:r>
              <a:rPr lang="en-US" sz="2800" i="1" dirty="0"/>
              <a:t> </a:t>
            </a:r>
            <a:r>
              <a:rPr lang="en-US" sz="2800" i="1" dirty="0" err="1"/>
              <a:t>ôm</a:t>
            </a:r>
            <a:r>
              <a:rPr lang="en-US" sz="2800" dirty="0"/>
              <a:t>”.</a:t>
            </a:r>
          </a:p>
          <a:p>
            <a:pPr marL="0" marR="0" lvl="0" indent="0" algn="just" defTabSz="914400" rtl="0" eaLnBrk="1" fontAlgn="auto" latinLnBrk="0" hangingPunct="1">
              <a:lnSpc>
                <a:spcPct val="150000"/>
              </a:lnSpc>
              <a:spcBef>
                <a:spcPts val="0"/>
              </a:spcBef>
              <a:spcAft>
                <a:spcPts val="1000"/>
              </a:spcAft>
              <a:buClrTx/>
              <a:buSzTx/>
              <a:buFontTx/>
              <a:buNone/>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Flowers on top of a book&#10;&#10;Description automatically generated"/>
          <p:cNvPicPr>
            <a:picLocks noChangeAspect="1"/>
          </p:cNvPicPr>
          <p:nvPr/>
        </p:nvPicPr>
        <p:blipFill>
          <a:blip r:embed="rId2">
            <a:extLst>
              <a:ext uri="{28A0092B-C50C-407E-A947-70E740481C1C}">
                <a14:useLocalDpi xmlns:a14="http://schemas.microsoft.com/office/drawing/2010/main" val="0"/>
              </a:ext>
            </a:extLst>
          </a:blip>
          <a:srcRect l="26405" r="8385"/>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itle 1"/>
          <p:cNvSpPr txBox="1"/>
          <p:nvPr/>
        </p:nvSpPr>
        <p:spPr>
          <a:xfrm>
            <a:off x="362743" y="3262436"/>
            <a:ext cx="6903030" cy="117156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sz="4800" b="0" i="0" u="none" strike="noStrike" kern="1200" cap="none" spc="0" normalizeH="0" baseline="0" noProof="0" dirty="0">
                <a:ln>
                  <a:noFill/>
                </a:ln>
                <a:solidFill>
                  <a:srgbClr val="FF0000"/>
                </a:solidFill>
                <a:effectLst/>
                <a:uLnTx/>
                <a:uFillTx/>
                <a:latin typeface="#9Slide03 AmpleSoft Bold" panose="02000000000000000000" pitchFamily="2" charset="0"/>
                <a:ea typeface="+mj-ea"/>
                <a:cs typeface="+mj-cs"/>
              </a:rPr>
              <a:t>HOẠT ĐỘNG 2</a:t>
            </a:r>
            <a:br>
              <a:rPr kumimoji="0" lang="en-US" sz="4800" b="0" i="0" u="none" strike="noStrike" kern="1200" cap="none" spc="0" normalizeH="0" baseline="0" noProof="0" dirty="0">
                <a:ln>
                  <a:noFill/>
                </a:ln>
                <a:solidFill>
                  <a:srgbClr val="FF0000"/>
                </a:solidFill>
                <a:effectLst/>
                <a:uLnTx/>
                <a:uFillTx/>
                <a:latin typeface="#9Slide03 AmpleSoft Bold" panose="02000000000000000000" pitchFamily="2" charset="0"/>
                <a:ea typeface="+mj-ea"/>
                <a:cs typeface="+mj-cs"/>
              </a:rPr>
            </a:br>
            <a:r>
              <a:rPr kumimoji="0" lang="en-US" sz="8000" b="0" i="0" u="none" strike="noStrike" kern="1200" cap="none" spc="0" normalizeH="0" baseline="0" noProof="0" dirty="0">
                <a:ln>
                  <a:noFill/>
                </a:ln>
                <a:solidFill>
                  <a:srgbClr val="0B9764"/>
                </a:solidFill>
                <a:effectLst/>
                <a:uLnTx/>
                <a:uFillTx/>
                <a:latin typeface="#9Slide03 AmpleSoft Bold" panose="02000000000000000000" pitchFamily="2" charset="0"/>
                <a:ea typeface="+mj-ea"/>
                <a:cs typeface="+mj-cs"/>
              </a:rPr>
              <a:t>HÌNH THÀNH </a:t>
            </a:r>
          </a:p>
          <a:p>
            <a:pPr marL="0" marR="0" lvl="0" indent="0" algn="ctr" defTabSz="914400" rtl="0" eaLnBrk="1" fontAlgn="auto" latinLnBrk="0" hangingPunct="1">
              <a:lnSpc>
                <a:spcPct val="90000"/>
              </a:lnSpc>
              <a:spcBef>
                <a:spcPct val="0"/>
              </a:spcBef>
              <a:spcAft>
                <a:spcPts val="0"/>
              </a:spcAft>
              <a:buClrTx/>
              <a:buSzTx/>
              <a:buFontTx/>
              <a:buNone/>
              <a:defRPr/>
            </a:pPr>
            <a:r>
              <a:rPr kumimoji="0" lang="en-US" sz="8000" b="0" i="0" u="none" strike="noStrike" kern="1200" cap="none" spc="0" normalizeH="0" baseline="0" noProof="0" dirty="0">
                <a:ln>
                  <a:noFill/>
                </a:ln>
                <a:solidFill>
                  <a:srgbClr val="0B9764"/>
                </a:solidFill>
                <a:effectLst/>
                <a:uLnTx/>
                <a:uFillTx/>
                <a:latin typeface="#9Slide03 AmpleSoft Bold" panose="02000000000000000000" pitchFamily="2" charset="0"/>
                <a:ea typeface="+mj-ea"/>
                <a:cs typeface="+mj-cs"/>
              </a:rPr>
              <a:t>KIẾN THỨC </a:t>
            </a:r>
            <a:endParaRPr kumimoji="0" lang="en-US" sz="4800" b="0" i="0" u="none" strike="noStrike" kern="1200" cap="none" spc="0" normalizeH="0" baseline="0" noProof="0" dirty="0">
              <a:ln>
                <a:noFill/>
              </a:ln>
              <a:solidFill>
                <a:srgbClr val="0B9764"/>
              </a:solidFill>
              <a:effectLst/>
              <a:uLnTx/>
              <a:uFillTx/>
              <a:latin typeface="#9Slide03 AmpleSoft Bold" panose="02000000000000000000" pitchFamily="2"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pic>
        <p:nvPicPr>
          <p:cNvPr id="9" name="Content Placeholder 8" descr="A group of pink and purple tulips&#10;&#10;Description automatically generated"/>
          <p:cNvPicPr>
            <a:picLocks noChangeAspect="1"/>
          </p:cNvPicPr>
          <p:nvPr/>
        </p:nvPicPr>
        <p:blipFill>
          <a:blip r:embed="rId2">
            <a:extLst>
              <a:ext uri="{28A0092B-C50C-407E-A947-70E740481C1C}">
                <a14:useLocalDpi xmlns:a14="http://schemas.microsoft.com/office/drawing/2010/main" val="0"/>
              </a:ext>
            </a:extLst>
          </a:blip>
          <a:srcRect t="8901" r="-1" b="-1"/>
          <a:stretch>
            <a:fillRect/>
          </a:stretch>
        </p:blipFill>
        <p:spPr>
          <a:xfrm>
            <a:off x="8031913" y="1581665"/>
            <a:ext cx="4705892" cy="5276335"/>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1" name="TextBox 10"/>
          <p:cNvSpPr txBox="1"/>
          <p:nvPr/>
        </p:nvSpPr>
        <p:spPr>
          <a:xfrm>
            <a:off x="753762" y="158390"/>
            <a:ext cx="10824519" cy="6478184"/>
          </a:xfrm>
          <a:prstGeom prst="rect">
            <a:avLst/>
          </a:prstGeom>
          <a:noFill/>
        </p:spPr>
        <p:txBody>
          <a:bodyPr wrap="square">
            <a:spAutoFit/>
          </a:bodyPr>
          <a:lstStyle/>
          <a:p>
            <a:pPr algn="just">
              <a:lnSpc>
                <a:spcPct val="150000"/>
              </a:lnSpc>
            </a:pPr>
            <a:r>
              <a:rPr lang="en-US" sz="2800" b="1" dirty="0"/>
              <a:t>+ </a:t>
            </a:r>
            <a:r>
              <a:rPr lang="vi-VN" sz="2800" b="1" dirty="0"/>
              <a:t>Tâm trạng đau buồn và dự cảm về tương lai sóng gió </a:t>
            </a:r>
            <a:r>
              <a:rPr lang="en-US" sz="2800" b="1" dirty="0"/>
              <a:t>(</a:t>
            </a:r>
            <a:r>
              <a:rPr lang="vi-VN" sz="2800" b="1" dirty="0"/>
              <a:t>8 dòng cuối): </a:t>
            </a:r>
            <a:r>
              <a:rPr lang="en-US" sz="2800" dirty="0" err="1"/>
              <a:t>Bằng</a:t>
            </a:r>
            <a:r>
              <a:rPr lang="en-US" sz="2800" dirty="0"/>
              <a:t> </a:t>
            </a:r>
            <a:r>
              <a:rPr lang="en-US" sz="2800" dirty="0" err="1"/>
              <a:t>nghệ</a:t>
            </a:r>
            <a:r>
              <a:rPr lang="en-US" sz="2800" dirty="0"/>
              <a:t> </a:t>
            </a:r>
            <a:r>
              <a:rPr lang="en-US" sz="2800" dirty="0" err="1"/>
              <a:t>thuật</a:t>
            </a:r>
            <a:r>
              <a:rPr lang="en-US" sz="2800" dirty="0"/>
              <a:t> </a:t>
            </a:r>
            <a:r>
              <a:rPr lang="en-US" sz="2800" dirty="0" err="1"/>
              <a:t>tả</a:t>
            </a:r>
            <a:r>
              <a:rPr lang="en-US" sz="2800" dirty="0"/>
              <a:t> </a:t>
            </a:r>
            <a:r>
              <a:rPr lang="en-US" sz="2800" dirty="0" err="1"/>
              <a:t>cảnh</a:t>
            </a:r>
            <a:r>
              <a:rPr lang="en-US" sz="2800" dirty="0"/>
              <a:t> </a:t>
            </a:r>
            <a:r>
              <a:rPr lang="en-US" sz="2800" dirty="0" err="1"/>
              <a:t>ngụ</a:t>
            </a:r>
            <a:r>
              <a:rPr lang="en-US" sz="2800" dirty="0"/>
              <a:t> </a:t>
            </a:r>
            <a:r>
              <a:rPr lang="en-US" sz="2800" dirty="0" err="1"/>
              <a:t>tình</a:t>
            </a:r>
            <a:r>
              <a:rPr lang="en-US" sz="2800" dirty="0"/>
              <a:t>, 4 </a:t>
            </a:r>
            <a:r>
              <a:rPr lang="en-US" sz="2800" dirty="0" err="1"/>
              <a:t>cặp</a:t>
            </a:r>
            <a:r>
              <a:rPr lang="en-US" sz="2800" dirty="0"/>
              <a:t> </a:t>
            </a:r>
            <a:r>
              <a:rPr lang="en-US" sz="2800" dirty="0" err="1"/>
              <a:t>câu</a:t>
            </a:r>
            <a:r>
              <a:rPr lang="en-US" sz="2800" dirty="0"/>
              <a:t> </a:t>
            </a:r>
            <a:r>
              <a:rPr lang="en-US" sz="2800" dirty="0" err="1"/>
              <a:t>thơ</a:t>
            </a:r>
            <a:r>
              <a:rPr lang="en-US" sz="2800" dirty="0"/>
              <a:t> </a:t>
            </a:r>
            <a:r>
              <a:rPr lang="en-US" sz="2800" dirty="0" err="1"/>
              <a:t>diễn</a:t>
            </a:r>
            <a:r>
              <a:rPr lang="en-US" sz="2800" dirty="0"/>
              <a:t> </a:t>
            </a:r>
            <a:r>
              <a:rPr lang="en-US" sz="2800" dirty="0" err="1"/>
              <a:t>tả</a:t>
            </a:r>
            <a:r>
              <a:rPr lang="en-US" sz="2800" dirty="0"/>
              <a:t> </a:t>
            </a:r>
            <a:r>
              <a:rPr lang="en-US" sz="2800" dirty="0" err="1"/>
              <a:t>những</a:t>
            </a:r>
            <a:r>
              <a:rPr lang="en-US" sz="2800" dirty="0"/>
              <a:t> </a:t>
            </a:r>
            <a:r>
              <a:rPr lang="en-US" sz="2800" dirty="0" err="1"/>
              <a:t>lớp</a:t>
            </a:r>
            <a:r>
              <a:rPr lang="en-US" sz="2800" dirty="0"/>
              <a:t> </a:t>
            </a:r>
            <a:r>
              <a:rPr lang="en-US" sz="2800" dirty="0" err="1"/>
              <a:t>sóng</a:t>
            </a:r>
            <a:r>
              <a:rPr lang="en-US" sz="2800" dirty="0"/>
              <a:t> lo </a:t>
            </a:r>
            <a:r>
              <a:rPr lang="en-US" sz="2800" dirty="0" err="1"/>
              <a:t>âu</a:t>
            </a:r>
            <a:r>
              <a:rPr lang="en-US" sz="2800" dirty="0"/>
              <a:t> </a:t>
            </a:r>
            <a:r>
              <a:rPr lang="en-US" sz="2800" dirty="0" err="1"/>
              <a:t>đang</a:t>
            </a:r>
            <a:r>
              <a:rPr lang="en-US" sz="2800" dirty="0"/>
              <a:t> </a:t>
            </a:r>
            <a:r>
              <a:rPr lang="en-US" sz="2800" dirty="0" err="1"/>
              <a:t>trồi</a:t>
            </a:r>
            <a:r>
              <a:rPr lang="en-US" sz="2800" dirty="0"/>
              <a:t> lên </a:t>
            </a:r>
            <a:r>
              <a:rPr lang="en-US" sz="2800" dirty="0" err="1"/>
              <a:t>trong</a:t>
            </a:r>
            <a:r>
              <a:rPr lang="en-US" sz="2800" dirty="0"/>
              <a:t> </a:t>
            </a:r>
            <a:r>
              <a:rPr lang="en-US" sz="2800" dirty="0" err="1"/>
              <a:t>lòng</a:t>
            </a:r>
            <a:r>
              <a:rPr lang="en-US" sz="2800" dirty="0"/>
              <a:t> </a:t>
            </a:r>
            <a:r>
              <a:rPr lang="en-US" sz="2800" dirty="0" err="1"/>
              <a:t>nàng</a:t>
            </a:r>
            <a:r>
              <a:rPr lang="en-US" sz="2800" dirty="0"/>
              <a:t> </a:t>
            </a:r>
            <a:r>
              <a:rPr lang="en-US" sz="2800" dirty="0" err="1"/>
              <a:t>Kiều</a:t>
            </a:r>
            <a:r>
              <a:rPr lang="en-US" sz="2800" dirty="0"/>
              <a:t>. Đó là </a:t>
            </a:r>
            <a:r>
              <a:rPr lang="en-US" sz="2800" dirty="0" err="1"/>
              <a:t>nỗi</a:t>
            </a:r>
            <a:r>
              <a:rPr lang="vi-VN" sz="2800" dirty="0"/>
              <a:t> buồn thương nhớ nhà và khao khát được trở về nhà; </a:t>
            </a:r>
            <a:r>
              <a:rPr lang="en-US" sz="2800" dirty="0" err="1"/>
              <a:t>nỗi</a:t>
            </a:r>
            <a:r>
              <a:rPr lang="en-US" sz="2800" dirty="0"/>
              <a:t> </a:t>
            </a:r>
            <a:r>
              <a:rPr lang="en-US" sz="2800" dirty="0" err="1"/>
              <a:t>xót</a:t>
            </a:r>
            <a:r>
              <a:rPr lang="en-US" sz="2800" dirty="0"/>
              <a:t> thương </a:t>
            </a:r>
            <a:r>
              <a:rPr lang="en-US" sz="2800" dirty="0" err="1"/>
              <a:t>cho</a:t>
            </a:r>
            <a:r>
              <a:rPr lang="en-US" sz="2800" dirty="0"/>
              <a:t> </a:t>
            </a:r>
            <a:r>
              <a:rPr lang="en-US" sz="2800" dirty="0" err="1"/>
              <a:t>số</a:t>
            </a:r>
            <a:r>
              <a:rPr lang="en-US" sz="2800" dirty="0"/>
              <a:t> </a:t>
            </a:r>
            <a:r>
              <a:rPr lang="en-US" sz="2800" dirty="0" err="1"/>
              <a:t>phận</a:t>
            </a:r>
            <a:r>
              <a:rPr lang="en-US" sz="2800" dirty="0"/>
              <a:t> </a:t>
            </a:r>
            <a:r>
              <a:rPr lang="en-US" sz="2800" dirty="0" err="1"/>
              <a:t>của</a:t>
            </a:r>
            <a:r>
              <a:rPr lang="en-US" sz="2800" dirty="0"/>
              <a:t> </a:t>
            </a:r>
            <a:r>
              <a:rPr lang="en-US" sz="2800" dirty="0" err="1"/>
              <a:t>mình</a:t>
            </a:r>
            <a:r>
              <a:rPr lang="en-US" sz="2800" dirty="0"/>
              <a:t> </a:t>
            </a:r>
            <a:r>
              <a:rPr lang="en-US" sz="2800" dirty="0" err="1"/>
              <a:t>cùng</a:t>
            </a:r>
            <a:r>
              <a:rPr lang="en-US" sz="2800" dirty="0"/>
              <a:t> </a:t>
            </a:r>
            <a:r>
              <a:rPr lang="en-US" sz="2800" dirty="0" err="1"/>
              <a:t>nỗi</a:t>
            </a:r>
            <a:r>
              <a:rPr lang="en-US" sz="2800" dirty="0"/>
              <a:t> </a:t>
            </a:r>
            <a:r>
              <a:rPr lang="en-US" sz="2800" dirty="0" err="1"/>
              <a:t>thấp</a:t>
            </a:r>
            <a:r>
              <a:rPr lang="en-US" sz="2800" dirty="0"/>
              <a:t> </a:t>
            </a:r>
            <a:r>
              <a:rPr lang="en-US" sz="2800" dirty="0" err="1"/>
              <a:t>thỏm</a:t>
            </a:r>
            <a:r>
              <a:rPr lang="en-US" sz="2800" dirty="0"/>
              <a:t> </a:t>
            </a:r>
            <a:r>
              <a:rPr lang="en-US" sz="2800" dirty="0" err="1"/>
              <a:t>không</a:t>
            </a:r>
            <a:r>
              <a:rPr lang="en-US" sz="2800" dirty="0"/>
              <a:t> yên khi </a:t>
            </a:r>
            <a:r>
              <a:rPr lang="en-US" sz="2800" dirty="0" err="1"/>
              <a:t>nghĩ</a:t>
            </a:r>
            <a:r>
              <a:rPr lang="en-US" sz="2800" dirty="0"/>
              <a:t> đến </a:t>
            </a:r>
            <a:r>
              <a:rPr lang="en-US" sz="2800" dirty="0" err="1"/>
              <a:t>tương</a:t>
            </a:r>
            <a:r>
              <a:rPr lang="en-US" sz="2800" dirty="0"/>
              <a:t> </a:t>
            </a:r>
            <a:r>
              <a:rPr lang="en-US" sz="2800" dirty="0" err="1"/>
              <a:t>lai</a:t>
            </a:r>
            <a:r>
              <a:rPr lang="en-US" sz="2800" dirty="0"/>
              <a:t>, </a:t>
            </a:r>
            <a:r>
              <a:rPr lang="en-US" sz="2800" dirty="0" err="1"/>
              <a:t>những</a:t>
            </a:r>
            <a:r>
              <a:rPr lang="en-US" sz="2800" dirty="0"/>
              <a:t> ngày tháng </a:t>
            </a:r>
            <a:r>
              <a:rPr lang="en-US" sz="2800" dirty="0" err="1"/>
              <a:t>sau</a:t>
            </a:r>
            <a:r>
              <a:rPr lang="en-US" sz="2800" dirty="0"/>
              <a:t> </a:t>
            </a:r>
            <a:r>
              <a:rPr lang="en-US" sz="2800" dirty="0" err="1"/>
              <a:t>này</a:t>
            </a:r>
            <a:r>
              <a:rPr lang="en-US" sz="2800" dirty="0"/>
              <a:t> </a:t>
            </a:r>
            <a:r>
              <a:rPr lang="en-US" sz="2800" dirty="0" err="1"/>
              <a:t>không</a:t>
            </a:r>
            <a:r>
              <a:rPr lang="en-US" sz="2800" dirty="0"/>
              <a:t> </a:t>
            </a:r>
            <a:r>
              <a:rPr lang="en-US" sz="2800" dirty="0" err="1"/>
              <a:t>biết</a:t>
            </a:r>
            <a:r>
              <a:rPr lang="en-US" sz="2800" dirty="0"/>
              <a:t> sẽ có </a:t>
            </a:r>
            <a:r>
              <a:rPr lang="en-US" sz="2800" dirty="0" err="1"/>
              <a:t>điều</a:t>
            </a:r>
            <a:r>
              <a:rPr lang="en-US" sz="2800" dirty="0"/>
              <a:t> gì </a:t>
            </a:r>
            <a:r>
              <a:rPr lang="en-US" sz="2800" dirty="0" err="1"/>
              <a:t>đón</a:t>
            </a:r>
            <a:r>
              <a:rPr lang="en-US" sz="2800" dirty="0"/>
              <a:t> </a:t>
            </a:r>
            <a:r>
              <a:rPr lang="en-US" sz="2800" dirty="0" err="1"/>
              <a:t>đợi</a:t>
            </a:r>
            <a:r>
              <a:rPr lang="en-US" sz="2800" dirty="0"/>
              <a:t> </a:t>
            </a:r>
            <a:r>
              <a:rPr lang="en-US" sz="2800" dirty="0" err="1"/>
              <a:t>mình</a:t>
            </a:r>
            <a:r>
              <a:rPr lang="en-US" sz="2800" dirty="0"/>
              <a:t> </a:t>
            </a:r>
            <a:r>
              <a:rPr lang="en-US" sz="2800" dirty="0" err="1"/>
              <a:t>phía</a:t>
            </a:r>
            <a:r>
              <a:rPr lang="en-US" sz="2800" dirty="0"/>
              <a:t> </a:t>
            </a:r>
            <a:r>
              <a:rPr lang="en-US" sz="2800" dirty="0" err="1"/>
              <a:t>trước</a:t>
            </a:r>
            <a:r>
              <a:rPr lang="en-US" sz="2800" dirty="0"/>
              <a:t>.</a:t>
            </a:r>
          </a:p>
          <a:p>
            <a:pPr algn="just">
              <a:lnSpc>
                <a:spcPct val="150000"/>
              </a:lnSpc>
            </a:pPr>
            <a:r>
              <a:rPr lang="en-US" sz="2800" dirty="0"/>
              <a:t>- </a:t>
            </a:r>
            <a:r>
              <a:rPr lang="en-US" sz="2800" dirty="0" err="1"/>
              <a:t>Đằng</a:t>
            </a:r>
            <a:r>
              <a:rPr lang="en-US" sz="2800" dirty="0"/>
              <a:t> </a:t>
            </a:r>
            <a:r>
              <a:rPr lang="en-US" sz="2800" dirty="0" err="1"/>
              <a:t>sau</a:t>
            </a:r>
            <a:r>
              <a:rPr lang="en-US" sz="2800" dirty="0"/>
              <a:t> </a:t>
            </a:r>
            <a:r>
              <a:rPr lang="en-US" sz="2800" dirty="0" err="1"/>
              <a:t>lời</a:t>
            </a:r>
            <a:r>
              <a:rPr lang="en-US" sz="2800" dirty="0"/>
              <a:t> </a:t>
            </a:r>
            <a:r>
              <a:rPr lang="en-US" sz="2800" dirty="0" err="1"/>
              <a:t>thơ</a:t>
            </a:r>
            <a:r>
              <a:rPr lang="en-US" sz="2800" dirty="0"/>
              <a:t>, </a:t>
            </a:r>
            <a:r>
              <a:rPr lang="en-US" sz="2800" dirty="0" err="1"/>
              <a:t>người</a:t>
            </a:r>
            <a:r>
              <a:rPr lang="en-US" sz="2800" dirty="0"/>
              <a:t> </a:t>
            </a:r>
            <a:r>
              <a:rPr lang="en-US" sz="2800" dirty="0" err="1"/>
              <a:t>đọc</a:t>
            </a:r>
            <a:r>
              <a:rPr lang="en-US" sz="2800" dirty="0"/>
              <a:t> còn thấy </a:t>
            </a:r>
            <a:r>
              <a:rPr lang="en-US" sz="2800" dirty="0" err="1"/>
              <a:t>được</a:t>
            </a:r>
            <a:r>
              <a:rPr lang="en-US" sz="2800" dirty="0"/>
              <a:t> </a:t>
            </a:r>
            <a:r>
              <a:rPr lang="en-US" sz="2800" dirty="0" err="1"/>
              <a:t>tấm</a:t>
            </a:r>
            <a:r>
              <a:rPr lang="en-US" sz="2800" dirty="0"/>
              <a:t> </a:t>
            </a:r>
            <a:r>
              <a:rPr lang="en-US" sz="2800" dirty="0" err="1"/>
              <a:t>lòng</a:t>
            </a:r>
            <a:r>
              <a:rPr lang="en-US" sz="2800" dirty="0"/>
              <a:t> </a:t>
            </a:r>
            <a:r>
              <a:rPr lang="en-US" sz="2800" dirty="0" err="1"/>
              <a:t>nhân</a:t>
            </a:r>
            <a:r>
              <a:rPr lang="en-US" sz="2800" dirty="0"/>
              <a:t> </a:t>
            </a:r>
            <a:r>
              <a:rPr lang="en-US" sz="2800" dirty="0" err="1"/>
              <a:t>đạo</a:t>
            </a:r>
            <a:r>
              <a:rPr lang="en-US" sz="2800" dirty="0"/>
              <a:t> </a:t>
            </a:r>
            <a:r>
              <a:rPr lang="en-US" sz="2800" dirty="0" err="1"/>
              <a:t>sâu</a:t>
            </a:r>
            <a:r>
              <a:rPr lang="en-US" sz="2800" dirty="0"/>
              <a:t> </a:t>
            </a:r>
            <a:r>
              <a:rPr lang="en-US" sz="2800" dirty="0" err="1"/>
              <a:t>sắc</a:t>
            </a:r>
            <a:r>
              <a:rPr lang="en-US" sz="2800" dirty="0"/>
              <a:t> </a:t>
            </a:r>
            <a:r>
              <a:rPr lang="en-US" sz="2800" dirty="0" err="1"/>
              <a:t>của</a:t>
            </a:r>
            <a:r>
              <a:rPr lang="en-US" sz="2800" dirty="0"/>
              <a:t> </a:t>
            </a:r>
            <a:r>
              <a:rPr lang="en-US" sz="2800" dirty="0" err="1"/>
              <a:t>đại</a:t>
            </a:r>
            <a:r>
              <a:rPr lang="en-US" sz="2800" dirty="0"/>
              <a:t> thi </a:t>
            </a:r>
            <a:r>
              <a:rPr lang="en-US" sz="2800" dirty="0" err="1"/>
              <a:t>hào</a:t>
            </a:r>
            <a:r>
              <a:rPr lang="en-US" sz="2800" dirty="0"/>
              <a:t> </a:t>
            </a:r>
            <a:r>
              <a:rPr lang="en-US" sz="2800" dirty="0" err="1"/>
              <a:t>Nguyễn</a:t>
            </a:r>
            <a:r>
              <a:rPr lang="en-US" sz="2800" dirty="0"/>
              <a:t> Du. Đó là </a:t>
            </a:r>
            <a:r>
              <a:rPr lang="en-US" sz="2800" dirty="0" err="1"/>
              <a:t>nỗi</a:t>
            </a:r>
            <a:r>
              <a:rPr lang="en-US" sz="2800" dirty="0"/>
              <a:t> </a:t>
            </a:r>
            <a:r>
              <a:rPr lang="en-US" sz="2800" dirty="0" err="1"/>
              <a:t>đồng</a:t>
            </a:r>
            <a:r>
              <a:rPr lang="en-US" sz="2800" dirty="0"/>
              <a:t> cảm, </a:t>
            </a:r>
            <a:r>
              <a:rPr lang="en-US" sz="2800" dirty="0" err="1"/>
              <a:t>xót</a:t>
            </a:r>
            <a:r>
              <a:rPr lang="en-US" sz="2800" dirty="0"/>
              <a:t> thương </a:t>
            </a:r>
            <a:r>
              <a:rPr lang="en-US" sz="2800" dirty="0" err="1"/>
              <a:t>cho</a:t>
            </a:r>
            <a:r>
              <a:rPr lang="en-US" sz="2800" dirty="0"/>
              <a:t> </a:t>
            </a:r>
            <a:r>
              <a:rPr lang="en-US" sz="2800" dirty="0" err="1"/>
              <a:t>thân</a:t>
            </a:r>
            <a:r>
              <a:rPr lang="en-US" sz="2800" dirty="0"/>
              <a:t> </a:t>
            </a:r>
            <a:r>
              <a:rPr lang="en-US" sz="2800" dirty="0" err="1"/>
              <a:t>phận</a:t>
            </a:r>
            <a:r>
              <a:rPr lang="en-US" sz="2800" dirty="0"/>
              <a:t> </a:t>
            </a:r>
            <a:r>
              <a:rPr lang="en-US" sz="2800" dirty="0" err="1"/>
              <a:t>lưu</a:t>
            </a:r>
            <a:r>
              <a:rPr lang="en-US" sz="2800" dirty="0"/>
              <a:t> </a:t>
            </a:r>
            <a:r>
              <a:rPr lang="en-US" sz="2800" dirty="0" err="1"/>
              <a:t>lạc</a:t>
            </a:r>
            <a:r>
              <a:rPr lang="en-US" sz="2800" dirty="0"/>
              <a:t> </a:t>
            </a:r>
            <a:r>
              <a:rPr lang="en-US" sz="2800" dirty="0" err="1"/>
              <a:t>của</a:t>
            </a:r>
            <a:r>
              <a:rPr lang="en-US" sz="2800" dirty="0"/>
              <a:t> </a:t>
            </a:r>
            <a:r>
              <a:rPr lang="en-US" sz="2800" dirty="0" err="1"/>
              <a:t>Kiều</a:t>
            </a:r>
            <a:r>
              <a:rPr lang="en-US" sz="2800" dirty="0"/>
              <a:t> </a:t>
            </a:r>
            <a:r>
              <a:rPr lang="en-US" sz="2800" dirty="0" err="1"/>
              <a:t>và</a:t>
            </a:r>
            <a:r>
              <a:rPr lang="en-US" sz="2800" dirty="0"/>
              <a:t> </a:t>
            </a:r>
            <a:r>
              <a:rPr lang="en-US" sz="2800" dirty="0" err="1"/>
              <a:t>sự</a:t>
            </a:r>
            <a:r>
              <a:rPr lang="en-US" sz="2800" dirty="0"/>
              <a:t> </a:t>
            </a:r>
            <a:r>
              <a:rPr lang="en-US" sz="2800" dirty="0" err="1"/>
              <a:t>trân</a:t>
            </a:r>
            <a:r>
              <a:rPr lang="en-US" sz="2800" dirty="0"/>
              <a:t> </a:t>
            </a:r>
            <a:r>
              <a:rPr lang="en-US" sz="2800" dirty="0" err="1"/>
              <a:t>trọng</a:t>
            </a:r>
            <a:r>
              <a:rPr lang="en-US" sz="2800" dirty="0"/>
              <a:t>, </a:t>
            </a:r>
            <a:r>
              <a:rPr lang="en-US" sz="2800" dirty="0" err="1"/>
              <a:t>ngợi</a:t>
            </a:r>
            <a:r>
              <a:rPr lang="en-US" sz="2800" dirty="0"/>
              <a:t> ca </a:t>
            </a:r>
            <a:r>
              <a:rPr lang="en-US" sz="2800" dirty="0" err="1"/>
              <a:t>đối</a:t>
            </a:r>
            <a:r>
              <a:rPr lang="en-US" sz="2800" dirty="0"/>
              <a:t> </a:t>
            </a:r>
            <a:r>
              <a:rPr lang="en-US" sz="2800" dirty="0" err="1"/>
              <a:t>với</a:t>
            </a:r>
            <a:r>
              <a:rPr lang="en-US" sz="2800" dirty="0"/>
              <a:t> </a:t>
            </a:r>
            <a:r>
              <a:rPr lang="en-US" sz="2800" dirty="0" err="1"/>
              <a:t>những</a:t>
            </a:r>
            <a:r>
              <a:rPr lang="en-US" sz="2800" dirty="0"/>
              <a:t> </a:t>
            </a:r>
            <a:r>
              <a:rPr lang="en-US" sz="2800" dirty="0" err="1"/>
              <a:t>phẩm</a:t>
            </a:r>
            <a:r>
              <a:rPr lang="en-US" sz="2800" dirty="0"/>
              <a:t> </a:t>
            </a:r>
            <a:r>
              <a:rPr lang="en-US" sz="2800" dirty="0" err="1"/>
              <a:t>chất</a:t>
            </a:r>
            <a:r>
              <a:rPr lang="en-US" sz="2800" dirty="0"/>
              <a:t> </a:t>
            </a:r>
            <a:r>
              <a:rPr lang="en-US" sz="2800" dirty="0" err="1"/>
              <a:t>tốt</a:t>
            </a:r>
            <a:r>
              <a:rPr lang="en-US" sz="2800" dirty="0"/>
              <a:t> đẹp </a:t>
            </a:r>
            <a:r>
              <a:rPr lang="en-US" sz="2800" dirty="0" err="1"/>
              <a:t>của</a:t>
            </a:r>
            <a:r>
              <a:rPr lang="en-US" sz="2800" dirty="0"/>
              <a:t> </a:t>
            </a:r>
            <a:r>
              <a:rPr lang="en-US" sz="2800" dirty="0" err="1"/>
              <a:t>nàng</a:t>
            </a:r>
            <a:r>
              <a:rPr lang="en-US" sz="2800" dirty="0"/>
              <a:t>.</a:t>
            </a: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pic>
        <p:nvPicPr>
          <p:cNvPr id="9" name="Content Placeholder 8" descr="A group of pink and purple tulips&#10;&#10;Description automatically generated"/>
          <p:cNvPicPr>
            <a:picLocks noChangeAspect="1"/>
          </p:cNvPicPr>
          <p:nvPr/>
        </p:nvPicPr>
        <p:blipFill>
          <a:blip r:embed="rId2">
            <a:extLst>
              <a:ext uri="{28A0092B-C50C-407E-A947-70E740481C1C}">
                <a14:useLocalDpi xmlns:a14="http://schemas.microsoft.com/office/drawing/2010/main" val="0"/>
              </a:ext>
            </a:extLst>
          </a:blip>
          <a:srcRect t="8901" r="-1" b="-1"/>
          <a:stretch>
            <a:fillRect/>
          </a:stretch>
        </p:blipFill>
        <p:spPr>
          <a:xfrm>
            <a:off x="8031913" y="1581665"/>
            <a:ext cx="4705892" cy="5276335"/>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1" name="TextBox 10"/>
          <p:cNvSpPr txBox="1"/>
          <p:nvPr/>
        </p:nvSpPr>
        <p:spPr>
          <a:xfrm>
            <a:off x="308920" y="158390"/>
            <a:ext cx="11269362" cy="5637954"/>
          </a:xfrm>
          <a:prstGeom prst="rect">
            <a:avLst/>
          </a:prstGeom>
          <a:noFill/>
        </p:spPr>
        <p:txBody>
          <a:bodyPr wrap="square">
            <a:spAutoFit/>
          </a:bodyPr>
          <a:lstStyle/>
          <a:p>
            <a:pPr algn="just">
              <a:lnSpc>
                <a:spcPct val="130000"/>
              </a:lnSpc>
            </a:pPr>
            <a:r>
              <a:rPr lang="en-US" sz="2800" dirty="0"/>
              <a:t>* </a:t>
            </a:r>
            <a:r>
              <a:rPr lang="en-US" sz="2800" b="1" dirty="0" err="1"/>
              <a:t>Phân</a:t>
            </a:r>
            <a:r>
              <a:rPr lang="en-US" sz="2800" b="1" dirty="0"/>
              <a:t> </a:t>
            </a:r>
            <a:r>
              <a:rPr lang="en-US" sz="2800" b="1" dirty="0" err="1"/>
              <a:t>tích</a:t>
            </a:r>
            <a:r>
              <a:rPr lang="en-US" sz="2800" b="1" dirty="0"/>
              <a:t> </a:t>
            </a:r>
            <a:r>
              <a:rPr lang="en-US" sz="2800" b="1" dirty="0" err="1"/>
              <a:t>những</a:t>
            </a:r>
            <a:r>
              <a:rPr lang="en-US" sz="2800" b="1" dirty="0"/>
              <a:t> </a:t>
            </a:r>
            <a:r>
              <a:rPr lang="en-US" sz="2800" b="1" dirty="0" err="1"/>
              <a:t>nét</a:t>
            </a:r>
            <a:r>
              <a:rPr lang="en-US" sz="2800" b="1" dirty="0"/>
              <a:t> </a:t>
            </a:r>
            <a:r>
              <a:rPr lang="en-US" sz="2800" b="1" dirty="0" err="1"/>
              <a:t>đặc</a:t>
            </a:r>
            <a:r>
              <a:rPr lang="en-US" sz="2800" b="1" dirty="0"/>
              <a:t> </a:t>
            </a:r>
            <a:r>
              <a:rPr lang="en-US" sz="2800" b="1" dirty="0" err="1"/>
              <a:t>sắc</a:t>
            </a:r>
            <a:r>
              <a:rPr lang="en-US" sz="2800" b="1" dirty="0"/>
              <a:t> về hình </a:t>
            </a:r>
            <a:r>
              <a:rPr lang="en-US" sz="2800" b="1" dirty="0" err="1"/>
              <a:t>thức</a:t>
            </a:r>
            <a:r>
              <a:rPr lang="en-US" sz="2800" b="1" dirty="0"/>
              <a:t> </a:t>
            </a:r>
            <a:r>
              <a:rPr lang="en-US" sz="2800" b="1" dirty="0" err="1"/>
              <a:t>nghệ</a:t>
            </a:r>
            <a:r>
              <a:rPr lang="en-US" sz="2800" b="1" dirty="0"/>
              <a:t> </a:t>
            </a:r>
            <a:r>
              <a:rPr lang="en-US" sz="2800" b="1" dirty="0" err="1"/>
              <a:t>thuật</a:t>
            </a:r>
            <a:r>
              <a:rPr lang="en-US" sz="2800" b="1" dirty="0"/>
              <a:t> </a:t>
            </a:r>
            <a:r>
              <a:rPr lang="en-US" sz="2800" b="1" dirty="0" err="1"/>
              <a:t>của</a:t>
            </a:r>
            <a:r>
              <a:rPr lang="en-US" sz="2800" b="1" dirty="0"/>
              <a:t> </a:t>
            </a:r>
            <a:r>
              <a:rPr lang="en-US" sz="2800" b="1" dirty="0" err="1"/>
              <a:t>tác</a:t>
            </a:r>
            <a:r>
              <a:rPr lang="en-US" sz="2800" b="1" dirty="0"/>
              <a:t> </a:t>
            </a:r>
            <a:r>
              <a:rPr lang="en-US" sz="2800" b="1" dirty="0" err="1"/>
              <a:t>phẩm</a:t>
            </a:r>
            <a:r>
              <a:rPr lang="en-US" sz="2800" b="1" dirty="0"/>
              <a:t>:</a:t>
            </a:r>
            <a:endParaRPr lang="en-US" sz="2800" dirty="0"/>
          </a:p>
          <a:p>
            <a:pPr algn="just">
              <a:lnSpc>
                <a:spcPct val="130000"/>
              </a:lnSpc>
            </a:pPr>
            <a:r>
              <a:rPr lang="en-US" sz="2800" dirty="0"/>
              <a:t>  - </a:t>
            </a:r>
            <a:r>
              <a:rPr lang="vi-VN" sz="2800" dirty="0"/>
              <a:t>Thể thơ lục bát với âm điệu da diết buồn thương</a:t>
            </a:r>
            <a:r>
              <a:rPr lang="en-US" sz="2800" dirty="0"/>
              <a:t>.</a:t>
            </a:r>
          </a:p>
          <a:p>
            <a:pPr algn="just">
              <a:lnSpc>
                <a:spcPct val="130000"/>
              </a:lnSpc>
            </a:pPr>
            <a:r>
              <a:rPr lang="en-US" sz="2800" dirty="0"/>
              <a:t>  - </a:t>
            </a:r>
            <a:r>
              <a:rPr lang="en-US" sz="2800" dirty="0" err="1"/>
              <a:t>Đoạn</a:t>
            </a:r>
            <a:r>
              <a:rPr lang="en-US" sz="2800" dirty="0"/>
              <a:t> </a:t>
            </a:r>
            <a:r>
              <a:rPr lang="en-US" sz="2800" dirty="0" err="1"/>
              <a:t>thơ</a:t>
            </a:r>
            <a:r>
              <a:rPr lang="en-US" sz="2800" dirty="0"/>
              <a:t> </a:t>
            </a:r>
            <a:r>
              <a:rPr lang="en-US" sz="2800" dirty="0" err="1"/>
              <a:t>sử</a:t>
            </a:r>
            <a:r>
              <a:rPr lang="en-US" sz="2800" dirty="0"/>
              <a:t> </a:t>
            </a:r>
            <a:r>
              <a:rPr lang="en-US" sz="2800" dirty="0" err="1"/>
              <a:t>dụng</a:t>
            </a:r>
            <a:r>
              <a:rPr lang="en-US" sz="2800" dirty="0"/>
              <a:t> ít </a:t>
            </a:r>
            <a:r>
              <a:rPr lang="en-US" sz="2800" dirty="0" err="1"/>
              <a:t>yếu</a:t>
            </a:r>
            <a:r>
              <a:rPr lang="en-US" sz="2800" dirty="0"/>
              <a:t> </a:t>
            </a:r>
            <a:r>
              <a:rPr lang="en-US" sz="2800" dirty="0" err="1"/>
              <a:t>tố</a:t>
            </a:r>
            <a:r>
              <a:rPr lang="en-US" sz="2800" dirty="0"/>
              <a:t> </a:t>
            </a:r>
            <a:r>
              <a:rPr lang="en-US" sz="2800" dirty="0" err="1"/>
              <a:t>tự</a:t>
            </a:r>
            <a:r>
              <a:rPr lang="en-US" sz="2800" dirty="0"/>
              <a:t> </a:t>
            </a:r>
            <a:r>
              <a:rPr lang="en-US" sz="2800" dirty="0" err="1"/>
              <a:t>sự</a:t>
            </a:r>
            <a:r>
              <a:rPr lang="en-US" sz="2800" dirty="0"/>
              <a:t>, </a:t>
            </a:r>
            <a:r>
              <a:rPr lang="en-US" sz="2800" dirty="0" err="1"/>
              <a:t>chủ</a:t>
            </a:r>
            <a:r>
              <a:rPr lang="en-US" sz="2800" dirty="0"/>
              <a:t> </a:t>
            </a:r>
            <a:r>
              <a:rPr lang="en-US" sz="2800" dirty="0" err="1"/>
              <a:t>yếu</a:t>
            </a:r>
            <a:r>
              <a:rPr lang="en-US" sz="2800" dirty="0"/>
              <a:t> là </a:t>
            </a:r>
            <a:r>
              <a:rPr lang="en-US" sz="2800" dirty="0" err="1"/>
              <a:t>yếu</a:t>
            </a:r>
            <a:r>
              <a:rPr lang="en-US" sz="2800" dirty="0"/>
              <a:t> </a:t>
            </a:r>
            <a:r>
              <a:rPr lang="en-US" sz="2800" dirty="0" err="1"/>
              <a:t>tố</a:t>
            </a:r>
            <a:r>
              <a:rPr lang="en-US" sz="2800" dirty="0"/>
              <a:t> </a:t>
            </a:r>
            <a:r>
              <a:rPr lang="en-US" sz="2800" dirty="0" err="1"/>
              <a:t>trữ</a:t>
            </a:r>
            <a:r>
              <a:rPr lang="en-US" sz="2800" dirty="0"/>
              <a:t> </a:t>
            </a:r>
            <a:r>
              <a:rPr lang="en-US" sz="2800" dirty="0" err="1"/>
              <a:t>tình</a:t>
            </a:r>
            <a:r>
              <a:rPr lang="en-US" sz="2800" dirty="0"/>
              <a:t>. </a:t>
            </a:r>
            <a:r>
              <a:rPr lang="en-US" sz="2800" dirty="0" err="1"/>
              <a:t>Yếu</a:t>
            </a:r>
            <a:r>
              <a:rPr lang="en-US" sz="2800" dirty="0"/>
              <a:t> </a:t>
            </a:r>
            <a:r>
              <a:rPr lang="en-US" sz="2800" dirty="0" err="1"/>
              <a:t>tố</a:t>
            </a:r>
            <a:r>
              <a:rPr lang="en-US" sz="2800" dirty="0"/>
              <a:t> </a:t>
            </a:r>
            <a:r>
              <a:rPr lang="en-US" sz="2800" dirty="0" err="1"/>
              <a:t>trữ</a:t>
            </a:r>
            <a:r>
              <a:rPr lang="en-US" sz="2800" dirty="0"/>
              <a:t> </a:t>
            </a:r>
            <a:r>
              <a:rPr lang="en-US" sz="2800" dirty="0" err="1"/>
              <a:t>tình</a:t>
            </a:r>
            <a:r>
              <a:rPr lang="en-US" sz="2800" dirty="0"/>
              <a:t> </a:t>
            </a:r>
            <a:r>
              <a:rPr lang="en-US" sz="2800" dirty="0" err="1"/>
              <a:t>thể</a:t>
            </a:r>
            <a:r>
              <a:rPr lang="en-US" sz="2800" dirty="0"/>
              <a:t> </a:t>
            </a:r>
            <a:r>
              <a:rPr lang="en-US" sz="2800" dirty="0" err="1"/>
              <a:t>hiện</a:t>
            </a:r>
            <a:r>
              <a:rPr lang="en-US" sz="2800" dirty="0"/>
              <a:t> qua </a:t>
            </a:r>
            <a:r>
              <a:rPr lang="en-US" sz="2800" dirty="0" err="1"/>
              <a:t>nghệ</a:t>
            </a:r>
            <a:r>
              <a:rPr lang="en-US" sz="2800" dirty="0"/>
              <a:t> </a:t>
            </a:r>
            <a:r>
              <a:rPr lang="en-US" sz="2800" dirty="0" err="1"/>
              <a:t>thuật</a:t>
            </a:r>
            <a:r>
              <a:rPr lang="en-US" sz="2800" dirty="0"/>
              <a:t> </a:t>
            </a:r>
            <a:r>
              <a:rPr lang="en-US" sz="2800" dirty="0" err="1"/>
              <a:t>miêu</a:t>
            </a:r>
            <a:r>
              <a:rPr lang="en-US" sz="2800" dirty="0"/>
              <a:t> </a:t>
            </a:r>
            <a:r>
              <a:rPr lang="vi-VN" sz="2800" dirty="0"/>
              <a:t>diển biến tâm lí nhân vật tinh tế đã tái hiện </a:t>
            </a:r>
            <a:r>
              <a:rPr lang="en-US" sz="2800" dirty="0" err="1"/>
              <a:t>những</a:t>
            </a:r>
            <a:r>
              <a:rPr lang="en-US" sz="2800" dirty="0"/>
              <a:t> </a:t>
            </a:r>
            <a:r>
              <a:rPr lang="en-US" sz="2800" dirty="0" err="1"/>
              <a:t>cung</a:t>
            </a:r>
            <a:r>
              <a:rPr lang="en-US" sz="2800" dirty="0"/>
              <a:t> </a:t>
            </a:r>
            <a:r>
              <a:rPr lang="en-US" sz="2800" dirty="0" err="1"/>
              <a:t>bậc</a:t>
            </a:r>
            <a:r>
              <a:rPr lang="en-US" sz="2800" dirty="0"/>
              <a:t> tâm </a:t>
            </a:r>
            <a:r>
              <a:rPr lang="en-US" sz="2800" dirty="0" err="1"/>
              <a:t>trạng</a:t>
            </a:r>
            <a:r>
              <a:rPr lang="en-US" sz="2800" dirty="0"/>
              <a:t> </a:t>
            </a:r>
            <a:r>
              <a:rPr lang="en-US" sz="2800" dirty="0" err="1"/>
              <a:t>của</a:t>
            </a:r>
            <a:r>
              <a:rPr lang="en-US" sz="2800" dirty="0"/>
              <a:t> </a:t>
            </a:r>
            <a:r>
              <a:rPr lang="en-US" sz="2800" dirty="0" err="1"/>
              <a:t>nàng</a:t>
            </a:r>
            <a:r>
              <a:rPr lang="en-US" sz="2800" dirty="0"/>
              <a:t> </a:t>
            </a:r>
            <a:r>
              <a:rPr lang="en-US" sz="2800" dirty="0" err="1"/>
              <a:t>Kiều</a:t>
            </a:r>
            <a:r>
              <a:rPr lang="en-US" sz="2800" dirty="0"/>
              <a:t> </a:t>
            </a:r>
            <a:r>
              <a:rPr lang="en-US" sz="2800" dirty="0" err="1"/>
              <a:t>trong</a:t>
            </a:r>
            <a:r>
              <a:rPr lang="en-US" sz="2800" dirty="0"/>
              <a:t> </a:t>
            </a:r>
            <a:r>
              <a:rPr lang="en-US" sz="2800" dirty="0" err="1"/>
              <a:t>cảnh</a:t>
            </a:r>
            <a:r>
              <a:rPr lang="en-US" sz="2800" dirty="0"/>
              <a:t> cô </a:t>
            </a:r>
            <a:r>
              <a:rPr lang="en-US" sz="2800" dirty="0" err="1"/>
              <a:t>đơn</a:t>
            </a:r>
            <a:r>
              <a:rPr lang="en-US" sz="2800" dirty="0"/>
              <a:t> </a:t>
            </a:r>
            <a:r>
              <a:rPr lang="en-US" sz="2800" dirty="0" err="1"/>
              <a:t>nơi</a:t>
            </a:r>
            <a:r>
              <a:rPr lang="en-US" sz="2800" dirty="0"/>
              <a:t> </a:t>
            </a:r>
            <a:r>
              <a:rPr lang="en-US" sz="2800" dirty="0" err="1"/>
              <a:t>lầu</a:t>
            </a:r>
            <a:r>
              <a:rPr lang="en-US" sz="2800" dirty="0"/>
              <a:t> </a:t>
            </a:r>
            <a:r>
              <a:rPr lang="en-US" sz="2800" dirty="0" err="1"/>
              <a:t>Ngưng</a:t>
            </a:r>
            <a:r>
              <a:rPr lang="en-US" sz="2800" dirty="0"/>
              <a:t> </a:t>
            </a:r>
            <a:r>
              <a:rPr lang="en-US" sz="2800" dirty="0" err="1"/>
              <a:t>Bích</a:t>
            </a:r>
            <a:r>
              <a:rPr lang="en-US" sz="2800" dirty="0"/>
              <a:t>. Chỉ </a:t>
            </a:r>
            <a:r>
              <a:rPr lang="en-US" sz="2800" dirty="0" err="1"/>
              <a:t>một</a:t>
            </a:r>
            <a:r>
              <a:rPr lang="en-US" sz="2800" dirty="0"/>
              <a:t> chi </a:t>
            </a:r>
            <a:r>
              <a:rPr lang="en-US" sz="2800" dirty="0" err="1"/>
              <a:t>tiết</a:t>
            </a:r>
            <a:r>
              <a:rPr lang="en-US" sz="2800" dirty="0"/>
              <a:t> về </a:t>
            </a:r>
            <a:r>
              <a:rPr lang="en-US" sz="2800" dirty="0" err="1"/>
              <a:t>cách</a:t>
            </a:r>
            <a:r>
              <a:rPr lang="en-US" sz="2800" dirty="0"/>
              <a:t> </a:t>
            </a:r>
            <a:r>
              <a:rPr lang="en-US" sz="2800" dirty="0" err="1"/>
              <a:t>sắp</a:t>
            </a:r>
            <a:r>
              <a:rPr lang="en-US" sz="2800" dirty="0"/>
              <a:t> </a:t>
            </a:r>
            <a:r>
              <a:rPr lang="en-US" sz="2800" dirty="0" err="1"/>
              <a:t>xếp</a:t>
            </a:r>
            <a:r>
              <a:rPr lang="en-US" sz="2800" dirty="0"/>
              <a:t> </a:t>
            </a:r>
            <a:r>
              <a:rPr lang="en-US" sz="2800" dirty="0" err="1"/>
              <a:t>trình</a:t>
            </a:r>
            <a:r>
              <a:rPr lang="en-US" sz="2800" dirty="0"/>
              <a:t> </a:t>
            </a:r>
            <a:r>
              <a:rPr lang="en-US" sz="2800" dirty="0" err="1"/>
              <a:t>tự</a:t>
            </a:r>
            <a:r>
              <a:rPr lang="en-US" sz="2800" dirty="0"/>
              <a:t> </a:t>
            </a:r>
            <a:r>
              <a:rPr lang="en-US" sz="2800" dirty="0" err="1"/>
              <a:t>nỗi</a:t>
            </a:r>
            <a:r>
              <a:rPr lang="en-US" sz="2800" dirty="0"/>
              <a:t> nhớ </a:t>
            </a:r>
            <a:r>
              <a:rPr lang="en-US" sz="2800" dirty="0" err="1"/>
              <a:t>của</a:t>
            </a:r>
            <a:r>
              <a:rPr lang="en-US" sz="2800" dirty="0"/>
              <a:t> </a:t>
            </a:r>
            <a:r>
              <a:rPr lang="en-US" sz="2800" dirty="0" err="1"/>
              <a:t>Kiều</a:t>
            </a:r>
            <a:r>
              <a:rPr lang="en-US" sz="2800" dirty="0"/>
              <a:t>, </a:t>
            </a:r>
            <a:r>
              <a:rPr lang="en-US" sz="2800" dirty="0" err="1"/>
              <a:t>người</a:t>
            </a:r>
            <a:r>
              <a:rPr lang="en-US" sz="2800" dirty="0"/>
              <a:t> </a:t>
            </a:r>
            <a:r>
              <a:rPr lang="en-US" sz="2800" dirty="0" err="1"/>
              <a:t>đọc</a:t>
            </a:r>
            <a:r>
              <a:rPr lang="en-US" sz="2800" dirty="0"/>
              <a:t> cũng đã thấy </a:t>
            </a:r>
            <a:r>
              <a:rPr lang="en-US" sz="2800" dirty="0" err="1"/>
              <a:t>được</a:t>
            </a:r>
            <a:r>
              <a:rPr lang="en-US" sz="2800" dirty="0"/>
              <a:t> tài </a:t>
            </a:r>
            <a:r>
              <a:rPr lang="en-US" sz="2800" dirty="0" err="1"/>
              <a:t>năng</a:t>
            </a:r>
            <a:r>
              <a:rPr lang="en-US" sz="2800" dirty="0"/>
              <a:t> </a:t>
            </a:r>
            <a:r>
              <a:rPr lang="en-US" sz="2800" dirty="0" err="1"/>
              <a:t>bậc</a:t>
            </a:r>
            <a:r>
              <a:rPr lang="en-US" sz="2800" dirty="0"/>
              <a:t> </a:t>
            </a:r>
            <a:r>
              <a:rPr lang="en-US" sz="2800" dirty="0" err="1"/>
              <a:t>thầy</a:t>
            </a:r>
            <a:r>
              <a:rPr lang="en-US" sz="2800" dirty="0"/>
              <a:t> </a:t>
            </a:r>
            <a:r>
              <a:rPr lang="en-US" sz="2800" dirty="0" err="1"/>
              <a:t>của</a:t>
            </a:r>
            <a:r>
              <a:rPr lang="en-US" sz="2800" dirty="0"/>
              <a:t> </a:t>
            </a:r>
            <a:r>
              <a:rPr lang="en-US" sz="2800" dirty="0" err="1"/>
              <a:t>Nguyễn</a:t>
            </a:r>
            <a:r>
              <a:rPr lang="en-US" sz="2800" dirty="0"/>
              <a:t> Du. </a:t>
            </a:r>
            <a:r>
              <a:rPr lang="en-US" sz="2800" dirty="0" err="1"/>
              <a:t>Nguyễn</a:t>
            </a:r>
            <a:r>
              <a:rPr lang="en-US" sz="2800" dirty="0"/>
              <a:t> Du để </a:t>
            </a:r>
            <a:r>
              <a:rPr lang="en-US" sz="2800" dirty="0" err="1"/>
              <a:t>Kiều</a:t>
            </a:r>
            <a:r>
              <a:rPr lang="en-US" sz="2800" dirty="0"/>
              <a:t> nhớ Kim </a:t>
            </a:r>
            <a:r>
              <a:rPr lang="en-US" sz="2800" dirty="0" err="1"/>
              <a:t>Trọng</a:t>
            </a:r>
            <a:r>
              <a:rPr lang="en-US" sz="2800" dirty="0"/>
              <a:t> (</a:t>
            </a:r>
            <a:r>
              <a:rPr lang="en-US" sz="2800" dirty="0" err="1"/>
              <a:t>người</a:t>
            </a:r>
            <a:r>
              <a:rPr lang="en-US" sz="2800" dirty="0"/>
              <a:t> </a:t>
            </a:r>
            <a:r>
              <a:rPr lang="en-US" sz="2800" dirty="0" err="1"/>
              <a:t>yêu</a:t>
            </a:r>
            <a:r>
              <a:rPr lang="en-US" sz="2800" dirty="0"/>
              <a:t>) </a:t>
            </a:r>
            <a:r>
              <a:rPr lang="en-US" sz="2800" dirty="0" err="1"/>
              <a:t>trước</a:t>
            </a:r>
            <a:r>
              <a:rPr lang="en-US" sz="2800" dirty="0"/>
              <a:t> </a:t>
            </a:r>
            <a:r>
              <a:rPr lang="en-US" sz="2800" dirty="0" err="1"/>
              <a:t>rồi</a:t>
            </a:r>
            <a:r>
              <a:rPr lang="en-US" sz="2800" dirty="0"/>
              <a:t> nhớ cha </a:t>
            </a:r>
            <a:r>
              <a:rPr lang="en-US" sz="2800" dirty="0" err="1"/>
              <a:t>mẹ</a:t>
            </a:r>
            <a:r>
              <a:rPr lang="en-US" sz="2800" dirty="0"/>
              <a:t>. Đó là </a:t>
            </a:r>
            <a:r>
              <a:rPr lang="en-US" sz="2800" dirty="0" err="1"/>
              <a:t>trình</a:t>
            </a:r>
            <a:r>
              <a:rPr lang="en-US" sz="2800" dirty="0"/>
              <a:t> </a:t>
            </a:r>
            <a:r>
              <a:rPr lang="en-US" sz="2800" dirty="0" err="1"/>
              <a:t>tự</a:t>
            </a:r>
            <a:r>
              <a:rPr lang="en-US" sz="2800" dirty="0"/>
              <a:t> </a:t>
            </a:r>
            <a:r>
              <a:rPr lang="en-US" sz="2800" dirty="0" err="1"/>
              <a:t>hợp</a:t>
            </a:r>
            <a:r>
              <a:rPr lang="en-US" sz="2800" dirty="0"/>
              <a:t> </a:t>
            </a:r>
            <a:r>
              <a:rPr lang="en-US" sz="2800" dirty="0" err="1"/>
              <a:t>lí</a:t>
            </a:r>
            <a:r>
              <a:rPr lang="en-US" sz="2800" dirty="0"/>
              <a:t>, </a:t>
            </a:r>
            <a:r>
              <a:rPr lang="en-US" sz="2800" dirty="0" err="1"/>
              <a:t>bởi</a:t>
            </a:r>
            <a:r>
              <a:rPr lang="en-US" sz="2800" dirty="0"/>
              <a:t> </a:t>
            </a:r>
            <a:r>
              <a:rPr lang="en-US" sz="2800" dirty="0" err="1"/>
              <a:t>với</a:t>
            </a:r>
            <a:r>
              <a:rPr lang="en-US" sz="2800" dirty="0"/>
              <a:t> cha </a:t>
            </a:r>
            <a:r>
              <a:rPr lang="en-US" sz="2800" dirty="0" err="1"/>
              <a:t>mẹ</a:t>
            </a:r>
            <a:r>
              <a:rPr lang="en-US" sz="2800" dirty="0"/>
              <a:t>, </a:t>
            </a:r>
            <a:r>
              <a:rPr lang="en-US" sz="2800" dirty="0" err="1"/>
              <a:t>nàng</a:t>
            </a:r>
            <a:r>
              <a:rPr lang="en-US" sz="2800" dirty="0"/>
              <a:t> đã </a:t>
            </a:r>
            <a:r>
              <a:rPr lang="en-US" sz="2800" dirty="0" err="1"/>
              <a:t>gặp</a:t>
            </a:r>
            <a:r>
              <a:rPr lang="en-US" sz="2800" dirty="0"/>
              <a:t> </a:t>
            </a:r>
            <a:r>
              <a:rPr lang="en-US" sz="2800" dirty="0" err="1"/>
              <a:t>trước</a:t>
            </a:r>
            <a:r>
              <a:rPr lang="en-US" sz="2800" dirty="0"/>
              <a:t> </a:t>
            </a:r>
            <a:r>
              <a:rPr lang="en-US" sz="2800" dirty="0" err="1"/>
              <a:t>lúc</a:t>
            </a:r>
            <a:r>
              <a:rPr lang="en-US" sz="2800" dirty="0"/>
              <a:t> </a:t>
            </a:r>
            <a:r>
              <a:rPr lang="en-US" sz="2800" dirty="0" err="1"/>
              <a:t>cách</a:t>
            </a:r>
            <a:r>
              <a:rPr lang="en-US" sz="2800" dirty="0"/>
              <a:t> xa, </a:t>
            </a:r>
            <a:r>
              <a:rPr lang="en-US" sz="2800" dirty="0" err="1"/>
              <a:t>nàng</a:t>
            </a:r>
            <a:r>
              <a:rPr lang="en-US" sz="2800" dirty="0"/>
              <a:t> cũng đã bán </a:t>
            </a:r>
            <a:r>
              <a:rPr lang="en-US" sz="2800" dirty="0" err="1"/>
              <a:t>thân</a:t>
            </a:r>
            <a:r>
              <a:rPr lang="en-US" sz="2800" dirty="0"/>
              <a:t> </a:t>
            </a:r>
            <a:r>
              <a:rPr lang="en-US" sz="2800" dirty="0" err="1"/>
              <a:t>cứu</a:t>
            </a:r>
            <a:r>
              <a:rPr lang="en-US" sz="2800" dirty="0"/>
              <a:t> cha </a:t>
            </a:r>
            <a:r>
              <a:rPr lang="en-US" sz="2800" dirty="0" err="1"/>
              <a:t>nên</a:t>
            </a:r>
            <a:r>
              <a:rPr lang="en-US" sz="2800" dirty="0"/>
              <a:t> </a:t>
            </a:r>
            <a:r>
              <a:rPr lang="en-US" sz="2800" dirty="0" err="1"/>
              <a:t>vơi</a:t>
            </a:r>
            <a:r>
              <a:rPr lang="en-US" sz="2800" dirty="0"/>
              <a:t> </a:t>
            </a:r>
            <a:r>
              <a:rPr lang="en-US" sz="2800" dirty="0" err="1"/>
              <a:t>bớt</a:t>
            </a:r>
            <a:r>
              <a:rPr lang="en-US" sz="2800" dirty="0"/>
              <a:t> </a:t>
            </a:r>
            <a:r>
              <a:rPr lang="en-US" sz="2800" dirty="0" err="1"/>
              <a:t>nỗi</a:t>
            </a:r>
            <a:r>
              <a:rPr lang="en-US" sz="2800" dirty="0"/>
              <a:t> lo </a:t>
            </a:r>
            <a:r>
              <a:rPr lang="en-US" sz="2800" dirty="0" err="1"/>
              <a:t>và</a:t>
            </a:r>
            <a:r>
              <a:rPr lang="en-US" sz="2800" dirty="0"/>
              <a:t> </a:t>
            </a:r>
            <a:r>
              <a:rPr lang="en-US" sz="2800" dirty="0" err="1"/>
              <a:t>phần</a:t>
            </a:r>
            <a:r>
              <a:rPr lang="en-US" sz="2800" dirty="0"/>
              <a:t> nào làm </a:t>
            </a:r>
            <a:r>
              <a:rPr lang="en-US" sz="2800" dirty="0" err="1"/>
              <a:t>tròn</a:t>
            </a:r>
            <a:r>
              <a:rPr lang="en-US" sz="2800" dirty="0"/>
              <a:t> </a:t>
            </a:r>
            <a:r>
              <a:rPr lang="en-US" sz="2800" dirty="0" err="1"/>
              <a:t>chữ</a:t>
            </a:r>
            <a:r>
              <a:rPr lang="en-US" sz="2800" dirty="0"/>
              <a:t> </a:t>
            </a:r>
            <a:r>
              <a:rPr lang="en-US" sz="2800" dirty="0" err="1"/>
              <a:t>hiếu</a:t>
            </a:r>
            <a:r>
              <a:rPr lang="en-US" sz="2800" dirty="0"/>
              <a:t>.  </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pic>
        <p:nvPicPr>
          <p:cNvPr id="9" name="Content Placeholder 8" descr="A group of pink and purple tulips&#10;&#10;Description automatically generated"/>
          <p:cNvPicPr>
            <a:picLocks noChangeAspect="1"/>
          </p:cNvPicPr>
          <p:nvPr/>
        </p:nvPicPr>
        <p:blipFill>
          <a:blip r:embed="rId2">
            <a:extLst>
              <a:ext uri="{28A0092B-C50C-407E-A947-70E740481C1C}">
                <a14:useLocalDpi xmlns:a14="http://schemas.microsoft.com/office/drawing/2010/main" val="0"/>
              </a:ext>
            </a:extLst>
          </a:blip>
          <a:srcRect t="8901" r="-1" b="-1"/>
          <a:stretch>
            <a:fillRect/>
          </a:stretch>
        </p:blipFill>
        <p:spPr>
          <a:xfrm>
            <a:off x="8031913" y="1581665"/>
            <a:ext cx="4705892" cy="5276335"/>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1" name="TextBox 10"/>
          <p:cNvSpPr txBox="1"/>
          <p:nvPr/>
        </p:nvSpPr>
        <p:spPr>
          <a:xfrm>
            <a:off x="308920" y="158390"/>
            <a:ext cx="11269362" cy="6198107"/>
          </a:xfrm>
          <a:prstGeom prst="rect">
            <a:avLst/>
          </a:prstGeom>
          <a:noFill/>
        </p:spPr>
        <p:txBody>
          <a:bodyPr wrap="square">
            <a:spAutoFit/>
          </a:bodyPr>
          <a:lstStyle/>
          <a:p>
            <a:pPr algn="just">
              <a:lnSpc>
                <a:spcPct val="130000"/>
              </a:lnSpc>
            </a:pPr>
            <a:r>
              <a:rPr lang="en-US" sz="2800" dirty="0"/>
              <a:t>* </a:t>
            </a:r>
            <a:r>
              <a:rPr lang="en-US" sz="2800" b="1" dirty="0" err="1"/>
              <a:t>Phân</a:t>
            </a:r>
            <a:r>
              <a:rPr lang="en-US" sz="2800" b="1" dirty="0"/>
              <a:t> </a:t>
            </a:r>
            <a:r>
              <a:rPr lang="en-US" sz="2800" b="1" dirty="0" err="1"/>
              <a:t>tích</a:t>
            </a:r>
            <a:r>
              <a:rPr lang="en-US" sz="2800" b="1" dirty="0"/>
              <a:t> </a:t>
            </a:r>
            <a:r>
              <a:rPr lang="en-US" sz="2800" b="1" dirty="0" err="1"/>
              <a:t>những</a:t>
            </a:r>
            <a:r>
              <a:rPr lang="en-US" sz="2800" b="1" dirty="0"/>
              <a:t> </a:t>
            </a:r>
            <a:r>
              <a:rPr lang="en-US" sz="2800" b="1" dirty="0" err="1"/>
              <a:t>nét</a:t>
            </a:r>
            <a:r>
              <a:rPr lang="en-US" sz="2800" b="1" dirty="0"/>
              <a:t> </a:t>
            </a:r>
            <a:r>
              <a:rPr lang="en-US" sz="2800" b="1" dirty="0" err="1"/>
              <a:t>đặc</a:t>
            </a:r>
            <a:r>
              <a:rPr lang="en-US" sz="2800" b="1" dirty="0"/>
              <a:t> </a:t>
            </a:r>
            <a:r>
              <a:rPr lang="en-US" sz="2800" b="1" dirty="0" err="1"/>
              <a:t>sắc</a:t>
            </a:r>
            <a:r>
              <a:rPr lang="en-US" sz="2800" b="1" dirty="0"/>
              <a:t> về hình </a:t>
            </a:r>
            <a:r>
              <a:rPr lang="en-US" sz="2800" b="1" dirty="0" err="1"/>
              <a:t>thức</a:t>
            </a:r>
            <a:r>
              <a:rPr lang="en-US" sz="2800" b="1" dirty="0"/>
              <a:t> </a:t>
            </a:r>
            <a:r>
              <a:rPr lang="en-US" sz="2800" b="1" dirty="0" err="1"/>
              <a:t>nghệ</a:t>
            </a:r>
            <a:r>
              <a:rPr lang="en-US" sz="2800" b="1" dirty="0"/>
              <a:t> </a:t>
            </a:r>
            <a:r>
              <a:rPr lang="en-US" sz="2800" b="1" dirty="0" err="1"/>
              <a:t>thuật</a:t>
            </a:r>
            <a:r>
              <a:rPr lang="en-US" sz="2800" b="1" dirty="0"/>
              <a:t> </a:t>
            </a:r>
            <a:r>
              <a:rPr lang="en-US" sz="2800" b="1" dirty="0" err="1"/>
              <a:t>của</a:t>
            </a:r>
            <a:r>
              <a:rPr lang="en-US" sz="2800" b="1" dirty="0"/>
              <a:t> </a:t>
            </a:r>
            <a:r>
              <a:rPr lang="en-US" sz="2800" b="1" dirty="0" err="1"/>
              <a:t>tác</a:t>
            </a:r>
            <a:r>
              <a:rPr lang="en-US" sz="2800" b="1" dirty="0"/>
              <a:t> </a:t>
            </a:r>
            <a:r>
              <a:rPr lang="en-US" sz="2800" b="1" dirty="0" err="1"/>
              <a:t>phẩm</a:t>
            </a:r>
            <a:r>
              <a:rPr lang="en-US" sz="2800" b="1" dirty="0"/>
              <a:t>:</a:t>
            </a:r>
            <a:endParaRPr lang="en-US" sz="2800" dirty="0"/>
          </a:p>
          <a:p>
            <a:pPr algn="just">
              <a:lnSpc>
                <a:spcPct val="130000"/>
              </a:lnSpc>
            </a:pPr>
            <a:r>
              <a:rPr lang="en-US" sz="2800" dirty="0"/>
              <a:t>…</a:t>
            </a:r>
            <a:r>
              <a:rPr lang="en-US" sz="2800" dirty="0" err="1"/>
              <a:t>Nhưng</a:t>
            </a:r>
            <a:r>
              <a:rPr lang="en-US" sz="2800" dirty="0"/>
              <a:t> </a:t>
            </a:r>
            <a:r>
              <a:rPr lang="en-US" sz="2800" dirty="0" err="1"/>
              <a:t>với</a:t>
            </a:r>
            <a:r>
              <a:rPr lang="en-US" sz="2800" dirty="0"/>
              <a:t> </a:t>
            </a:r>
            <a:r>
              <a:rPr lang="en-US" sz="2800" dirty="0" err="1"/>
              <a:t>người</a:t>
            </a:r>
            <a:r>
              <a:rPr lang="en-US" sz="2800" dirty="0"/>
              <a:t> </a:t>
            </a:r>
            <a:r>
              <a:rPr lang="en-US" sz="2800" dirty="0" err="1"/>
              <a:t>nàng</a:t>
            </a:r>
            <a:r>
              <a:rPr lang="en-US" sz="2800" dirty="0"/>
              <a:t> thương, Kim </a:t>
            </a:r>
            <a:r>
              <a:rPr lang="en-US" sz="2800" dirty="0" err="1"/>
              <a:t>Trọng</a:t>
            </a:r>
            <a:r>
              <a:rPr lang="en-US" sz="2800" dirty="0"/>
              <a:t>, </a:t>
            </a:r>
            <a:r>
              <a:rPr lang="en-US" sz="2800" dirty="0" err="1"/>
              <a:t>chàng</a:t>
            </a:r>
            <a:r>
              <a:rPr lang="en-US" sz="2800" dirty="0"/>
              <a:t> chưa </a:t>
            </a:r>
            <a:r>
              <a:rPr lang="en-US" sz="2800" dirty="0" err="1"/>
              <a:t>biết</a:t>
            </a:r>
            <a:r>
              <a:rPr lang="en-US" sz="2800" dirty="0"/>
              <a:t> tin gì về </a:t>
            </a:r>
            <a:r>
              <a:rPr lang="en-US" sz="2800" dirty="0" err="1"/>
              <a:t>gia</a:t>
            </a:r>
            <a:r>
              <a:rPr lang="en-US" sz="2800" dirty="0"/>
              <a:t> </a:t>
            </a:r>
            <a:r>
              <a:rPr lang="en-US" sz="2800" dirty="0" err="1"/>
              <a:t>biến</a:t>
            </a:r>
            <a:r>
              <a:rPr lang="en-US" sz="2800" dirty="0"/>
              <a:t> nhà </a:t>
            </a:r>
            <a:r>
              <a:rPr lang="en-US" sz="2800" dirty="0" err="1"/>
              <a:t>nàng</a:t>
            </a:r>
            <a:r>
              <a:rPr lang="en-US" sz="2800" dirty="0"/>
              <a:t> </a:t>
            </a:r>
            <a:r>
              <a:rPr lang="en-US" sz="2800" dirty="0" err="1"/>
              <a:t>và</a:t>
            </a:r>
            <a:r>
              <a:rPr lang="en-US" sz="2800" dirty="0"/>
              <a:t> </a:t>
            </a:r>
            <a:r>
              <a:rPr lang="en-US" sz="2800" dirty="0" err="1"/>
              <a:t>nàng</a:t>
            </a:r>
            <a:r>
              <a:rPr lang="en-US" sz="2800" dirty="0"/>
              <a:t> </a:t>
            </a:r>
            <a:r>
              <a:rPr lang="en-US" sz="2800" dirty="0" err="1"/>
              <a:t>đau</a:t>
            </a:r>
            <a:r>
              <a:rPr lang="en-US" sz="2800" dirty="0"/>
              <a:t> </a:t>
            </a:r>
            <a:r>
              <a:rPr lang="en-US" sz="2800" dirty="0" err="1"/>
              <a:t>đớn</a:t>
            </a:r>
            <a:r>
              <a:rPr lang="en-US" sz="2800" dirty="0"/>
              <a:t>, day </a:t>
            </a:r>
            <a:r>
              <a:rPr lang="en-US" sz="2800" dirty="0" err="1"/>
              <a:t>dứt</a:t>
            </a:r>
            <a:r>
              <a:rPr lang="en-US" sz="2800" dirty="0"/>
              <a:t> vì đã </a:t>
            </a:r>
            <a:r>
              <a:rPr lang="en-US" sz="2800" dirty="0" err="1"/>
              <a:t>không</a:t>
            </a:r>
            <a:r>
              <a:rPr lang="en-US" sz="2800" dirty="0"/>
              <a:t> </a:t>
            </a:r>
            <a:r>
              <a:rPr lang="en-US" sz="2800" dirty="0" err="1"/>
              <a:t>giữ</a:t>
            </a:r>
            <a:r>
              <a:rPr lang="en-US" sz="2800" dirty="0"/>
              <a:t> </a:t>
            </a:r>
            <a:r>
              <a:rPr lang="en-US" sz="2800" dirty="0" err="1"/>
              <a:t>được</a:t>
            </a:r>
            <a:r>
              <a:rPr lang="en-US" sz="2800" dirty="0"/>
              <a:t> </a:t>
            </a:r>
            <a:r>
              <a:rPr lang="en-US" sz="2800" dirty="0" err="1"/>
              <a:t>lời</a:t>
            </a:r>
            <a:r>
              <a:rPr lang="en-US" sz="2800" dirty="0"/>
              <a:t> </a:t>
            </a:r>
            <a:r>
              <a:rPr lang="en-US" sz="2800" dirty="0" err="1"/>
              <a:t>thề</a:t>
            </a:r>
            <a:r>
              <a:rPr lang="en-US" sz="2800" dirty="0"/>
              <a:t> </a:t>
            </a:r>
            <a:r>
              <a:rPr lang="en-US" sz="2800" dirty="0" err="1"/>
              <a:t>bên</a:t>
            </a:r>
            <a:r>
              <a:rPr lang="en-US" sz="2800" dirty="0"/>
              <a:t> </a:t>
            </a:r>
            <a:r>
              <a:rPr lang="en-US" sz="2800" dirty="0" err="1"/>
              <a:t>chàng</a:t>
            </a:r>
            <a:r>
              <a:rPr lang="en-US" sz="2800" dirty="0"/>
              <a:t> Kim. Chi </a:t>
            </a:r>
            <a:r>
              <a:rPr lang="en-US" sz="2800" dirty="0" err="1"/>
              <a:t>tiết</a:t>
            </a:r>
            <a:r>
              <a:rPr lang="en-US" sz="2800" dirty="0"/>
              <a:t> đó </a:t>
            </a:r>
            <a:r>
              <a:rPr lang="en-US" sz="2800" dirty="0" err="1"/>
              <a:t>cho</a:t>
            </a:r>
            <a:r>
              <a:rPr lang="en-US" sz="2800" dirty="0"/>
              <a:t> thấy cô </a:t>
            </a:r>
            <a:r>
              <a:rPr lang="en-US" sz="2800" dirty="0" err="1"/>
              <a:t>Kiều</a:t>
            </a:r>
            <a:r>
              <a:rPr lang="en-US" sz="2800" dirty="0"/>
              <a:t> </a:t>
            </a:r>
            <a:r>
              <a:rPr lang="en-US" sz="2800" dirty="0" err="1"/>
              <a:t>của</a:t>
            </a:r>
            <a:r>
              <a:rPr lang="en-US" sz="2800" dirty="0"/>
              <a:t> </a:t>
            </a:r>
            <a:r>
              <a:rPr lang="en-US" sz="2800" dirty="0" err="1"/>
              <a:t>Nguyễn</a:t>
            </a:r>
            <a:r>
              <a:rPr lang="en-US" sz="2800" dirty="0"/>
              <a:t> Du </a:t>
            </a:r>
            <a:r>
              <a:rPr lang="en-US" sz="2800" dirty="0" err="1"/>
              <a:t>rất</a:t>
            </a:r>
            <a:r>
              <a:rPr lang="en-US" sz="2800" dirty="0"/>
              <a:t> </a:t>
            </a:r>
            <a:r>
              <a:rPr lang="en-US" sz="2800" dirty="0" err="1"/>
              <a:t>chân</a:t>
            </a:r>
            <a:r>
              <a:rPr lang="en-US" sz="2800" dirty="0"/>
              <a:t> </a:t>
            </a:r>
            <a:r>
              <a:rPr lang="en-US" sz="2800" dirty="0" err="1"/>
              <a:t>thật</a:t>
            </a:r>
            <a:r>
              <a:rPr lang="en-US" sz="2800" dirty="0"/>
              <a:t>, </a:t>
            </a:r>
            <a:r>
              <a:rPr lang="en-US" sz="2800" dirty="0" err="1"/>
              <a:t>rất</a:t>
            </a:r>
            <a:r>
              <a:rPr lang="en-US" sz="2800" dirty="0"/>
              <a:t> </a:t>
            </a:r>
            <a:r>
              <a:rPr lang="en-US" sz="2800" dirty="0" err="1"/>
              <a:t>đời</a:t>
            </a:r>
            <a:r>
              <a:rPr lang="en-US" sz="2800" dirty="0"/>
              <a:t> </a:t>
            </a:r>
            <a:r>
              <a:rPr lang="en-US" sz="2800" dirty="0" err="1"/>
              <a:t>thường</a:t>
            </a:r>
            <a:r>
              <a:rPr lang="en-US" sz="2800" dirty="0"/>
              <a:t>, </a:t>
            </a:r>
            <a:r>
              <a:rPr lang="en-US" sz="2800" dirty="0" err="1"/>
              <a:t>rất</a:t>
            </a:r>
            <a:r>
              <a:rPr lang="en-US" sz="2800" dirty="0"/>
              <a:t> </a:t>
            </a:r>
            <a:r>
              <a:rPr lang="en-US" sz="2800" dirty="0" err="1"/>
              <a:t>tình</a:t>
            </a:r>
            <a:r>
              <a:rPr lang="en-US" sz="2800" dirty="0"/>
              <a:t>.</a:t>
            </a:r>
          </a:p>
          <a:p>
            <a:pPr>
              <a:lnSpc>
                <a:spcPct val="130000"/>
              </a:lnSpc>
            </a:pPr>
            <a:r>
              <a:rPr lang="en-US" sz="2800" dirty="0"/>
              <a:t>- Nhà </a:t>
            </a:r>
            <a:r>
              <a:rPr lang="en-US" sz="2800" dirty="0" err="1"/>
              <a:t>thơ</a:t>
            </a:r>
            <a:r>
              <a:rPr lang="en-US" sz="2800" dirty="0"/>
              <a:t> còn </a:t>
            </a:r>
            <a:r>
              <a:rPr lang="en-US" sz="2800" dirty="0" err="1"/>
              <a:t>sử</a:t>
            </a:r>
            <a:r>
              <a:rPr lang="en-US" sz="2800" dirty="0"/>
              <a:t> </a:t>
            </a:r>
            <a:r>
              <a:rPr lang="en-US" sz="2800" dirty="0" err="1"/>
              <a:t>dụng</a:t>
            </a:r>
            <a:r>
              <a:rPr lang="en-US" sz="2800" dirty="0"/>
              <a:t> </a:t>
            </a:r>
            <a:r>
              <a:rPr lang="en-US" sz="2800" dirty="0" err="1"/>
              <a:t>thành</a:t>
            </a:r>
            <a:r>
              <a:rPr lang="en-US" sz="2800" dirty="0"/>
              <a:t> </a:t>
            </a:r>
            <a:r>
              <a:rPr lang="en-US" sz="2800" dirty="0" err="1"/>
              <a:t>công</a:t>
            </a:r>
            <a:r>
              <a:rPr lang="en-US" sz="2800" dirty="0"/>
              <a:t> </a:t>
            </a:r>
            <a:r>
              <a:rPr lang="en-US" sz="2800" dirty="0" err="1"/>
              <a:t>bút</a:t>
            </a:r>
            <a:r>
              <a:rPr lang="en-US" sz="2800" dirty="0"/>
              <a:t> </a:t>
            </a:r>
            <a:r>
              <a:rPr lang="en-US" sz="2800" dirty="0" err="1"/>
              <a:t>pháp</a:t>
            </a:r>
            <a:r>
              <a:rPr lang="en-US" sz="2800" dirty="0"/>
              <a:t> </a:t>
            </a:r>
            <a:r>
              <a:rPr lang="en-US" sz="2800" dirty="0" err="1"/>
              <a:t>tả</a:t>
            </a:r>
            <a:r>
              <a:rPr lang="en-US" sz="2800" dirty="0"/>
              <a:t> </a:t>
            </a:r>
            <a:r>
              <a:rPr lang="en-US" sz="2800" dirty="0" err="1"/>
              <a:t>cảnh</a:t>
            </a:r>
            <a:r>
              <a:rPr lang="en-US" sz="2800" dirty="0"/>
              <a:t> </a:t>
            </a:r>
            <a:r>
              <a:rPr lang="en-US" sz="2800" dirty="0" err="1"/>
              <a:t>ngụ</a:t>
            </a:r>
            <a:r>
              <a:rPr lang="en-US" sz="2800" dirty="0"/>
              <a:t> </a:t>
            </a:r>
            <a:r>
              <a:rPr lang="en-US" sz="2800" dirty="0" err="1"/>
              <a:t>tình</a:t>
            </a:r>
            <a:r>
              <a:rPr lang="en-US" sz="2800" dirty="0"/>
              <a:t> để </a:t>
            </a:r>
            <a:r>
              <a:rPr lang="en-US" sz="2800" dirty="0" err="1"/>
              <a:t>tái</a:t>
            </a:r>
            <a:r>
              <a:rPr lang="en-US" sz="2800" dirty="0"/>
              <a:t> </a:t>
            </a:r>
            <a:r>
              <a:rPr lang="en-US" sz="2800" dirty="0" err="1"/>
              <a:t>hiện</a:t>
            </a:r>
            <a:r>
              <a:rPr lang="en-US" sz="2800" dirty="0"/>
              <a:t> tâm </a:t>
            </a:r>
            <a:r>
              <a:rPr lang="en-US" sz="2800" dirty="0" err="1"/>
              <a:t>trạng</a:t>
            </a:r>
            <a:r>
              <a:rPr lang="en-US" sz="2800" dirty="0"/>
              <a:t> </a:t>
            </a:r>
            <a:r>
              <a:rPr lang="en-US" sz="2800" dirty="0" err="1"/>
              <a:t>phong</a:t>
            </a:r>
            <a:r>
              <a:rPr lang="en-US" sz="2800" dirty="0"/>
              <a:t> </a:t>
            </a:r>
            <a:r>
              <a:rPr lang="en-US" sz="2800" dirty="0" err="1"/>
              <a:t>phú</a:t>
            </a:r>
            <a:r>
              <a:rPr lang="en-US" sz="2800" dirty="0"/>
              <a:t> </a:t>
            </a:r>
            <a:r>
              <a:rPr lang="en-US" sz="2800" dirty="0" err="1"/>
              <a:t>của</a:t>
            </a:r>
            <a:r>
              <a:rPr lang="en-US" sz="2800" dirty="0"/>
              <a:t> </a:t>
            </a:r>
            <a:r>
              <a:rPr lang="en-US" sz="2800" dirty="0" err="1"/>
              <a:t>Kiều</a:t>
            </a:r>
            <a:r>
              <a:rPr lang="en-US" sz="2800" dirty="0"/>
              <a:t>. </a:t>
            </a:r>
          </a:p>
          <a:p>
            <a:pPr>
              <a:lnSpc>
                <a:spcPct val="130000"/>
              </a:lnSpc>
            </a:pPr>
            <a:r>
              <a:rPr lang="en-US" sz="2800" dirty="0"/>
              <a:t>+ </a:t>
            </a:r>
            <a:r>
              <a:rPr lang="en-US" sz="2800" dirty="0" err="1"/>
              <a:t>Ngôn</a:t>
            </a:r>
            <a:r>
              <a:rPr lang="en-US" sz="2800" dirty="0"/>
              <a:t> </a:t>
            </a:r>
            <a:r>
              <a:rPr lang="en-US" sz="2800" dirty="0" err="1"/>
              <a:t>ngữ</a:t>
            </a:r>
            <a:r>
              <a:rPr lang="en-US" sz="2800" dirty="0"/>
              <a:t> </a:t>
            </a:r>
            <a:r>
              <a:rPr lang="en-US" sz="2800" dirty="0" err="1"/>
              <a:t>chọn</a:t>
            </a:r>
            <a:r>
              <a:rPr lang="en-US" sz="2800" dirty="0"/>
              <a:t> </a:t>
            </a:r>
            <a:r>
              <a:rPr lang="en-US" sz="2800" dirty="0" err="1"/>
              <a:t>lọc</a:t>
            </a:r>
            <a:r>
              <a:rPr lang="vi-VN" sz="2800" dirty="0"/>
              <a:t> trang trọng mực thước, sử dụng điển tích, điển cố</a:t>
            </a:r>
            <a:r>
              <a:rPr lang="en-US" sz="2800" dirty="0"/>
              <a:t> như </a:t>
            </a:r>
            <a:r>
              <a:rPr lang="en-US" sz="2800" i="1" dirty="0" err="1"/>
              <a:t>sân</a:t>
            </a:r>
            <a:r>
              <a:rPr lang="en-US" sz="2800" i="1" dirty="0"/>
              <a:t> Lai, </a:t>
            </a:r>
            <a:r>
              <a:rPr lang="en-US" sz="2800" i="1" dirty="0" err="1"/>
              <a:t>gốc</a:t>
            </a:r>
            <a:r>
              <a:rPr lang="en-US" sz="2800" i="1" dirty="0"/>
              <a:t> </a:t>
            </a:r>
            <a:r>
              <a:rPr lang="en-US" sz="2800" i="1" dirty="0" err="1"/>
              <a:t>Tử</a:t>
            </a:r>
            <a:r>
              <a:rPr lang="en-US" sz="2800" dirty="0"/>
              <a:t> ; s</a:t>
            </a:r>
            <a:r>
              <a:rPr lang="vi-VN" sz="2800" dirty="0"/>
              <a:t>ử dụng nhiều biện pháp tu từ đặc sắc</a:t>
            </a:r>
            <a:r>
              <a:rPr lang="en-US" sz="2800" dirty="0"/>
              <a:t> như </a:t>
            </a:r>
            <a:r>
              <a:rPr lang="en-US" sz="2800" dirty="0" err="1"/>
              <a:t>ẩn</a:t>
            </a:r>
            <a:r>
              <a:rPr lang="en-US" sz="2800" dirty="0"/>
              <a:t> </a:t>
            </a:r>
            <a:r>
              <a:rPr lang="en-US" sz="2800" dirty="0" err="1"/>
              <a:t>dụ</a:t>
            </a:r>
            <a:r>
              <a:rPr lang="en-US" sz="2800" dirty="0"/>
              <a:t>, </a:t>
            </a:r>
            <a:r>
              <a:rPr lang="en-US" sz="2800" dirty="0" err="1"/>
              <a:t>phép</a:t>
            </a:r>
            <a:r>
              <a:rPr lang="en-US" sz="2800" dirty="0"/>
              <a:t> </a:t>
            </a:r>
            <a:r>
              <a:rPr lang="en-US" sz="2800" dirty="0" err="1"/>
              <a:t>điệp</a:t>
            </a:r>
            <a:r>
              <a:rPr lang="en-US" sz="2800" dirty="0"/>
              <a:t>, </a:t>
            </a:r>
            <a:r>
              <a:rPr lang="en-US" sz="2800" dirty="0" err="1"/>
              <a:t>phép</a:t>
            </a:r>
            <a:r>
              <a:rPr lang="en-US" sz="2800" dirty="0"/>
              <a:t> </a:t>
            </a:r>
            <a:r>
              <a:rPr lang="en-US" sz="2800" dirty="0" err="1"/>
              <a:t>đối</a:t>
            </a:r>
            <a:r>
              <a:rPr lang="en-US" sz="2800" dirty="0"/>
              <a:t>,...</a:t>
            </a:r>
            <a:r>
              <a:rPr lang="en-US" sz="2800" dirty="0" err="1"/>
              <a:t>góp</a:t>
            </a:r>
            <a:r>
              <a:rPr lang="en-US" sz="2800" dirty="0"/>
              <a:t> </a:t>
            </a:r>
            <a:r>
              <a:rPr lang="en-US" sz="2800" dirty="0" err="1"/>
              <a:t>phần</a:t>
            </a:r>
            <a:r>
              <a:rPr lang="en-US" sz="2800" dirty="0"/>
              <a:t> </a:t>
            </a:r>
            <a:r>
              <a:rPr lang="vi-VN" sz="2800" dirty="0"/>
              <a:t>diễn tả tâm trạng xót xa đau đớn đến tận cùng của nàng </a:t>
            </a:r>
            <a:r>
              <a:rPr lang="en-US" sz="2800" dirty="0" err="1"/>
              <a:t>Kiều</a:t>
            </a:r>
            <a:r>
              <a:rPr lang="en-US" sz="2800" dirty="0"/>
              <a:t> </a:t>
            </a:r>
            <a:r>
              <a:rPr lang="en-US" sz="2800" dirty="0" err="1"/>
              <a:t>trong</a:t>
            </a:r>
            <a:r>
              <a:rPr lang="en-US" sz="2800" dirty="0"/>
              <a:t> </a:t>
            </a:r>
            <a:r>
              <a:rPr lang="en-US" sz="2800" dirty="0" err="1"/>
              <a:t>cảnh</a:t>
            </a:r>
            <a:r>
              <a:rPr lang="en-US" sz="2800" dirty="0"/>
              <a:t> </a:t>
            </a:r>
            <a:r>
              <a:rPr lang="en-US" sz="2800" dirty="0" err="1"/>
              <a:t>lưu</a:t>
            </a:r>
            <a:r>
              <a:rPr lang="en-US" sz="2800" dirty="0"/>
              <a:t> </a:t>
            </a:r>
            <a:r>
              <a:rPr lang="en-US" sz="2800" dirty="0" err="1"/>
              <a:t>lạc</a:t>
            </a:r>
            <a:r>
              <a:rPr lang="en-US" sz="2800" dirty="0"/>
              <a:t>, </a:t>
            </a:r>
            <a:r>
              <a:rPr lang="en-US" sz="2800" dirty="0" err="1"/>
              <a:t>rơi</a:t>
            </a:r>
            <a:r>
              <a:rPr lang="en-US" sz="2800" dirty="0"/>
              <a:t> </a:t>
            </a:r>
            <a:r>
              <a:rPr lang="en-US" sz="2800" dirty="0" err="1"/>
              <a:t>vào</a:t>
            </a:r>
            <a:r>
              <a:rPr lang="en-US" sz="2800" dirty="0"/>
              <a:t> </a:t>
            </a:r>
            <a:r>
              <a:rPr lang="en-US" sz="2800" dirty="0" err="1"/>
              <a:t>cảnh</a:t>
            </a:r>
            <a:r>
              <a:rPr lang="en-US" sz="2800" dirty="0"/>
              <a:t> </a:t>
            </a:r>
            <a:r>
              <a:rPr lang="en-US" sz="2800" dirty="0" err="1"/>
              <a:t>lầu</a:t>
            </a:r>
            <a:r>
              <a:rPr lang="en-US" sz="2800" dirty="0"/>
              <a:t> </a:t>
            </a:r>
            <a:r>
              <a:rPr lang="en-US" sz="2800" dirty="0" err="1"/>
              <a:t>xanh</a:t>
            </a:r>
            <a:r>
              <a:rPr lang="en-US" sz="2800" dirty="0"/>
              <a:t> </a:t>
            </a:r>
            <a:r>
              <a:rPr lang="en-US" sz="2800" dirty="0" err="1"/>
              <a:t>nhơ</a:t>
            </a:r>
            <a:r>
              <a:rPr lang="en-US" sz="2800" dirty="0"/>
              <a:t> </a:t>
            </a:r>
            <a:r>
              <a:rPr lang="en-US" sz="2800" dirty="0" err="1"/>
              <a:t>nhớp</a:t>
            </a:r>
            <a:r>
              <a:rPr lang="en-US" sz="2800" dirty="0"/>
              <a:t>.</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pic>
        <p:nvPicPr>
          <p:cNvPr id="9" name="Content Placeholder 8" descr="A group of pink and purple tulips&#10;&#10;Description automatically generated"/>
          <p:cNvPicPr>
            <a:picLocks noChangeAspect="1"/>
          </p:cNvPicPr>
          <p:nvPr/>
        </p:nvPicPr>
        <p:blipFill>
          <a:blip r:embed="rId2">
            <a:extLst>
              <a:ext uri="{28A0092B-C50C-407E-A947-70E740481C1C}">
                <a14:useLocalDpi xmlns:a14="http://schemas.microsoft.com/office/drawing/2010/main" val="0"/>
              </a:ext>
            </a:extLst>
          </a:blip>
          <a:srcRect t="8901" r="-1" b="-1"/>
          <a:stretch>
            <a:fillRect/>
          </a:stretch>
        </p:blipFill>
        <p:spPr>
          <a:xfrm>
            <a:off x="8031913" y="1581665"/>
            <a:ext cx="4705892" cy="5276335"/>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1" name="TextBox 10"/>
          <p:cNvSpPr txBox="1"/>
          <p:nvPr/>
        </p:nvSpPr>
        <p:spPr>
          <a:xfrm>
            <a:off x="691978" y="158390"/>
            <a:ext cx="10775092" cy="6478184"/>
          </a:xfrm>
          <a:prstGeom prst="rect">
            <a:avLst/>
          </a:prstGeom>
          <a:noFill/>
        </p:spPr>
        <p:txBody>
          <a:bodyPr wrap="square">
            <a:spAutoFit/>
          </a:bodyPr>
          <a:lstStyle/>
          <a:p>
            <a:pPr>
              <a:lnSpc>
                <a:spcPct val="150000"/>
              </a:lnSpc>
            </a:pPr>
            <a:r>
              <a:rPr lang="en-US" sz="2800" b="1" dirty="0" err="1"/>
              <a:t>Kết</a:t>
            </a:r>
            <a:r>
              <a:rPr lang="en-US" sz="2800" b="1" dirty="0"/>
              <a:t> </a:t>
            </a:r>
            <a:r>
              <a:rPr lang="en-US" sz="2800" b="1" dirty="0" err="1"/>
              <a:t>bài</a:t>
            </a:r>
            <a:endParaRPr lang="en-US" sz="2800" b="1" dirty="0"/>
          </a:p>
          <a:p>
            <a:pPr>
              <a:lnSpc>
                <a:spcPct val="150000"/>
              </a:lnSpc>
            </a:pPr>
            <a:r>
              <a:rPr lang="en-US" sz="2800" b="1" dirty="0" err="1"/>
              <a:t>Khẳng</a:t>
            </a:r>
            <a:r>
              <a:rPr lang="en-US" sz="2800" b="1" dirty="0"/>
              <a:t> </a:t>
            </a:r>
            <a:r>
              <a:rPr lang="en-US" sz="2800" b="1" dirty="0" err="1"/>
              <a:t>định</a:t>
            </a:r>
            <a:r>
              <a:rPr lang="en-US" sz="2800" b="1" dirty="0"/>
              <a:t> ý </a:t>
            </a:r>
            <a:r>
              <a:rPr lang="en-US" sz="2800" b="1" dirty="0" err="1"/>
              <a:t>nghĩa</a:t>
            </a:r>
            <a:r>
              <a:rPr lang="en-US" sz="2800" b="1" dirty="0"/>
              <a:t> </a:t>
            </a:r>
            <a:r>
              <a:rPr lang="en-US" sz="2800" b="1" dirty="0" err="1"/>
              <a:t>và</a:t>
            </a:r>
            <a:r>
              <a:rPr lang="en-US" sz="2800" b="1" dirty="0"/>
              <a:t> giá </a:t>
            </a:r>
            <a:r>
              <a:rPr lang="en-US" sz="2800" b="1" dirty="0" err="1"/>
              <a:t>trị</a:t>
            </a:r>
            <a:r>
              <a:rPr lang="en-US" sz="2800" b="1" dirty="0"/>
              <a:t> </a:t>
            </a:r>
            <a:r>
              <a:rPr lang="en-US" sz="2800" b="1" dirty="0" err="1"/>
              <a:t>của</a:t>
            </a:r>
            <a:r>
              <a:rPr lang="en-US" sz="2800" b="1" dirty="0"/>
              <a:t> </a:t>
            </a:r>
            <a:r>
              <a:rPr lang="en-US" sz="2800" b="1" dirty="0" err="1"/>
              <a:t>đoạn</a:t>
            </a:r>
            <a:r>
              <a:rPr lang="en-US" sz="2800" b="1" dirty="0"/>
              <a:t> </a:t>
            </a:r>
            <a:r>
              <a:rPr lang="en-US" sz="2800" b="1" dirty="0" err="1"/>
              <a:t>trích</a:t>
            </a:r>
            <a:endParaRPr lang="en-US" sz="2800" dirty="0"/>
          </a:p>
          <a:p>
            <a:pPr>
              <a:lnSpc>
                <a:spcPct val="150000"/>
              </a:lnSpc>
            </a:pPr>
            <a:r>
              <a:rPr lang="en-US" sz="2800" dirty="0" err="1"/>
              <a:t>Ví</a:t>
            </a:r>
            <a:r>
              <a:rPr lang="en-US" sz="2800" dirty="0"/>
              <a:t> </a:t>
            </a:r>
            <a:r>
              <a:rPr lang="en-US" sz="2800" dirty="0" err="1"/>
              <a:t>dụ</a:t>
            </a:r>
            <a:r>
              <a:rPr lang="en-US" sz="2800" dirty="0"/>
              <a:t>: </a:t>
            </a:r>
          </a:p>
          <a:p>
            <a:pPr>
              <a:lnSpc>
                <a:spcPct val="150000"/>
              </a:lnSpc>
            </a:pPr>
            <a:r>
              <a:rPr lang="en-US" sz="2800" dirty="0"/>
              <a:t>      Có </a:t>
            </a:r>
            <a:r>
              <a:rPr lang="en-US" sz="2800" dirty="0" err="1"/>
              <a:t>thể</a:t>
            </a:r>
            <a:r>
              <a:rPr lang="en-US" sz="2800" dirty="0"/>
              <a:t> </a:t>
            </a:r>
            <a:r>
              <a:rPr lang="en-US" sz="2800" dirty="0" err="1"/>
              <a:t>khẳng</a:t>
            </a:r>
            <a:r>
              <a:rPr lang="en-US" sz="2800" dirty="0"/>
              <a:t> </a:t>
            </a:r>
            <a:r>
              <a:rPr lang="en-US" sz="2800" dirty="0" err="1"/>
              <a:t>định</a:t>
            </a:r>
            <a:r>
              <a:rPr lang="en-US" sz="2800" dirty="0"/>
              <a:t> </a:t>
            </a:r>
            <a:r>
              <a:rPr lang="en-US" sz="2800" dirty="0" err="1"/>
              <a:t>đoạn</a:t>
            </a:r>
            <a:r>
              <a:rPr lang="en-US" sz="2800" dirty="0"/>
              <a:t> </a:t>
            </a:r>
            <a:r>
              <a:rPr lang="en-US" sz="2800" dirty="0" err="1"/>
              <a:t>trích</a:t>
            </a:r>
            <a:r>
              <a:rPr lang="en-US" sz="2800" dirty="0"/>
              <a:t> </a:t>
            </a:r>
            <a:r>
              <a:rPr lang="en-US" sz="2800" i="1" dirty="0" err="1"/>
              <a:t>Kiều</a:t>
            </a:r>
            <a:r>
              <a:rPr lang="en-US" sz="2800" i="1" dirty="0"/>
              <a:t> ở </a:t>
            </a:r>
            <a:r>
              <a:rPr lang="en-US" sz="2800" i="1" dirty="0" err="1"/>
              <a:t>lầu</a:t>
            </a:r>
            <a:r>
              <a:rPr lang="en-US" sz="2800" i="1" dirty="0"/>
              <a:t> </a:t>
            </a:r>
            <a:r>
              <a:rPr lang="en-US" sz="2800" i="1" dirty="0" err="1"/>
              <a:t>Ngưng</a:t>
            </a:r>
            <a:r>
              <a:rPr lang="en-US" sz="2800" i="1" dirty="0"/>
              <a:t> </a:t>
            </a:r>
            <a:r>
              <a:rPr lang="en-US" sz="2800" i="1" dirty="0" err="1"/>
              <a:t>Bích</a:t>
            </a:r>
            <a:r>
              <a:rPr lang="en-US" sz="2800" dirty="0"/>
              <a:t> là </a:t>
            </a:r>
            <a:r>
              <a:rPr lang="en-US" sz="2800" dirty="0" err="1"/>
              <a:t>một</a:t>
            </a:r>
            <a:r>
              <a:rPr lang="en-US" sz="2800" dirty="0"/>
              <a:t> </a:t>
            </a:r>
            <a:r>
              <a:rPr lang="en-US" sz="2800" dirty="0" err="1"/>
              <a:t>trong</a:t>
            </a:r>
            <a:r>
              <a:rPr lang="en-US" sz="2800" dirty="0"/>
              <a:t> </a:t>
            </a:r>
            <a:r>
              <a:rPr lang="en-US" sz="2800" dirty="0" err="1"/>
              <a:t>những</a:t>
            </a:r>
            <a:r>
              <a:rPr lang="en-US" sz="2800" dirty="0"/>
              <a:t> </a:t>
            </a:r>
            <a:r>
              <a:rPr lang="en-US" sz="2800" dirty="0" err="1"/>
              <a:t>đoạn</a:t>
            </a:r>
            <a:r>
              <a:rPr lang="en-US" sz="2800" dirty="0"/>
              <a:t> </a:t>
            </a:r>
            <a:r>
              <a:rPr lang="en-US" sz="2800" dirty="0" err="1"/>
              <a:t>trích</a:t>
            </a:r>
            <a:r>
              <a:rPr lang="en-US" sz="2800" dirty="0"/>
              <a:t> </a:t>
            </a:r>
            <a:r>
              <a:rPr lang="en-US" sz="2800" dirty="0" err="1"/>
              <a:t>tiêu</a:t>
            </a:r>
            <a:r>
              <a:rPr lang="en-US" sz="2800" dirty="0"/>
              <a:t> </a:t>
            </a:r>
            <a:r>
              <a:rPr lang="en-US" sz="2800" dirty="0" err="1"/>
              <a:t>biểu</a:t>
            </a:r>
            <a:r>
              <a:rPr lang="en-US" sz="2800" dirty="0"/>
              <a:t> </a:t>
            </a:r>
            <a:r>
              <a:rPr lang="en-US" sz="2800" dirty="0" err="1"/>
              <a:t>của</a:t>
            </a:r>
            <a:r>
              <a:rPr lang="en-US" sz="2800" dirty="0"/>
              <a:t> </a:t>
            </a:r>
            <a:r>
              <a:rPr lang="en-US" sz="2800" i="1" dirty="0" err="1"/>
              <a:t>Truyện</a:t>
            </a:r>
            <a:r>
              <a:rPr lang="en-US" sz="2800" i="1" dirty="0"/>
              <a:t> </a:t>
            </a:r>
            <a:r>
              <a:rPr lang="en-US" sz="2800" i="1" dirty="0" err="1"/>
              <a:t>Kiều</a:t>
            </a:r>
            <a:r>
              <a:rPr lang="en-US" sz="2800" dirty="0"/>
              <a:t>, </a:t>
            </a:r>
            <a:r>
              <a:rPr lang="en-US" sz="2800" dirty="0" err="1"/>
              <a:t>thể</a:t>
            </a:r>
            <a:r>
              <a:rPr lang="en-US" sz="2800" dirty="0"/>
              <a:t> </a:t>
            </a:r>
            <a:r>
              <a:rPr lang="en-US" sz="2800" dirty="0" err="1"/>
              <a:t>hiện</a:t>
            </a:r>
            <a:r>
              <a:rPr lang="en-US" sz="2800" dirty="0"/>
              <a:t> tài </a:t>
            </a:r>
            <a:r>
              <a:rPr lang="en-US" sz="2800" dirty="0" err="1"/>
              <a:t>năng</a:t>
            </a:r>
            <a:r>
              <a:rPr lang="en-US" sz="2800" dirty="0"/>
              <a:t> </a:t>
            </a:r>
            <a:r>
              <a:rPr lang="en-US" sz="2800" dirty="0" err="1"/>
              <a:t>bậc</a:t>
            </a:r>
            <a:r>
              <a:rPr lang="en-US" sz="2800" dirty="0"/>
              <a:t> </a:t>
            </a:r>
            <a:r>
              <a:rPr lang="en-US" sz="2800" dirty="0" err="1"/>
              <a:t>thầy</a:t>
            </a:r>
            <a:r>
              <a:rPr lang="en-US" sz="2800" dirty="0"/>
              <a:t> </a:t>
            </a:r>
            <a:r>
              <a:rPr lang="en-US" sz="2800" dirty="0" err="1"/>
              <a:t>của</a:t>
            </a:r>
            <a:r>
              <a:rPr lang="en-US" sz="2800" dirty="0"/>
              <a:t> </a:t>
            </a:r>
            <a:r>
              <a:rPr lang="en-US" sz="2800" dirty="0" err="1"/>
              <a:t>Nguyễn</a:t>
            </a:r>
            <a:r>
              <a:rPr lang="en-US" sz="2800" dirty="0"/>
              <a:t> Du. </a:t>
            </a:r>
            <a:r>
              <a:rPr lang="en-US" sz="2800" dirty="0" err="1"/>
              <a:t>Đọc</a:t>
            </a:r>
            <a:r>
              <a:rPr lang="en-US" sz="2800" dirty="0"/>
              <a:t> </a:t>
            </a:r>
            <a:r>
              <a:rPr lang="en-US" sz="2800" dirty="0" err="1"/>
              <a:t>những</a:t>
            </a:r>
            <a:r>
              <a:rPr lang="en-US" sz="2800" dirty="0"/>
              <a:t> </a:t>
            </a:r>
            <a:r>
              <a:rPr lang="en-US" sz="2800" dirty="0" err="1"/>
              <a:t>trang</a:t>
            </a:r>
            <a:r>
              <a:rPr lang="en-US" sz="2800" dirty="0"/>
              <a:t> </a:t>
            </a:r>
            <a:r>
              <a:rPr lang="en-US" sz="2800" dirty="0" err="1"/>
              <a:t>Kiều</a:t>
            </a:r>
            <a:r>
              <a:rPr lang="en-US" sz="2800" dirty="0"/>
              <a:t>, </a:t>
            </a:r>
            <a:r>
              <a:rPr lang="en-US" sz="2800" dirty="0" err="1"/>
              <a:t>người</a:t>
            </a:r>
            <a:r>
              <a:rPr lang="en-US" sz="2800" dirty="0"/>
              <a:t> </a:t>
            </a:r>
            <a:r>
              <a:rPr lang="en-US" sz="2800" dirty="0" err="1"/>
              <a:t>đọc</a:t>
            </a:r>
            <a:r>
              <a:rPr lang="en-US" sz="2800" dirty="0"/>
              <a:t> </a:t>
            </a:r>
            <a:r>
              <a:rPr lang="en-US" sz="2800" dirty="0" err="1"/>
              <a:t>xót</a:t>
            </a:r>
            <a:r>
              <a:rPr lang="en-US" sz="2800" dirty="0"/>
              <a:t> xa </a:t>
            </a:r>
            <a:r>
              <a:rPr lang="en-US" sz="2800" dirty="0" err="1"/>
              <a:t>cho</a:t>
            </a:r>
            <a:r>
              <a:rPr lang="en-US" sz="2800" dirty="0"/>
              <a:t> </a:t>
            </a:r>
            <a:r>
              <a:rPr lang="en-US" sz="2800" dirty="0" err="1"/>
              <a:t>thân</a:t>
            </a:r>
            <a:r>
              <a:rPr lang="en-US" sz="2800" dirty="0"/>
              <a:t> </a:t>
            </a:r>
            <a:r>
              <a:rPr lang="en-US" sz="2800" dirty="0" err="1"/>
              <a:t>phận</a:t>
            </a:r>
            <a:r>
              <a:rPr lang="en-US" sz="2800" dirty="0"/>
              <a:t> </a:t>
            </a:r>
            <a:r>
              <a:rPr lang="en-US" sz="2800" dirty="0" err="1"/>
              <a:t>bất</a:t>
            </a:r>
            <a:r>
              <a:rPr lang="en-US" sz="2800" dirty="0"/>
              <a:t> </a:t>
            </a:r>
            <a:r>
              <a:rPr lang="en-US" sz="2800" dirty="0" err="1"/>
              <a:t>hạnh</a:t>
            </a:r>
            <a:r>
              <a:rPr lang="en-US" sz="2800" dirty="0"/>
              <a:t> </a:t>
            </a:r>
            <a:r>
              <a:rPr lang="en-US" sz="2800" dirty="0" err="1"/>
              <a:t>của</a:t>
            </a:r>
            <a:r>
              <a:rPr lang="en-US" sz="2800" dirty="0"/>
              <a:t> </a:t>
            </a:r>
            <a:r>
              <a:rPr lang="en-US" sz="2800" dirty="0" err="1"/>
              <a:t>Kiều</a:t>
            </a:r>
            <a:r>
              <a:rPr lang="en-US" sz="2800" dirty="0"/>
              <a:t> </a:t>
            </a:r>
            <a:r>
              <a:rPr lang="en-US" sz="2800" dirty="0" err="1"/>
              <a:t>và</a:t>
            </a:r>
            <a:r>
              <a:rPr lang="en-US" sz="2800" dirty="0"/>
              <a:t> </a:t>
            </a:r>
            <a:r>
              <a:rPr lang="en-US" sz="2800" dirty="0" err="1"/>
              <a:t>thêm</a:t>
            </a:r>
            <a:r>
              <a:rPr lang="en-US" sz="2800" dirty="0"/>
              <a:t> </a:t>
            </a:r>
            <a:r>
              <a:rPr lang="en-US" sz="2800" dirty="0" err="1"/>
              <a:t>trân</a:t>
            </a:r>
            <a:r>
              <a:rPr lang="en-US" sz="2800" dirty="0"/>
              <a:t> </a:t>
            </a:r>
            <a:r>
              <a:rPr lang="en-US" sz="2800" dirty="0" err="1"/>
              <a:t>trọng</a:t>
            </a:r>
            <a:r>
              <a:rPr lang="en-US" sz="2800" dirty="0"/>
              <a:t> </a:t>
            </a:r>
            <a:r>
              <a:rPr lang="en-US" sz="2800" dirty="0" err="1"/>
              <a:t>một</a:t>
            </a:r>
            <a:r>
              <a:rPr lang="en-US" sz="2800" dirty="0"/>
              <a:t> </a:t>
            </a:r>
            <a:r>
              <a:rPr lang="en-US" sz="2800" dirty="0" err="1"/>
              <a:t>nàng</a:t>
            </a:r>
            <a:r>
              <a:rPr lang="en-US" sz="2800" dirty="0"/>
              <a:t> </a:t>
            </a:r>
            <a:r>
              <a:rPr lang="en-US" sz="2800" dirty="0" err="1"/>
              <a:t>Kiều</a:t>
            </a:r>
            <a:r>
              <a:rPr lang="en-US" sz="2800" dirty="0"/>
              <a:t> </a:t>
            </a:r>
            <a:r>
              <a:rPr lang="en-US" sz="2800" dirty="0" err="1"/>
              <a:t>chung</a:t>
            </a:r>
            <a:r>
              <a:rPr lang="en-US" sz="2800" dirty="0"/>
              <a:t> </a:t>
            </a:r>
            <a:r>
              <a:rPr lang="en-US" sz="2800" dirty="0" err="1"/>
              <a:t>thủy</a:t>
            </a:r>
            <a:r>
              <a:rPr lang="en-US" sz="2800" dirty="0"/>
              <a:t> </a:t>
            </a:r>
            <a:r>
              <a:rPr lang="en-US" sz="2800" dirty="0" err="1"/>
              <a:t>với</a:t>
            </a:r>
            <a:r>
              <a:rPr lang="en-US" sz="2800" dirty="0"/>
              <a:t> </a:t>
            </a:r>
            <a:r>
              <a:rPr lang="en-US" sz="2800" dirty="0" err="1"/>
              <a:t>người</a:t>
            </a:r>
            <a:r>
              <a:rPr lang="en-US" sz="2800" dirty="0"/>
              <a:t> </a:t>
            </a:r>
            <a:r>
              <a:rPr lang="en-US" sz="2800" dirty="0" err="1"/>
              <a:t>yêu</a:t>
            </a:r>
            <a:r>
              <a:rPr lang="en-US" sz="2800" dirty="0"/>
              <a:t>, làm </a:t>
            </a:r>
            <a:r>
              <a:rPr lang="en-US" sz="2800" dirty="0" err="1"/>
              <a:t>tròn</a:t>
            </a:r>
            <a:r>
              <a:rPr lang="en-US" sz="2800" dirty="0"/>
              <a:t> </a:t>
            </a:r>
            <a:r>
              <a:rPr lang="en-US" sz="2800" dirty="0" err="1"/>
              <a:t>chữ</a:t>
            </a:r>
            <a:r>
              <a:rPr lang="en-US" sz="2800" dirty="0"/>
              <a:t> </a:t>
            </a:r>
            <a:r>
              <a:rPr lang="en-US" sz="2800" dirty="0" err="1"/>
              <a:t>hiếu</a:t>
            </a:r>
            <a:r>
              <a:rPr lang="en-US" sz="2800" dirty="0"/>
              <a:t> </a:t>
            </a:r>
            <a:r>
              <a:rPr lang="en-US" sz="2800" dirty="0" err="1"/>
              <a:t>với</a:t>
            </a:r>
            <a:r>
              <a:rPr lang="en-US" sz="2800" dirty="0"/>
              <a:t> cha </a:t>
            </a:r>
            <a:r>
              <a:rPr lang="en-US" sz="2800" dirty="0" err="1"/>
              <a:t>mẹ</a:t>
            </a:r>
            <a:r>
              <a:rPr lang="en-US" sz="2800" dirty="0"/>
              <a:t>, hi </a:t>
            </a:r>
            <a:r>
              <a:rPr lang="en-US" sz="2800" dirty="0" err="1"/>
              <a:t>sinh</a:t>
            </a:r>
            <a:r>
              <a:rPr lang="en-US" sz="2800" dirty="0"/>
              <a:t> </a:t>
            </a:r>
            <a:r>
              <a:rPr lang="en-US" sz="2800" dirty="0" err="1"/>
              <a:t>bản</a:t>
            </a:r>
            <a:r>
              <a:rPr lang="en-US" sz="2800" dirty="0"/>
              <a:t> </a:t>
            </a:r>
            <a:r>
              <a:rPr lang="en-US" sz="2800" dirty="0" err="1"/>
              <a:t>thân</a:t>
            </a:r>
            <a:r>
              <a:rPr lang="en-US" sz="2800" dirty="0"/>
              <a:t> </a:t>
            </a:r>
            <a:r>
              <a:rPr lang="en-US" sz="2800" dirty="0" err="1"/>
              <a:t>mình</a:t>
            </a:r>
            <a:r>
              <a:rPr lang="en-US" sz="2800" dirty="0"/>
              <a:t> vì </a:t>
            </a:r>
            <a:r>
              <a:rPr lang="en-US" sz="2800" dirty="0" err="1"/>
              <a:t>người</a:t>
            </a:r>
            <a:r>
              <a:rPr lang="en-US" sz="2800" dirty="0"/>
              <a:t> </a:t>
            </a:r>
            <a:r>
              <a:rPr lang="en-US" sz="2800" dirty="0" err="1"/>
              <a:t>thân</a:t>
            </a:r>
            <a:r>
              <a:rPr lang="en-US" sz="2800" dirty="0"/>
              <a:t>. </a:t>
            </a:r>
            <a:r>
              <a:rPr lang="en-US" sz="2800" dirty="0" err="1"/>
              <a:t>Không</a:t>
            </a:r>
            <a:r>
              <a:rPr lang="en-US" sz="2800" dirty="0"/>
              <a:t> chỉ vậy, </a:t>
            </a:r>
            <a:r>
              <a:rPr lang="en-US" sz="2800" dirty="0" err="1"/>
              <a:t>độc</a:t>
            </a:r>
            <a:r>
              <a:rPr lang="en-US" sz="2800" dirty="0"/>
              <a:t> </a:t>
            </a:r>
            <a:r>
              <a:rPr lang="en-US" sz="2800" dirty="0" err="1"/>
              <a:t>giả</a:t>
            </a:r>
            <a:r>
              <a:rPr lang="en-US" sz="2800" dirty="0"/>
              <a:t> </a:t>
            </a:r>
            <a:r>
              <a:rPr lang="en-US" sz="2800" dirty="0" err="1"/>
              <a:t>càng</a:t>
            </a:r>
            <a:r>
              <a:rPr lang="en-US" sz="2800" dirty="0"/>
              <a:t> </a:t>
            </a:r>
            <a:r>
              <a:rPr lang="en-US" sz="2800" dirty="0" err="1"/>
              <a:t>hiểu</a:t>
            </a:r>
            <a:r>
              <a:rPr lang="en-US" sz="2800" dirty="0"/>
              <a:t> </a:t>
            </a:r>
            <a:r>
              <a:rPr lang="en-US" sz="2800" dirty="0" err="1"/>
              <a:t>hơn</a:t>
            </a:r>
            <a:r>
              <a:rPr lang="en-US" sz="2800" dirty="0"/>
              <a:t> “</a:t>
            </a:r>
            <a:r>
              <a:rPr lang="en-US" sz="2800" dirty="0" err="1"/>
              <a:t>tấm</a:t>
            </a:r>
            <a:r>
              <a:rPr lang="en-US" sz="2800" dirty="0"/>
              <a:t> </a:t>
            </a:r>
            <a:r>
              <a:rPr lang="en-US" sz="2800" dirty="0" err="1"/>
              <a:t>lòng</a:t>
            </a:r>
            <a:r>
              <a:rPr lang="en-US" sz="2800" dirty="0"/>
              <a:t> </a:t>
            </a:r>
            <a:r>
              <a:rPr lang="en-US" sz="2800" dirty="0" err="1"/>
              <a:t>nghĩ</a:t>
            </a:r>
            <a:r>
              <a:rPr lang="en-US" sz="2800" dirty="0"/>
              <a:t> </a:t>
            </a:r>
            <a:r>
              <a:rPr lang="en-US" sz="2800" dirty="0" err="1"/>
              <a:t>suốt</a:t>
            </a:r>
            <a:r>
              <a:rPr lang="en-US" sz="2800" dirty="0"/>
              <a:t> </a:t>
            </a:r>
            <a:r>
              <a:rPr lang="en-US" sz="2800" dirty="0" err="1"/>
              <a:t>nghìn</a:t>
            </a:r>
            <a:r>
              <a:rPr lang="en-US" sz="2800" dirty="0"/>
              <a:t> </a:t>
            </a:r>
            <a:r>
              <a:rPr lang="en-US" sz="2800" dirty="0" err="1"/>
              <a:t>đời</a:t>
            </a:r>
            <a:r>
              <a:rPr lang="en-US" sz="2800" dirty="0"/>
              <a:t>” </a:t>
            </a:r>
            <a:r>
              <a:rPr lang="en-US" sz="2800" dirty="0" err="1"/>
              <a:t>của</a:t>
            </a:r>
            <a:r>
              <a:rPr lang="en-US" sz="2800" dirty="0"/>
              <a:t> </a:t>
            </a:r>
            <a:r>
              <a:rPr lang="en-US" sz="2800" dirty="0" err="1"/>
              <a:t>vị</a:t>
            </a:r>
            <a:r>
              <a:rPr lang="en-US" sz="2800" dirty="0"/>
              <a:t> </a:t>
            </a:r>
            <a:r>
              <a:rPr lang="en-US" sz="2800" dirty="0" err="1"/>
              <a:t>đại</a:t>
            </a:r>
            <a:r>
              <a:rPr lang="en-US" sz="2800" dirty="0"/>
              <a:t> thi </a:t>
            </a:r>
            <a:r>
              <a:rPr lang="en-US" sz="2800" dirty="0" err="1"/>
              <a:t>hào</a:t>
            </a:r>
            <a:r>
              <a:rPr lang="en-US" sz="2800" dirty="0"/>
              <a:t> </a:t>
            </a:r>
            <a:r>
              <a:rPr lang="en-US" sz="2800" dirty="0" err="1"/>
              <a:t>dân</a:t>
            </a:r>
            <a:r>
              <a:rPr lang="en-US" sz="2800" dirty="0"/>
              <a:t> </a:t>
            </a:r>
            <a:r>
              <a:rPr lang="en-US" sz="2800" dirty="0" err="1"/>
              <a:t>tộc</a:t>
            </a:r>
            <a:r>
              <a:rPr lang="en-US" sz="2800" dirty="0"/>
              <a:t>.</a:t>
            </a:r>
            <a:endParaRPr lang="en-US" sz="40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in a notebook&#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840" y="299509"/>
            <a:ext cx="4428231" cy="6258983"/>
          </a:xfrm>
          <a:prstGeom prst="rect">
            <a:avLst/>
          </a:prstGeom>
        </p:spPr>
      </p:pic>
      <p:cxnSp>
        <p:nvCxnSpPr>
          <p:cNvPr id="16" name="Straight Connector 15"/>
          <p:cNvCxnSpPr>
            <a:cxnSpLocks noGrp="1" noRot="1" noChangeAspect="1" noMove="1" noResize="1" noEditPoints="1" noAdjustHandles="1" noChangeArrowheads="1" noChangeShapeType="1"/>
          </p:cNvCxnSpPr>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49081" y="706137"/>
            <a:ext cx="3228202" cy="827471"/>
          </a:xfrm>
          <a:prstGeom prst="rect">
            <a:avLst/>
          </a:prstGeom>
          <a:noFill/>
        </p:spPr>
        <p:txBody>
          <a:bodyPr wrap="square">
            <a:spAutoFit/>
          </a:bodyPr>
          <a:lstStyle/>
          <a:p>
            <a:pPr>
              <a:lnSpc>
                <a:spcPct val="130000"/>
              </a:lnSpc>
            </a:pPr>
            <a:r>
              <a:rPr lang="vi-VN" sz="4000" b="1" dirty="0">
                <a:solidFill>
                  <a:srgbClr val="0070C0"/>
                </a:solidFill>
                <a:effectLst/>
                <a:latin typeface="#9Slide03 AmpleSoft Bold" panose="02000000000000000000" pitchFamily="2" charset="0"/>
                <a:ea typeface="MS Mincho" panose="02020609040205080304" pitchFamily="49" charset="-128"/>
              </a:rPr>
              <a:t>2. </a:t>
            </a:r>
            <a:r>
              <a:rPr lang="en-US" sz="4000" b="1" dirty="0">
                <a:solidFill>
                  <a:srgbClr val="0070C0"/>
                </a:solidFill>
                <a:effectLst/>
                <a:latin typeface="#9Slide03 AmpleSoft Bold" panose="02000000000000000000" pitchFamily="2" charset="0"/>
                <a:ea typeface="MS Mincho" panose="02020609040205080304" pitchFamily="49" charset="-128"/>
              </a:rPr>
              <a:t>VIẾT BÀI</a:t>
            </a:r>
            <a:endParaRPr lang="en-US" sz="3600" dirty="0">
              <a:effectLst/>
              <a:latin typeface="#9Slide03 AmpleSoft Bold" panose="02000000000000000000" pitchFamily="2" charset="0"/>
              <a:ea typeface="Times New Roman" panose="02020603050405020304" pitchFamily="18" charset="0"/>
            </a:endParaRPr>
          </a:p>
        </p:txBody>
      </p:sp>
      <p:sp>
        <p:nvSpPr>
          <p:cNvPr id="10" name="TextBox 9"/>
          <p:cNvSpPr txBox="1"/>
          <p:nvPr/>
        </p:nvSpPr>
        <p:spPr>
          <a:xfrm>
            <a:off x="6290282" y="3512878"/>
            <a:ext cx="5173360" cy="1716880"/>
          </a:xfrm>
          <a:prstGeom prst="rect">
            <a:avLst/>
          </a:prstGeom>
          <a:noFill/>
        </p:spPr>
        <p:txBody>
          <a:bodyPr wrap="square">
            <a:spAutoFit/>
          </a:bodyPr>
          <a:lstStyle/>
          <a:p>
            <a:pPr algn="just">
              <a:lnSpc>
                <a:spcPct val="130000"/>
              </a:lnSpc>
              <a:spcAft>
                <a:spcPts val="1000"/>
              </a:spcAft>
            </a:pPr>
            <a:r>
              <a:rPr lang="vi-VN" sz="2800" i="1" dirty="0">
                <a:solidFill>
                  <a:srgbClr val="FF0000"/>
                </a:solidFill>
                <a:effectLst/>
                <a:latin typeface="Times New Roman" panose="02020603050405020304" pitchFamily="18" charset="0"/>
                <a:ea typeface="Calibri" panose="020F0502020204030204" pitchFamily="34" charset="0"/>
              </a:rPr>
              <a:t>? Để viết triển khai đầy đủ các ý trong dàn ý</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em</a:t>
            </a:r>
            <a:r>
              <a:rPr lang="vi-VN" sz="2800" i="1" dirty="0">
                <a:solidFill>
                  <a:srgbClr val="FF0000"/>
                </a:solidFill>
                <a:effectLst/>
                <a:latin typeface="Times New Roman" panose="02020603050405020304" pitchFamily="18" charset="0"/>
                <a:ea typeface="Calibri" panose="020F0502020204030204" pitchFamily="34" charset="0"/>
              </a:rPr>
              <a:t> cần viết từng phần như thế nào?</a:t>
            </a:r>
            <a:endParaRPr lang="en-US" sz="2800" dirty="0">
              <a:solidFill>
                <a:srgbClr val="FF0000"/>
              </a:solidFill>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in a notebook&#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840" y="299509"/>
            <a:ext cx="4428231" cy="6258983"/>
          </a:xfrm>
          <a:prstGeom prst="rect">
            <a:avLst/>
          </a:prstGeom>
        </p:spPr>
      </p:pic>
      <p:cxnSp>
        <p:nvCxnSpPr>
          <p:cNvPr id="16" name="Straight Connector 15"/>
          <p:cNvCxnSpPr>
            <a:cxnSpLocks noGrp="1" noRot="1" noChangeAspect="1" noMove="1" noResize="1" noEditPoints="1" noAdjustHandles="1" noChangeArrowheads="1" noChangeShapeType="1"/>
          </p:cNvCxnSpPr>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49081" y="706137"/>
            <a:ext cx="3228202" cy="827471"/>
          </a:xfrm>
          <a:prstGeom prst="rect">
            <a:avLst/>
          </a:prstGeom>
          <a:noFill/>
        </p:spPr>
        <p:txBody>
          <a:bodyPr wrap="square">
            <a:spAutoFit/>
          </a:bodyPr>
          <a:lstStyle/>
          <a:p>
            <a:pPr>
              <a:lnSpc>
                <a:spcPct val="130000"/>
              </a:lnSpc>
            </a:pPr>
            <a:r>
              <a:rPr lang="vi-VN" sz="4000" b="1" dirty="0">
                <a:solidFill>
                  <a:srgbClr val="0070C0"/>
                </a:solidFill>
                <a:effectLst/>
                <a:latin typeface="#9Slide03 AmpleSoft Bold" panose="02000000000000000000" pitchFamily="2" charset="0"/>
                <a:ea typeface="MS Mincho" panose="02020609040205080304" pitchFamily="49" charset="-128"/>
              </a:rPr>
              <a:t>2. </a:t>
            </a:r>
            <a:r>
              <a:rPr lang="en-US" sz="4000" b="1" dirty="0">
                <a:solidFill>
                  <a:srgbClr val="0070C0"/>
                </a:solidFill>
                <a:effectLst/>
                <a:latin typeface="#9Slide03 AmpleSoft Bold" panose="02000000000000000000" pitchFamily="2" charset="0"/>
                <a:ea typeface="MS Mincho" panose="02020609040205080304" pitchFamily="49" charset="-128"/>
              </a:rPr>
              <a:t>VIẾT BÀI</a:t>
            </a:r>
            <a:endParaRPr lang="en-US" sz="3600" dirty="0">
              <a:effectLst/>
              <a:latin typeface="#9Slide03 AmpleSoft Bold" panose="02000000000000000000" pitchFamily="2" charset="0"/>
              <a:ea typeface="Times New Roman" panose="02020603050405020304" pitchFamily="18" charset="0"/>
            </a:endParaRPr>
          </a:p>
        </p:txBody>
      </p:sp>
      <p:sp>
        <p:nvSpPr>
          <p:cNvPr id="10" name="TextBox 9"/>
          <p:cNvSpPr txBox="1"/>
          <p:nvPr/>
        </p:nvSpPr>
        <p:spPr>
          <a:xfrm>
            <a:off x="6095999" y="1851861"/>
            <a:ext cx="5420157" cy="3246530"/>
          </a:xfrm>
          <a:prstGeom prst="rect">
            <a:avLst/>
          </a:prstGeom>
          <a:noFill/>
        </p:spPr>
        <p:txBody>
          <a:bodyPr wrap="square">
            <a:spAutoFit/>
          </a:bodyPr>
          <a:lstStyle/>
          <a:p>
            <a:pPr algn="just">
              <a:lnSpc>
                <a:spcPct val="150000"/>
              </a:lnSpc>
              <a:spcAft>
                <a:spcPts val="1000"/>
              </a:spcAft>
            </a:pPr>
            <a:r>
              <a:rPr lang="en-US" sz="2800" dirty="0" err="1"/>
              <a:t>Dựa</a:t>
            </a:r>
            <a:r>
              <a:rPr lang="en-US" sz="2800" dirty="0"/>
              <a:t> </a:t>
            </a:r>
            <a:r>
              <a:rPr lang="en-US" sz="2800" dirty="0" err="1"/>
              <a:t>vào</a:t>
            </a:r>
            <a:r>
              <a:rPr lang="en-US" sz="2800" dirty="0"/>
              <a:t> </a:t>
            </a:r>
            <a:r>
              <a:rPr lang="en-US" sz="2800" dirty="0" err="1"/>
              <a:t>dàn</a:t>
            </a:r>
            <a:r>
              <a:rPr lang="en-US" sz="2800" dirty="0"/>
              <a:t> ý, viết </a:t>
            </a:r>
            <a:r>
              <a:rPr lang="en-US" sz="2800" dirty="0" err="1"/>
              <a:t>một</a:t>
            </a:r>
            <a:r>
              <a:rPr lang="en-US" sz="2800" dirty="0"/>
              <a:t> </a:t>
            </a:r>
            <a:r>
              <a:rPr lang="en-US" sz="2800" dirty="0" err="1"/>
              <a:t>bài</a:t>
            </a:r>
            <a:r>
              <a:rPr lang="en-US" sz="2800" dirty="0"/>
              <a:t> </a:t>
            </a:r>
            <a:r>
              <a:rPr lang="en-US" sz="2800" dirty="0" err="1"/>
              <a:t>văn</a:t>
            </a:r>
            <a:r>
              <a:rPr lang="en-US" sz="2800" dirty="0"/>
              <a:t> </a:t>
            </a:r>
            <a:r>
              <a:rPr lang="en-US" sz="2800" dirty="0" err="1"/>
              <a:t>hoàn</a:t>
            </a:r>
            <a:r>
              <a:rPr lang="en-US" sz="2800" dirty="0"/>
              <a:t> </a:t>
            </a:r>
            <a:r>
              <a:rPr lang="en-US" sz="2800" dirty="0" err="1"/>
              <a:t>chỉnh</a:t>
            </a:r>
            <a:r>
              <a:rPr lang="en-US" sz="2800" dirty="0"/>
              <a:t>. Khi viết, cần </a:t>
            </a:r>
            <a:r>
              <a:rPr lang="en-US" sz="2800" dirty="0" err="1"/>
              <a:t>đảm</a:t>
            </a:r>
            <a:r>
              <a:rPr lang="en-US" sz="2800" dirty="0"/>
              <a:t> </a:t>
            </a:r>
            <a:r>
              <a:rPr lang="en-US" sz="2800" dirty="0" err="1"/>
              <a:t>bảo</a:t>
            </a:r>
            <a:r>
              <a:rPr lang="en-US" sz="2800" dirty="0"/>
              <a:t> </a:t>
            </a:r>
            <a:r>
              <a:rPr lang="en-US" sz="2800" dirty="0" err="1"/>
              <a:t>yêu</a:t>
            </a:r>
            <a:r>
              <a:rPr lang="en-US" sz="2800" dirty="0"/>
              <a:t> </a:t>
            </a:r>
            <a:r>
              <a:rPr lang="en-US" sz="2800" dirty="0" err="1"/>
              <a:t>cầu</a:t>
            </a:r>
            <a:r>
              <a:rPr lang="en-US" sz="2800" dirty="0"/>
              <a:t> </a:t>
            </a:r>
            <a:r>
              <a:rPr lang="en-US" sz="2800" dirty="0" err="1"/>
              <a:t>đối</a:t>
            </a:r>
            <a:r>
              <a:rPr lang="en-US" sz="2800" dirty="0"/>
              <a:t> </a:t>
            </a:r>
            <a:r>
              <a:rPr lang="en-US" sz="2800" dirty="0" err="1"/>
              <a:t>với</a:t>
            </a:r>
            <a:r>
              <a:rPr lang="en-US" sz="2800" dirty="0"/>
              <a:t> </a:t>
            </a:r>
            <a:r>
              <a:rPr lang="en-US" sz="2800" dirty="0" err="1"/>
              <a:t>bài</a:t>
            </a:r>
            <a:r>
              <a:rPr lang="en-US" sz="2800" dirty="0"/>
              <a:t> </a:t>
            </a:r>
            <a:r>
              <a:rPr lang="en-US" sz="2800" dirty="0" err="1"/>
              <a:t>văn</a:t>
            </a:r>
            <a:r>
              <a:rPr lang="en-US" sz="2800" dirty="0"/>
              <a:t> </a:t>
            </a:r>
            <a:r>
              <a:rPr lang="vi-VN" sz="2800" dirty="0"/>
              <a:t>nghị luận</a:t>
            </a:r>
            <a:r>
              <a:rPr lang="en-US" sz="2800" dirty="0"/>
              <a:t> </a:t>
            </a:r>
            <a:r>
              <a:rPr lang="en-US" sz="2800" dirty="0" err="1"/>
              <a:t>phân</a:t>
            </a:r>
            <a:r>
              <a:rPr lang="en-US" sz="2800" dirty="0"/>
              <a:t> </a:t>
            </a:r>
            <a:r>
              <a:rPr lang="en-US" sz="2800" dirty="0" err="1"/>
              <a:t>tích</a:t>
            </a:r>
            <a:r>
              <a:rPr lang="en-US" sz="2800" dirty="0"/>
              <a:t> </a:t>
            </a:r>
            <a:r>
              <a:rPr lang="en-US" sz="2800" dirty="0" err="1"/>
              <a:t>một</a:t>
            </a:r>
            <a:r>
              <a:rPr lang="en-US" sz="2800" dirty="0"/>
              <a:t> </a:t>
            </a:r>
            <a:r>
              <a:rPr lang="en-US" sz="2800" dirty="0" err="1"/>
              <a:t>tác</a:t>
            </a:r>
            <a:r>
              <a:rPr lang="en-US" sz="2800" dirty="0"/>
              <a:t> </a:t>
            </a:r>
            <a:r>
              <a:rPr lang="en-US" sz="2800" dirty="0" err="1"/>
              <a:t>phẩm</a:t>
            </a:r>
            <a:r>
              <a:rPr lang="en-US" sz="2800" dirty="0"/>
              <a:t> </a:t>
            </a:r>
            <a:r>
              <a:rPr lang="en-US" sz="2800" dirty="0" err="1"/>
              <a:t>văn</a:t>
            </a:r>
            <a:r>
              <a:rPr lang="en-US" sz="2800" dirty="0"/>
              <a:t> học</a:t>
            </a:r>
            <a:r>
              <a:rPr lang="vi-VN" sz="2800" dirty="0"/>
              <a:t>, cần chú ý các hướng dẫn trong sgk.</a:t>
            </a:r>
            <a:endParaRPr lang="en-US" sz="4000" dirty="0">
              <a:solidFill>
                <a:srgbClr val="FF0000"/>
              </a:solidFill>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in a notebook&#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840" y="299509"/>
            <a:ext cx="4428231" cy="6258983"/>
          </a:xfrm>
          <a:prstGeom prst="rect">
            <a:avLst/>
          </a:prstGeom>
        </p:spPr>
      </p:pic>
      <p:cxnSp>
        <p:nvCxnSpPr>
          <p:cNvPr id="16" name="Straight Connector 15"/>
          <p:cNvCxnSpPr>
            <a:cxnSpLocks noGrp="1" noRot="1" noChangeAspect="1" noMove="1" noResize="1" noEditPoints="1" noAdjustHandles="1" noChangeArrowheads="1" noChangeShapeType="1"/>
          </p:cNvCxnSpPr>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80669" y="512195"/>
            <a:ext cx="5420153" cy="827471"/>
          </a:xfrm>
          <a:prstGeom prst="rect">
            <a:avLst/>
          </a:prstGeom>
          <a:noFill/>
        </p:spPr>
        <p:txBody>
          <a:bodyPr wrap="square">
            <a:spAutoFit/>
          </a:bodyPr>
          <a:lstStyle/>
          <a:p>
            <a:pPr>
              <a:lnSpc>
                <a:spcPct val="130000"/>
              </a:lnSpc>
            </a:pPr>
            <a:r>
              <a:rPr lang="en-US" sz="4000" b="1" dirty="0">
                <a:solidFill>
                  <a:srgbClr val="0070C0"/>
                </a:solidFill>
                <a:latin typeface="#9Slide03 AmpleSoft Bold" panose="02000000000000000000" pitchFamily="2" charset="0"/>
                <a:ea typeface="MS Mincho" panose="02020609040205080304" pitchFamily="49" charset="-128"/>
              </a:rPr>
              <a:t>3</a:t>
            </a:r>
            <a:r>
              <a:rPr lang="vi-VN" sz="4000" b="1" dirty="0">
                <a:solidFill>
                  <a:srgbClr val="0070C0"/>
                </a:solidFill>
                <a:effectLst/>
                <a:latin typeface="#9Slide03 AmpleSoft Bold" panose="02000000000000000000" pitchFamily="2" charset="0"/>
                <a:ea typeface="MS Mincho" panose="02020609040205080304" pitchFamily="49" charset="-128"/>
              </a:rPr>
              <a:t>. </a:t>
            </a:r>
            <a:r>
              <a:rPr lang="en-US" sz="4000" b="1" dirty="0">
                <a:solidFill>
                  <a:srgbClr val="0070C0"/>
                </a:solidFill>
                <a:effectLst/>
                <a:latin typeface="#9Slide03 AmpleSoft Bold" panose="02000000000000000000" pitchFamily="2" charset="0"/>
                <a:ea typeface="MS Mincho" panose="02020609040205080304" pitchFamily="49" charset="-128"/>
              </a:rPr>
              <a:t>CHỈNH </a:t>
            </a:r>
            <a:r>
              <a:rPr lang="en-US" sz="4000" b="1" dirty="0">
                <a:solidFill>
                  <a:srgbClr val="0070C0"/>
                </a:solidFill>
                <a:latin typeface="#9Slide03 AmpleSoft Bold" panose="02000000000000000000" pitchFamily="2" charset="0"/>
                <a:ea typeface="MS Mincho" panose="02020609040205080304" pitchFamily="49" charset="-128"/>
              </a:rPr>
              <a:t>SỬA BÀI </a:t>
            </a:r>
            <a:r>
              <a:rPr lang="en-US" sz="4000" b="1" dirty="0">
                <a:solidFill>
                  <a:srgbClr val="0070C0"/>
                </a:solidFill>
                <a:effectLst/>
                <a:latin typeface="#9Slide03 AmpleSoft Bold" panose="02000000000000000000" pitchFamily="2" charset="0"/>
                <a:ea typeface="MS Mincho" panose="02020609040205080304" pitchFamily="49" charset="-128"/>
              </a:rPr>
              <a:t>VIẾT</a:t>
            </a:r>
            <a:endParaRPr lang="en-US" sz="3600" dirty="0">
              <a:effectLst/>
              <a:latin typeface="#9Slide03 AmpleSoft Bold" panose="02000000000000000000" pitchFamily="2" charset="0"/>
              <a:ea typeface="Times New Roman" panose="02020603050405020304" pitchFamily="18" charset="0"/>
            </a:endParaRPr>
          </a:p>
        </p:txBody>
      </p:sp>
      <p:sp>
        <p:nvSpPr>
          <p:cNvPr id="10" name="TextBox 9"/>
          <p:cNvSpPr txBox="1"/>
          <p:nvPr/>
        </p:nvSpPr>
        <p:spPr>
          <a:xfrm>
            <a:off x="5972958" y="1346604"/>
            <a:ext cx="5420157" cy="5185522"/>
          </a:xfrm>
          <a:prstGeom prst="rect">
            <a:avLst/>
          </a:prstGeom>
          <a:noFill/>
        </p:spPr>
        <p:txBody>
          <a:bodyPr wrap="square">
            <a:spAutoFit/>
          </a:bodyPr>
          <a:lstStyle/>
          <a:p>
            <a:pPr algn="just">
              <a:lnSpc>
                <a:spcPct val="150000"/>
              </a:lnSpc>
            </a:pPr>
            <a:r>
              <a:rPr lang="en-US" sz="2800" dirty="0"/>
              <a:t>- </a:t>
            </a:r>
            <a:r>
              <a:rPr lang="en-US" sz="2800" dirty="0" err="1"/>
              <a:t>Đọc</a:t>
            </a:r>
            <a:r>
              <a:rPr lang="en-US" sz="2800" dirty="0"/>
              <a:t> </a:t>
            </a:r>
            <a:r>
              <a:rPr lang="en-US" sz="2800" dirty="0" err="1"/>
              <a:t>kĩ</a:t>
            </a:r>
            <a:r>
              <a:rPr lang="en-US" sz="2800" dirty="0"/>
              <a:t> </a:t>
            </a:r>
            <a:r>
              <a:rPr lang="en-US" sz="2800" dirty="0" err="1"/>
              <a:t>bài</a:t>
            </a:r>
            <a:r>
              <a:rPr lang="en-US" sz="2800" dirty="0"/>
              <a:t> viết </a:t>
            </a:r>
            <a:r>
              <a:rPr lang="en-US" sz="2800" dirty="0" err="1"/>
              <a:t>của</a:t>
            </a:r>
            <a:r>
              <a:rPr lang="en-US" sz="2800" dirty="0"/>
              <a:t> </a:t>
            </a:r>
            <a:r>
              <a:rPr lang="en-US" sz="2800" dirty="0" err="1"/>
              <a:t>mình</a:t>
            </a:r>
            <a:r>
              <a:rPr lang="en-US" sz="2800" dirty="0"/>
              <a:t> </a:t>
            </a:r>
            <a:r>
              <a:rPr lang="en-US" sz="2800" dirty="0" err="1"/>
              <a:t>và</a:t>
            </a:r>
            <a:r>
              <a:rPr lang="en-US" sz="2800" dirty="0"/>
              <a:t> </a:t>
            </a:r>
            <a:r>
              <a:rPr lang="en-US" sz="2800" dirty="0" err="1"/>
              <a:t>đối</a:t>
            </a:r>
            <a:r>
              <a:rPr lang="en-US" sz="2800" dirty="0"/>
              <a:t> </a:t>
            </a:r>
            <a:r>
              <a:rPr lang="en-US" sz="2800" dirty="0" err="1"/>
              <a:t>chiếu</a:t>
            </a:r>
            <a:r>
              <a:rPr lang="en-US" sz="2800" dirty="0"/>
              <a:t> </a:t>
            </a:r>
            <a:r>
              <a:rPr lang="en-US" sz="2800" dirty="0" err="1"/>
              <a:t>với</a:t>
            </a:r>
            <a:r>
              <a:rPr lang="en-US" sz="2800" dirty="0"/>
              <a:t> các </a:t>
            </a:r>
            <a:r>
              <a:rPr lang="en-US" sz="2800" dirty="0" err="1"/>
              <a:t>yêu</a:t>
            </a:r>
            <a:r>
              <a:rPr lang="en-US" sz="2800" dirty="0"/>
              <a:t> </a:t>
            </a:r>
            <a:r>
              <a:rPr lang="en-US" sz="2800" dirty="0" err="1"/>
              <a:t>cầu</a:t>
            </a:r>
            <a:r>
              <a:rPr lang="en-US" sz="2800" dirty="0"/>
              <a:t> đã </a:t>
            </a:r>
            <a:r>
              <a:rPr lang="en-US" sz="2800" dirty="0" err="1"/>
              <a:t>nêu</a:t>
            </a:r>
            <a:r>
              <a:rPr lang="en-US" sz="2800" dirty="0"/>
              <a:t> ở các </a:t>
            </a:r>
            <a:r>
              <a:rPr lang="en-US" sz="2800" dirty="0" err="1"/>
              <a:t>bước</a:t>
            </a:r>
            <a:r>
              <a:rPr lang="en-US" sz="2800" dirty="0"/>
              <a:t> để </a:t>
            </a:r>
            <a:r>
              <a:rPr lang="en-US" sz="2800" dirty="0" err="1"/>
              <a:t>kiểm</a:t>
            </a:r>
            <a:r>
              <a:rPr lang="en-US" sz="2800" dirty="0"/>
              <a:t> </a:t>
            </a:r>
            <a:r>
              <a:rPr lang="en-US" sz="2800" dirty="0" err="1"/>
              <a:t>tra</a:t>
            </a:r>
            <a:r>
              <a:rPr lang="en-US" sz="2800" dirty="0"/>
              <a:t> </a:t>
            </a:r>
            <a:r>
              <a:rPr lang="en-US" sz="2800" dirty="0" err="1"/>
              <a:t>và</a:t>
            </a:r>
            <a:r>
              <a:rPr lang="en-US" sz="2800" dirty="0"/>
              <a:t> </a:t>
            </a:r>
            <a:r>
              <a:rPr lang="en-US" sz="2800" dirty="0" err="1"/>
              <a:t>chỉnh</a:t>
            </a:r>
            <a:r>
              <a:rPr lang="en-US" sz="2800" dirty="0"/>
              <a:t> </a:t>
            </a:r>
            <a:r>
              <a:rPr lang="en-US" sz="2800" dirty="0" err="1"/>
              <a:t>sửa</a:t>
            </a:r>
            <a:r>
              <a:rPr lang="en-US" sz="2800" dirty="0"/>
              <a:t> </a:t>
            </a:r>
            <a:r>
              <a:rPr lang="en-US" sz="2800" dirty="0" err="1"/>
              <a:t>theo</a:t>
            </a:r>
            <a:r>
              <a:rPr lang="en-US" sz="2800" dirty="0"/>
              <a:t> </a:t>
            </a:r>
            <a:r>
              <a:rPr lang="en-US" sz="2800" dirty="0" err="1"/>
              <a:t>Bảng</a:t>
            </a:r>
            <a:r>
              <a:rPr lang="en-US" sz="2800" dirty="0"/>
              <a:t> </a:t>
            </a:r>
            <a:r>
              <a:rPr lang="en-US" sz="2800" dirty="0" err="1"/>
              <a:t>kiểm</a:t>
            </a:r>
            <a:r>
              <a:rPr lang="en-US" sz="2800" dirty="0"/>
              <a:t> </a:t>
            </a:r>
            <a:r>
              <a:rPr lang="en-US" sz="2800" dirty="0" err="1"/>
              <a:t>đánh</a:t>
            </a:r>
            <a:r>
              <a:rPr lang="en-US" sz="2800" dirty="0"/>
              <a:t> giá </a:t>
            </a:r>
            <a:r>
              <a:rPr lang="en-US" sz="2800" dirty="0" err="1"/>
              <a:t>bài</a:t>
            </a:r>
            <a:r>
              <a:rPr lang="en-US" sz="2800" dirty="0"/>
              <a:t> viết. HS có </a:t>
            </a:r>
            <a:r>
              <a:rPr lang="en-US" sz="2800" dirty="0" err="1"/>
              <a:t>thể</a:t>
            </a:r>
            <a:r>
              <a:rPr lang="en-US" sz="2800" dirty="0"/>
              <a:t> </a:t>
            </a:r>
            <a:r>
              <a:rPr lang="en-US" sz="2800" dirty="0" err="1"/>
              <a:t>ghi</a:t>
            </a:r>
            <a:r>
              <a:rPr lang="en-US" sz="2800" dirty="0"/>
              <a:t> </a:t>
            </a:r>
            <a:r>
              <a:rPr lang="en-US" sz="2800" dirty="0" err="1"/>
              <a:t>phần</a:t>
            </a:r>
            <a:r>
              <a:rPr lang="en-US" sz="2800" dirty="0"/>
              <a:t> </a:t>
            </a:r>
            <a:r>
              <a:rPr lang="en-US" sz="2800" dirty="0" err="1"/>
              <a:t>chỉnh</a:t>
            </a:r>
            <a:r>
              <a:rPr lang="en-US" sz="2800" dirty="0"/>
              <a:t> </a:t>
            </a:r>
            <a:r>
              <a:rPr lang="en-US" sz="2800" dirty="0" err="1"/>
              <a:t>sửa</a:t>
            </a:r>
            <a:r>
              <a:rPr lang="en-US" sz="2800" dirty="0"/>
              <a:t> </a:t>
            </a:r>
            <a:r>
              <a:rPr lang="en-US" sz="2800" dirty="0" err="1"/>
              <a:t>bài</a:t>
            </a:r>
            <a:r>
              <a:rPr lang="en-US" sz="2800" dirty="0"/>
              <a:t> viết </a:t>
            </a:r>
            <a:r>
              <a:rPr lang="en-US" sz="2800" dirty="0" err="1"/>
              <a:t>vào</a:t>
            </a:r>
            <a:r>
              <a:rPr lang="en-US" sz="2800" dirty="0"/>
              <a:t> </a:t>
            </a:r>
            <a:r>
              <a:rPr lang="en-US" sz="2800" dirty="0" err="1"/>
              <a:t>Phiếu</a:t>
            </a:r>
            <a:r>
              <a:rPr lang="en-US" sz="2800" dirty="0"/>
              <a:t> </a:t>
            </a:r>
            <a:r>
              <a:rPr lang="en-US" sz="2800" dirty="0" err="1"/>
              <a:t>chỉnh</a:t>
            </a:r>
            <a:r>
              <a:rPr lang="en-US" sz="2800" dirty="0"/>
              <a:t> </a:t>
            </a:r>
            <a:r>
              <a:rPr lang="en-US" sz="2800" dirty="0" err="1"/>
              <a:t>sửa</a:t>
            </a:r>
            <a:r>
              <a:rPr lang="en-US" sz="2800" dirty="0"/>
              <a:t> </a:t>
            </a:r>
            <a:r>
              <a:rPr lang="en-US" sz="2800" dirty="0" err="1"/>
              <a:t>bài</a:t>
            </a:r>
            <a:r>
              <a:rPr lang="en-US" sz="2800" dirty="0"/>
              <a:t> viết.</a:t>
            </a:r>
          </a:p>
          <a:p>
            <a:pPr algn="just">
              <a:lnSpc>
                <a:spcPct val="150000"/>
              </a:lnSpc>
            </a:pPr>
            <a:r>
              <a:rPr lang="en-US" sz="2800" dirty="0"/>
              <a:t>- HS có </a:t>
            </a:r>
            <a:r>
              <a:rPr lang="en-US" sz="2800" dirty="0" err="1"/>
              <a:t>thể</a:t>
            </a:r>
            <a:r>
              <a:rPr lang="en-US" sz="2800" dirty="0"/>
              <a:t> </a:t>
            </a:r>
            <a:r>
              <a:rPr lang="en-US" sz="2800" dirty="0" err="1"/>
              <a:t>tráo</a:t>
            </a:r>
            <a:r>
              <a:rPr lang="en-US" sz="2800" dirty="0"/>
              <a:t> </a:t>
            </a:r>
            <a:r>
              <a:rPr lang="en-US" sz="2800" dirty="0" err="1"/>
              <a:t>đổi</a:t>
            </a:r>
            <a:r>
              <a:rPr lang="en-US" sz="2800" dirty="0"/>
              <a:t> </a:t>
            </a:r>
            <a:r>
              <a:rPr lang="en-US" sz="2800" dirty="0" err="1"/>
              <a:t>bài</a:t>
            </a:r>
            <a:r>
              <a:rPr lang="en-US" sz="2800" dirty="0"/>
              <a:t> để </a:t>
            </a:r>
            <a:r>
              <a:rPr lang="en-US" sz="2800" dirty="0" err="1"/>
              <a:t>trong</a:t>
            </a:r>
            <a:r>
              <a:rPr lang="en-US" sz="2800" dirty="0"/>
              <a:t> </a:t>
            </a:r>
            <a:r>
              <a:rPr lang="en-US" sz="2800" dirty="0" err="1"/>
              <a:t>bàn</a:t>
            </a:r>
            <a:r>
              <a:rPr lang="en-US" sz="2800" dirty="0"/>
              <a:t> </a:t>
            </a:r>
            <a:r>
              <a:rPr lang="en-US" sz="2800" dirty="0" err="1"/>
              <a:t>chấm</a:t>
            </a:r>
            <a:r>
              <a:rPr lang="en-US" sz="2800" dirty="0"/>
              <a:t> </a:t>
            </a:r>
            <a:r>
              <a:rPr lang="en-US" sz="2800" dirty="0" err="1"/>
              <a:t>và</a:t>
            </a:r>
            <a:r>
              <a:rPr lang="en-US" sz="2800" dirty="0"/>
              <a:t> </a:t>
            </a:r>
            <a:r>
              <a:rPr lang="en-US" sz="2800" dirty="0" err="1"/>
              <a:t>chữa</a:t>
            </a:r>
            <a:r>
              <a:rPr lang="en-US" sz="2800" dirty="0"/>
              <a:t> </a:t>
            </a:r>
            <a:r>
              <a:rPr lang="en-US" sz="2800" dirty="0" err="1"/>
              <a:t>cho</a:t>
            </a:r>
            <a:r>
              <a:rPr lang="en-US" sz="2800" dirty="0"/>
              <a:t> </a:t>
            </a:r>
            <a:r>
              <a:rPr lang="en-US" sz="2800" dirty="0" err="1"/>
              <a:t>nhau</a:t>
            </a:r>
            <a:r>
              <a:rPr lang="en-US" sz="2800" dirty="0"/>
              <a:t>.</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a:ea typeface="+mn-ea"/>
              <a:cs typeface="+mn-cs"/>
            </a:endParaRPr>
          </a:p>
        </p:txBody>
      </p:sp>
      <p:grpSp>
        <p:nvGrpSpPr>
          <p:cNvPr id="11" name="Group 10"/>
          <p:cNvGrpSpPr>
            <a:grpSpLocks noGrp="1" noUngrp="1" noRot="1" noChangeAspect="1" noMove="1" noResize="1"/>
          </p:cNvGrpSpPr>
          <p:nvPr/>
        </p:nvGrpSpPr>
        <p:grpSpPr>
          <a:xfrm flipH="1">
            <a:off x="10964637" y="2358"/>
            <a:ext cx="1876653" cy="1766008"/>
            <a:chOff x="-648769" y="2358"/>
            <a:chExt cx="1876653" cy="1766008"/>
          </a:xfrm>
        </p:grpSpPr>
        <p:sp>
          <p:nvSpPr>
            <p:cNvPr id="12" name="Freeform: Shape 11"/>
            <p:cNvSpPr/>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13" name="Rectangle 12"/>
            <p:cNvSpPr/>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grpSp>
      <p:sp>
        <p:nvSpPr>
          <p:cNvPr id="15" name="Rectangle 14"/>
          <p:cNvSpPr>
            <a:spLocks noGrp="1" noRot="1" noChangeAspect="1" noMove="1" noResize="1" noEditPoints="1" noAdjustHandles="1" noChangeArrowheads="1" noChangeShapeType="1" noTextEdit="1"/>
          </p:cNvSpPr>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17" name="Isosceles Triangle 16"/>
          <p:cNvSpPr>
            <a:spLocks noGrp="1" noRot="1" noChangeAspect="1" noMove="1" noResize="1" noEditPoints="1" noAdjustHandles="1" noChangeArrowheads="1" noChangeShapeType="1" noTextEdit="1"/>
          </p:cNvSpPr>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graphicFrame>
        <p:nvGraphicFramePr>
          <p:cNvPr id="4" name="Table 3"/>
          <p:cNvGraphicFramePr>
            <a:graphicFrameLocks noGrp="1"/>
          </p:cNvGraphicFramePr>
          <p:nvPr/>
        </p:nvGraphicFramePr>
        <p:xfrm>
          <a:off x="200197" y="1273456"/>
          <a:ext cx="11687003" cy="5330766"/>
        </p:xfrm>
        <a:graphic>
          <a:graphicData uri="http://schemas.openxmlformats.org/drawingml/2006/table">
            <a:tbl>
              <a:tblPr firstRow="1" firstCol="1" bandRow="1"/>
              <a:tblGrid>
                <a:gridCol w="1310684">
                  <a:extLst>
                    <a:ext uri="{9D8B030D-6E8A-4147-A177-3AD203B41FA5}">
                      <a16:colId xmlns:a16="http://schemas.microsoft.com/office/drawing/2014/main" val="20000"/>
                    </a:ext>
                  </a:extLst>
                </a:gridCol>
                <a:gridCol w="8307344">
                  <a:extLst>
                    <a:ext uri="{9D8B030D-6E8A-4147-A177-3AD203B41FA5}">
                      <a16:colId xmlns:a16="http://schemas.microsoft.com/office/drawing/2014/main" val="20001"/>
                    </a:ext>
                  </a:extLst>
                </a:gridCol>
                <a:gridCol w="842582">
                  <a:extLst>
                    <a:ext uri="{9D8B030D-6E8A-4147-A177-3AD203B41FA5}">
                      <a16:colId xmlns:a16="http://schemas.microsoft.com/office/drawing/2014/main" val="20002"/>
                    </a:ext>
                  </a:extLst>
                </a:gridCol>
                <a:gridCol w="1226393">
                  <a:extLst>
                    <a:ext uri="{9D8B030D-6E8A-4147-A177-3AD203B41FA5}">
                      <a16:colId xmlns:a16="http://schemas.microsoft.com/office/drawing/2014/main" val="20003"/>
                    </a:ext>
                  </a:extLst>
                </a:gridCol>
              </a:tblGrid>
              <a:tr h="466154">
                <a:tc gridSpan="2">
                  <a:txBody>
                    <a:bodyPr/>
                    <a:lstStyle/>
                    <a:p>
                      <a:pPr algn="ctr" fontAlgn="t">
                        <a:lnSpc>
                          <a:spcPct val="130000"/>
                        </a:lnSpc>
                        <a:spcBef>
                          <a:spcPts val="0"/>
                        </a:spcBef>
                        <a:spcAft>
                          <a:spcPts val="1000"/>
                        </a:spcAft>
                        <a:tabLst>
                          <a:tab pos="90170" algn="l"/>
                          <a:tab pos="180340" algn="l"/>
                        </a:tabLst>
                      </a:pPr>
                      <a:r>
                        <a:rPr lang="vi-VN" sz="2600" b="1" i="0" u="none" strike="noStrike" dirty="0">
                          <a:effectLst/>
                          <a:latin typeface="Times New Roman" panose="02020603050405020304" pitchFamily="18" charset="0"/>
                          <a:ea typeface="Calibri" panose="020F0502020204030204" pitchFamily="34" charset="0"/>
                        </a:rPr>
                        <a:t>Tiêu chí</a:t>
                      </a:r>
                      <a:endParaRPr lang="vi-VN" sz="2600" b="0" i="0" u="none" strike="noStrike" dirty="0">
                        <a:effectLst/>
                        <a:latin typeface="Arial" panose="020B0604020202020204" pitchFamily="34" charset="0"/>
                      </a:endParaRPr>
                    </a:p>
                  </a:txBody>
                  <a:tcPr marL="110550" marR="110550" marT="55275" marB="552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ctr" fontAlgn="t">
                        <a:lnSpc>
                          <a:spcPct val="130000"/>
                        </a:lnSpc>
                        <a:spcBef>
                          <a:spcPts val="0"/>
                        </a:spcBef>
                        <a:spcAft>
                          <a:spcPts val="1000"/>
                        </a:spcAft>
                        <a:tabLst>
                          <a:tab pos="90170" algn="l"/>
                          <a:tab pos="180340" algn="l"/>
                        </a:tabLst>
                      </a:pPr>
                      <a:r>
                        <a:rPr lang="vi-VN" sz="2600" b="1" i="0" u="none" strike="noStrike">
                          <a:effectLst/>
                          <a:latin typeface="Times New Roman" panose="02020603050405020304" pitchFamily="18" charset="0"/>
                          <a:ea typeface="Calibri" panose="020F0502020204030204" pitchFamily="34" charset="0"/>
                        </a:rPr>
                        <a:t>Đạt</a:t>
                      </a:r>
                      <a:endParaRPr lang="vi-VN" sz="2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30000"/>
                        </a:lnSpc>
                        <a:spcBef>
                          <a:spcPts val="0"/>
                        </a:spcBef>
                        <a:spcAft>
                          <a:spcPts val="1000"/>
                        </a:spcAft>
                        <a:tabLst>
                          <a:tab pos="90170" algn="l"/>
                          <a:tab pos="180340" algn="l"/>
                        </a:tabLst>
                      </a:pPr>
                      <a:r>
                        <a:rPr lang="en-US" sz="2600" b="1" i="0" u="none" strike="noStrike" dirty="0">
                          <a:effectLst/>
                          <a:latin typeface="Times New Roman" panose="02020603050405020304" pitchFamily="18" charset="0"/>
                          <a:ea typeface="Calibri" panose="020F0502020204030204" pitchFamily="34" charset="0"/>
                        </a:rPr>
                        <a:t>CĐ</a:t>
                      </a:r>
                      <a:endParaRPr lang="vi-VN" sz="2600" b="0" i="0" u="none" strike="noStrike" dirty="0">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67119">
                <a:tc rowSpan="2">
                  <a:txBody>
                    <a:bodyPr/>
                    <a:lstStyle/>
                    <a:p>
                      <a:pPr algn="ctr" fontAlgn="t">
                        <a:lnSpc>
                          <a:spcPct val="130000"/>
                        </a:lnSpc>
                        <a:spcBef>
                          <a:spcPts val="0"/>
                        </a:spcBef>
                        <a:spcAft>
                          <a:spcPts val="1000"/>
                        </a:spcAft>
                        <a:tabLst>
                          <a:tab pos="90170" algn="l"/>
                          <a:tab pos="180340" algn="l"/>
                        </a:tabLst>
                      </a:pPr>
                      <a:r>
                        <a:rPr lang="vi-VN" sz="2600" b="1" i="0" u="none" strike="noStrike">
                          <a:effectLst/>
                          <a:latin typeface="Times New Roman" panose="02020603050405020304" pitchFamily="18" charset="0"/>
                          <a:ea typeface="Calibri" panose="020F0502020204030204" pitchFamily="34" charset="0"/>
                        </a:rPr>
                        <a:t>MB</a:t>
                      </a:r>
                      <a:endParaRPr lang="vi-VN" sz="2600" b="0" i="0" u="none" strike="noStrike">
                        <a:effectLst/>
                        <a:latin typeface="Arial" panose="020B0604020202020204" pitchFamily="34" charset="0"/>
                      </a:endParaRPr>
                    </a:p>
                  </a:txBody>
                  <a:tcPr marL="110550" marR="110550" marT="55275" marB="552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30000"/>
                        </a:lnSpc>
                        <a:spcBef>
                          <a:spcPts val="0"/>
                        </a:spcBef>
                        <a:spcAft>
                          <a:spcPts val="1000"/>
                        </a:spcAft>
                        <a:tabLst>
                          <a:tab pos="90170" algn="l"/>
                          <a:tab pos="180340" algn="l"/>
                        </a:tabLst>
                      </a:pPr>
                      <a:r>
                        <a:rPr lang="en-US" sz="2600" b="0" i="0" u="none" strike="noStrike">
                          <a:effectLst/>
                          <a:latin typeface="Times New Roman" panose="02020603050405020304" pitchFamily="18" charset="0"/>
                          <a:ea typeface="Calibri" panose="020F0502020204030204" pitchFamily="34" charset="0"/>
                        </a:rPr>
                        <a:t>Giới thiệu tác phẩm truyện (nhan đề, tác giả)</a:t>
                      </a:r>
                      <a:endParaRPr lang="en-US" sz="2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30000"/>
                        </a:lnSpc>
                        <a:spcBef>
                          <a:spcPts val="0"/>
                        </a:spcBef>
                        <a:spcAft>
                          <a:spcPts val="1000"/>
                        </a:spcAft>
                        <a:tabLst>
                          <a:tab pos="90170" algn="l"/>
                          <a:tab pos="180340" algn="l"/>
                        </a:tabLst>
                      </a:pPr>
                      <a:r>
                        <a:rPr lang="vi-VN" sz="2600" b="1" i="0" u="none" strike="noStrike">
                          <a:effectLst/>
                          <a:latin typeface="Times New Roman" panose="02020603050405020304" pitchFamily="18" charset="0"/>
                          <a:ea typeface="Calibri" panose="020F0502020204030204" pitchFamily="34" charset="0"/>
                        </a:rPr>
                        <a:t> </a:t>
                      </a:r>
                      <a:endParaRPr lang="vi-VN" sz="2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30000"/>
                        </a:lnSpc>
                        <a:spcBef>
                          <a:spcPts val="0"/>
                        </a:spcBef>
                        <a:spcAft>
                          <a:spcPts val="1000"/>
                        </a:spcAft>
                        <a:tabLst>
                          <a:tab pos="90170" algn="l"/>
                          <a:tab pos="180340" algn="l"/>
                        </a:tabLst>
                      </a:pPr>
                      <a:r>
                        <a:rPr lang="vi-VN" sz="2600" b="1" i="0" u="none" strike="noStrike">
                          <a:effectLst/>
                          <a:latin typeface="Times New Roman" panose="02020603050405020304" pitchFamily="18" charset="0"/>
                          <a:ea typeface="Calibri" panose="020F0502020204030204" pitchFamily="34" charset="0"/>
                        </a:rPr>
                        <a:t> </a:t>
                      </a:r>
                      <a:endParaRPr lang="vi-VN" sz="2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678503">
                <a:tc vMerge="1">
                  <a:txBody>
                    <a:bodyPr/>
                    <a:lstStyle/>
                    <a:p>
                      <a:endParaRPr lang="en-US"/>
                    </a:p>
                  </a:txBody>
                  <a:tcPr/>
                </a:tc>
                <a:tc>
                  <a:txBody>
                    <a:bodyPr/>
                    <a:lstStyle/>
                    <a:p>
                      <a:pPr algn="just" fontAlgn="t">
                        <a:lnSpc>
                          <a:spcPct val="130000"/>
                        </a:lnSpc>
                        <a:spcBef>
                          <a:spcPts val="0"/>
                        </a:spcBef>
                        <a:spcAft>
                          <a:spcPts val="1000"/>
                        </a:spcAft>
                        <a:tabLst>
                          <a:tab pos="90170" algn="l"/>
                          <a:tab pos="180340" algn="l"/>
                        </a:tabLst>
                      </a:pPr>
                      <a:r>
                        <a:rPr lang="en-US" sz="2600" b="0" i="0" u="none" strike="noStrike" dirty="0" err="1">
                          <a:effectLst/>
                          <a:latin typeface="Times New Roman" panose="02020603050405020304" pitchFamily="18" charset="0"/>
                          <a:ea typeface="Calibri" panose="020F0502020204030204" pitchFamily="34" charset="0"/>
                        </a:rPr>
                        <a:t>Nêu</a:t>
                      </a:r>
                      <a:r>
                        <a:rPr lang="en-US" sz="2600" b="0" i="0" u="none" strike="noStrike" dirty="0">
                          <a:effectLst/>
                          <a:latin typeface="Times New Roman" panose="02020603050405020304" pitchFamily="18" charset="0"/>
                          <a:ea typeface="Calibri" panose="020F0502020204030204" pitchFamily="34" charset="0"/>
                        </a:rPr>
                        <a:t> ý </a:t>
                      </a:r>
                      <a:r>
                        <a:rPr lang="en-US" sz="2600" b="0" i="0" u="none" strike="noStrike" dirty="0" err="1">
                          <a:effectLst/>
                          <a:latin typeface="Times New Roman" panose="02020603050405020304" pitchFamily="18" charset="0"/>
                          <a:ea typeface="Calibri" panose="020F0502020204030204" pitchFamily="34" charset="0"/>
                        </a:rPr>
                        <a:t>kiến</a:t>
                      </a:r>
                      <a:r>
                        <a:rPr lang="en-US" sz="2600" b="0" i="0" u="none" strike="noStrike" dirty="0">
                          <a:effectLst/>
                          <a:latin typeface="Times New Roman" panose="02020603050405020304" pitchFamily="18" charset="0"/>
                          <a:ea typeface="Calibri" panose="020F0502020204030204" pitchFamily="34" charset="0"/>
                        </a:rPr>
                        <a:t> </a:t>
                      </a:r>
                      <a:r>
                        <a:rPr lang="en-US" sz="2600" b="0" i="0" u="none" strike="noStrike" dirty="0" err="1">
                          <a:effectLst/>
                          <a:latin typeface="Times New Roman" panose="02020603050405020304" pitchFamily="18" charset="0"/>
                          <a:ea typeface="Calibri" panose="020F0502020204030204" pitchFamily="34" charset="0"/>
                        </a:rPr>
                        <a:t>khái</a:t>
                      </a:r>
                      <a:r>
                        <a:rPr lang="en-US" sz="2600" b="0" i="0" u="none" strike="noStrike" dirty="0">
                          <a:effectLst/>
                          <a:latin typeface="Times New Roman" panose="02020603050405020304" pitchFamily="18" charset="0"/>
                          <a:ea typeface="Calibri" panose="020F0502020204030204" pitchFamily="34" charset="0"/>
                        </a:rPr>
                        <a:t> </a:t>
                      </a:r>
                      <a:r>
                        <a:rPr lang="en-US" sz="2600" b="0" i="0" u="none" strike="noStrike" dirty="0" err="1">
                          <a:effectLst/>
                          <a:latin typeface="Times New Roman" panose="02020603050405020304" pitchFamily="18" charset="0"/>
                          <a:ea typeface="Calibri" panose="020F0502020204030204" pitchFamily="34" charset="0"/>
                        </a:rPr>
                        <a:t>quát</a:t>
                      </a:r>
                      <a:r>
                        <a:rPr lang="en-US" sz="2600" b="0" i="0" u="none" strike="noStrike" dirty="0">
                          <a:effectLst/>
                          <a:latin typeface="Times New Roman" panose="02020603050405020304" pitchFamily="18" charset="0"/>
                          <a:ea typeface="Calibri" panose="020F0502020204030204" pitchFamily="34" charset="0"/>
                        </a:rPr>
                        <a:t> về </a:t>
                      </a:r>
                      <a:r>
                        <a:rPr lang="en-US" sz="2600" b="0" i="0" u="none" strike="noStrike" dirty="0" err="1">
                          <a:effectLst/>
                          <a:latin typeface="Times New Roman" panose="02020603050405020304" pitchFamily="18" charset="0"/>
                          <a:ea typeface="Calibri" panose="020F0502020204030204" pitchFamily="34" charset="0"/>
                        </a:rPr>
                        <a:t>tác</a:t>
                      </a:r>
                      <a:r>
                        <a:rPr lang="en-US" sz="2600" b="0" i="0" u="none" strike="noStrike" dirty="0">
                          <a:effectLst/>
                          <a:latin typeface="Times New Roman" panose="02020603050405020304" pitchFamily="18" charset="0"/>
                          <a:ea typeface="Calibri" panose="020F0502020204030204" pitchFamily="34" charset="0"/>
                        </a:rPr>
                        <a:t> </a:t>
                      </a:r>
                      <a:r>
                        <a:rPr lang="en-US" sz="2600" b="0" i="0" u="none" strike="noStrike" dirty="0" err="1">
                          <a:effectLst/>
                          <a:latin typeface="Times New Roman" panose="02020603050405020304" pitchFamily="18" charset="0"/>
                          <a:ea typeface="Calibri" panose="020F0502020204030204" pitchFamily="34" charset="0"/>
                        </a:rPr>
                        <a:t>phẩm</a:t>
                      </a:r>
                      <a:r>
                        <a:rPr lang="en-US" sz="2600" b="0" i="0" u="none" strike="noStrike" dirty="0">
                          <a:effectLst/>
                          <a:latin typeface="Times New Roman" panose="02020603050405020304" pitchFamily="18" charset="0"/>
                          <a:ea typeface="Calibri" panose="020F0502020204030204" pitchFamily="34" charset="0"/>
                        </a:rPr>
                        <a:t> (</a:t>
                      </a:r>
                      <a:r>
                        <a:rPr lang="en-US" sz="2600" b="0" i="0" u="none" strike="noStrike" dirty="0" err="1">
                          <a:effectLst/>
                          <a:latin typeface="Times New Roman" panose="02020603050405020304" pitchFamily="18" charset="0"/>
                          <a:ea typeface="Calibri" panose="020F0502020204030204" pitchFamily="34" charset="0"/>
                        </a:rPr>
                        <a:t>chủ</a:t>
                      </a:r>
                      <a:r>
                        <a:rPr lang="en-US" sz="2600" b="0" i="0" u="none" strike="noStrike" dirty="0">
                          <a:effectLst/>
                          <a:latin typeface="Times New Roman" panose="02020603050405020304" pitchFamily="18" charset="0"/>
                          <a:ea typeface="Calibri" panose="020F0502020204030204" pitchFamily="34" charset="0"/>
                        </a:rPr>
                        <a:t> </a:t>
                      </a:r>
                      <a:r>
                        <a:rPr lang="en-US" sz="2600" b="0" i="0" u="none" strike="noStrike" dirty="0" err="1">
                          <a:effectLst/>
                          <a:latin typeface="Times New Roman" panose="02020603050405020304" pitchFamily="18" charset="0"/>
                          <a:ea typeface="Calibri" panose="020F0502020204030204" pitchFamily="34" charset="0"/>
                        </a:rPr>
                        <a:t>đề</a:t>
                      </a:r>
                      <a:r>
                        <a:rPr lang="en-US" sz="2600" b="0" i="0" u="none" strike="noStrike" dirty="0">
                          <a:effectLst/>
                          <a:latin typeface="Times New Roman" panose="02020603050405020304" pitchFamily="18" charset="0"/>
                          <a:ea typeface="Calibri" panose="020F0502020204030204" pitchFamily="34" charset="0"/>
                        </a:rPr>
                        <a:t>, hình </a:t>
                      </a:r>
                      <a:r>
                        <a:rPr lang="en-US" sz="2600" b="0" i="0" u="none" strike="noStrike" dirty="0" err="1">
                          <a:effectLst/>
                          <a:latin typeface="Times New Roman" panose="02020603050405020304" pitchFamily="18" charset="0"/>
                          <a:ea typeface="Calibri" panose="020F0502020204030204" pitchFamily="34" charset="0"/>
                        </a:rPr>
                        <a:t>thức</a:t>
                      </a:r>
                      <a:r>
                        <a:rPr lang="en-US" sz="2600" b="0" i="0" u="none" strike="noStrike" dirty="0">
                          <a:effectLst/>
                          <a:latin typeface="Times New Roman" panose="02020603050405020304" pitchFamily="18" charset="0"/>
                          <a:ea typeface="Calibri" panose="020F0502020204030204" pitchFamily="34" charset="0"/>
                        </a:rPr>
                        <a:t> </a:t>
                      </a:r>
                      <a:r>
                        <a:rPr lang="en-US" sz="2600" b="0" i="0" u="none" strike="noStrike" dirty="0" err="1">
                          <a:effectLst/>
                          <a:latin typeface="Times New Roman" panose="02020603050405020304" pitchFamily="18" charset="0"/>
                          <a:ea typeface="Calibri" panose="020F0502020204030204" pitchFamily="34" charset="0"/>
                        </a:rPr>
                        <a:t>nghệ</a:t>
                      </a:r>
                      <a:r>
                        <a:rPr lang="en-US" sz="2600" b="0" i="0" u="none" strike="noStrike" dirty="0">
                          <a:effectLst/>
                          <a:latin typeface="Times New Roman" panose="02020603050405020304" pitchFamily="18" charset="0"/>
                          <a:ea typeface="Calibri" panose="020F0502020204030204" pitchFamily="34" charset="0"/>
                        </a:rPr>
                        <a:t> </a:t>
                      </a:r>
                      <a:r>
                        <a:rPr lang="en-US" sz="2600" b="0" i="0" u="none" strike="noStrike" dirty="0" err="1">
                          <a:effectLst/>
                          <a:latin typeface="Times New Roman" panose="02020603050405020304" pitchFamily="18" charset="0"/>
                          <a:ea typeface="Calibri" panose="020F0502020204030204" pitchFamily="34" charset="0"/>
                        </a:rPr>
                        <a:t>thuật</a:t>
                      </a:r>
                      <a:r>
                        <a:rPr lang="en-US" sz="2600" b="0" i="0" u="none" strike="noStrike" dirty="0">
                          <a:effectLst/>
                          <a:latin typeface="Times New Roman" panose="02020603050405020304" pitchFamily="18" charset="0"/>
                          <a:ea typeface="Calibri" panose="020F0502020204030204" pitchFamily="34" charset="0"/>
                        </a:rPr>
                        <a:t>).</a:t>
                      </a:r>
                      <a:endParaRPr lang="en-US" sz="2600" b="0" i="0" u="none" strike="noStrike" dirty="0">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30000"/>
                        </a:lnSpc>
                        <a:spcBef>
                          <a:spcPts val="0"/>
                        </a:spcBef>
                        <a:spcAft>
                          <a:spcPts val="1000"/>
                        </a:spcAft>
                        <a:tabLst>
                          <a:tab pos="90170" algn="l"/>
                          <a:tab pos="180340" algn="l"/>
                        </a:tabLst>
                      </a:pPr>
                      <a:r>
                        <a:rPr lang="vi-VN" sz="2600" b="1" i="0" u="none" strike="noStrike">
                          <a:effectLst/>
                          <a:latin typeface="Times New Roman" panose="02020603050405020304" pitchFamily="18" charset="0"/>
                          <a:ea typeface="Calibri" panose="020F0502020204030204" pitchFamily="34" charset="0"/>
                        </a:rPr>
                        <a:t> </a:t>
                      </a:r>
                      <a:endParaRPr lang="vi-VN" sz="2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30000"/>
                        </a:lnSpc>
                        <a:spcBef>
                          <a:spcPts val="0"/>
                        </a:spcBef>
                        <a:spcAft>
                          <a:spcPts val="1000"/>
                        </a:spcAft>
                        <a:tabLst>
                          <a:tab pos="90170" algn="l"/>
                          <a:tab pos="180340" algn="l"/>
                        </a:tabLst>
                      </a:pPr>
                      <a:r>
                        <a:rPr lang="vi-VN" sz="2600" b="1" i="0" u="none" strike="noStrike">
                          <a:effectLst/>
                          <a:latin typeface="Times New Roman" panose="02020603050405020304" pitchFamily="18" charset="0"/>
                          <a:ea typeface="Calibri" panose="020F0502020204030204" pitchFamily="34" charset="0"/>
                        </a:rPr>
                        <a:t> </a:t>
                      </a:r>
                      <a:endParaRPr lang="vi-VN" sz="2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67119">
                <a:tc rowSpan="3">
                  <a:txBody>
                    <a:bodyPr/>
                    <a:lstStyle/>
                    <a:p>
                      <a:pPr algn="ctr" fontAlgn="t">
                        <a:lnSpc>
                          <a:spcPct val="130000"/>
                        </a:lnSpc>
                        <a:spcBef>
                          <a:spcPts val="0"/>
                        </a:spcBef>
                        <a:spcAft>
                          <a:spcPts val="1000"/>
                        </a:spcAft>
                        <a:tabLst>
                          <a:tab pos="90170" algn="l"/>
                          <a:tab pos="180340" algn="l"/>
                        </a:tabLst>
                      </a:pPr>
                      <a:r>
                        <a:rPr lang="vi-VN" sz="2600" b="1" i="0" u="none" strike="noStrike" dirty="0">
                          <a:effectLst/>
                          <a:latin typeface="Times New Roman" panose="02020603050405020304" pitchFamily="18" charset="0"/>
                          <a:ea typeface="Calibri" panose="020F0502020204030204" pitchFamily="34" charset="0"/>
                        </a:rPr>
                        <a:t>TB</a:t>
                      </a:r>
                      <a:endParaRPr lang="vi-VN" sz="2600" b="0" i="0" u="none" strike="noStrike" dirty="0">
                        <a:effectLst/>
                        <a:latin typeface="Arial" panose="020B0604020202020204" pitchFamily="34" charset="0"/>
                      </a:endParaRPr>
                    </a:p>
                  </a:txBody>
                  <a:tcPr marL="110550" marR="110550" marT="55275" marB="552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30000"/>
                        </a:lnSpc>
                        <a:spcBef>
                          <a:spcPts val="0"/>
                        </a:spcBef>
                        <a:spcAft>
                          <a:spcPts val="1000"/>
                        </a:spcAft>
                        <a:tabLst>
                          <a:tab pos="1386840" algn="l"/>
                        </a:tabLst>
                      </a:pPr>
                      <a:r>
                        <a:rPr lang="en-US" sz="2600" b="0" i="0" u="none" strike="noStrike" dirty="0" err="1">
                          <a:solidFill>
                            <a:srgbClr val="000000"/>
                          </a:solidFill>
                          <a:effectLst/>
                          <a:latin typeface="Times New Roman" panose="02020603050405020304" pitchFamily="18" charset="0"/>
                          <a:ea typeface="MS Mincho" panose="02020609040205080304" pitchFamily="49" charset="-128"/>
                        </a:rPr>
                        <a:t>Trình</a:t>
                      </a:r>
                      <a:r>
                        <a:rPr lang="en-US" sz="2600" b="0" i="0" u="none" strike="noStrike" dirty="0">
                          <a:solidFill>
                            <a:srgbClr val="000000"/>
                          </a:solidFill>
                          <a:effectLst/>
                          <a:latin typeface="Times New Roman" panose="02020603050405020304" pitchFamily="18" charset="0"/>
                          <a:ea typeface="MS Mincho" panose="02020609040205080304" pitchFamily="49" charset="-128"/>
                        </a:rPr>
                        <a:t> </a:t>
                      </a:r>
                      <a:r>
                        <a:rPr lang="en-US" sz="2600" b="0" i="0" u="none" strike="noStrike" dirty="0" err="1">
                          <a:solidFill>
                            <a:srgbClr val="000000"/>
                          </a:solidFill>
                          <a:effectLst/>
                          <a:latin typeface="Times New Roman" panose="02020603050405020304" pitchFamily="18" charset="0"/>
                          <a:ea typeface="MS Mincho" panose="02020609040205080304" pitchFamily="49" charset="-128"/>
                        </a:rPr>
                        <a:t>bày</a:t>
                      </a:r>
                      <a:r>
                        <a:rPr lang="en-US" sz="2600" b="0" i="0" u="none" strike="noStrike" dirty="0">
                          <a:solidFill>
                            <a:srgbClr val="000000"/>
                          </a:solidFill>
                          <a:effectLst/>
                          <a:latin typeface="Times New Roman" panose="02020603050405020304" pitchFamily="18" charset="0"/>
                          <a:ea typeface="MS Mincho" panose="02020609040205080304" pitchFamily="49" charset="-128"/>
                        </a:rPr>
                        <a:t> </a:t>
                      </a:r>
                      <a:r>
                        <a:rPr lang="en-US" sz="2600" b="0" i="0" u="none" strike="noStrike" dirty="0" err="1">
                          <a:solidFill>
                            <a:srgbClr val="000000"/>
                          </a:solidFill>
                          <a:effectLst/>
                          <a:latin typeface="Times New Roman" panose="02020603050405020304" pitchFamily="18" charset="0"/>
                          <a:ea typeface="MS Mincho" panose="02020609040205080304" pitchFamily="49" charset="-128"/>
                        </a:rPr>
                        <a:t>luận</a:t>
                      </a:r>
                      <a:r>
                        <a:rPr lang="en-US" sz="2600" b="0" i="0" u="none" strike="noStrike" dirty="0">
                          <a:solidFill>
                            <a:srgbClr val="000000"/>
                          </a:solidFill>
                          <a:effectLst/>
                          <a:latin typeface="Times New Roman" panose="02020603050405020304" pitchFamily="18" charset="0"/>
                          <a:ea typeface="MS Mincho" panose="02020609040205080304" pitchFamily="49" charset="-128"/>
                        </a:rPr>
                        <a:t> </a:t>
                      </a:r>
                      <a:r>
                        <a:rPr lang="en-US" sz="2600" b="0" i="0" u="none" strike="noStrike" dirty="0" err="1">
                          <a:solidFill>
                            <a:srgbClr val="000000"/>
                          </a:solidFill>
                          <a:effectLst/>
                          <a:latin typeface="Times New Roman" panose="02020603050405020304" pitchFamily="18" charset="0"/>
                          <a:ea typeface="MS Mincho" panose="02020609040205080304" pitchFamily="49" charset="-128"/>
                        </a:rPr>
                        <a:t>điểm</a:t>
                      </a:r>
                      <a:r>
                        <a:rPr lang="en-US" sz="2600" b="0" i="0" u="none" strike="noStrike" dirty="0">
                          <a:solidFill>
                            <a:srgbClr val="000000"/>
                          </a:solidFill>
                          <a:effectLst/>
                          <a:latin typeface="Times New Roman" panose="02020603050405020304" pitchFamily="18" charset="0"/>
                          <a:ea typeface="MS Mincho" panose="02020609040205080304" pitchFamily="49" charset="-128"/>
                        </a:rPr>
                        <a:t> về </a:t>
                      </a:r>
                      <a:r>
                        <a:rPr lang="en-US" sz="2600" b="0" i="0" u="none" strike="noStrike" dirty="0" err="1">
                          <a:solidFill>
                            <a:srgbClr val="000000"/>
                          </a:solidFill>
                          <a:effectLst/>
                          <a:latin typeface="Times New Roman" panose="02020603050405020304" pitchFamily="18" charset="0"/>
                          <a:ea typeface="MS Mincho" panose="02020609040205080304" pitchFamily="49" charset="-128"/>
                        </a:rPr>
                        <a:t>nội</a:t>
                      </a:r>
                      <a:r>
                        <a:rPr lang="en-US" sz="2600" b="0" i="0" u="none" strike="noStrike" dirty="0">
                          <a:solidFill>
                            <a:srgbClr val="000000"/>
                          </a:solidFill>
                          <a:effectLst/>
                          <a:latin typeface="Times New Roman" panose="02020603050405020304" pitchFamily="18" charset="0"/>
                          <a:ea typeface="MS Mincho" panose="02020609040205080304" pitchFamily="49" charset="-128"/>
                        </a:rPr>
                        <a:t> dung </a:t>
                      </a:r>
                      <a:r>
                        <a:rPr lang="en-US" sz="2600" b="0" i="0" u="none" strike="noStrike" dirty="0" err="1">
                          <a:solidFill>
                            <a:srgbClr val="000000"/>
                          </a:solidFill>
                          <a:effectLst/>
                          <a:latin typeface="Times New Roman" panose="02020603050405020304" pitchFamily="18" charset="0"/>
                          <a:ea typeface="MS Mincho" panose="02020609040205080304" pitchFamily="49" charset="-128"/>
                        </a:rPr>
                        <a:t>chủ</a:t>
                      </a:r>
                      <a:r>
                        <a:rPr lang="en-US" sz="2600" b="0" i="0" u="none" strike="noStrike" dirty="0">
                          <a:solidFill>
                            <a:srgbClr val="000000"/>
                          </a:solidFill>
                          <a:effectLst/>
                          <a:latin typeface="Times New Roman" panose="02020603050405020304" pitchFamily="18" charset="0"/>
                          <a:ea typeface="MS Mincho" panose="02020609040205080304" pitchFamily="49" charset="-128"/>
                        </a:rPr>
                        <a:t> </a:t>
                      </a:r>
                      <a:r>
                        <a:rPr lang="en-US" sz="2600" b="0" i="0" u="none" strike="noStrike" dirty="0" err="1">
                          <a:solidFill>
                            <a:srgbClr val="000000"/>
                          </a:solidFill>
                          <a:effectLst/>
                          <a:latin typeface="Times New Roman" panose="02020603050405020304" pitchFamily="18" charset="0"/>
                          <a:ea typeface="MS Mincho" panose="02020609040205080304" pitchFamily="49" charset="-128"/>
                        </a:rPr>
                        <a:t>đề</a:t>
                      </a:r>
                      <a:r>
                        <a:rPr lang="en-US" sz="2600" b="0" i="0" u="none" strike="noStrike" dirty="0">
                          <a:solidFill>
                            <a:srgbClr val="000000"/>
                          </a:solidFill>
                          <a:effectLst/>
                          <a:latin typeface="Times New Roman" panose="02020603050405020304" pitchFamily="18" charset="0"/>
                          <a:ea typeface="MS Mincho" panose="02020609040205080304" pitchFamily="49" charset="-128"/>
                        </a:rPr>
                        <a:t> </a:t>
                      </a:r>
                      <a:r>
                        <a:rPr lang="en-US" sz="2600" b="0" i="0" u="none" strike="noStrike" dirty="0" err="1">
                          <a:solidFill>
                            <a:srgbClr val="000000"/>
                          </a:solidFill>
                          <a:effectLst/>
                          <a:latin typeface="Times New Roman" panose="02020603050405020304" pitchFamily="18" charset="0"/>
                          <a:ea typeface="MS Mincho" panose="02020609040205080304" pitchFamily="49" charset="-128"/>
                        </a:rPr>
                        <a:t>tác</a:t>
                      </a:r>
                      <a:r>
                        <a:rPr lang="en-US" sz="2600" b="0" i="0" u="none" strike="noStrike" dirty="0">
                          <a:solidFill>
                            <a:srgbClr val="000000"/>
                          </a:solidFill>
                          <a:effectLst/>
                          <a:latin typeface="Times New Roman" panose="02020603050405020304" pitchFamily="18" charset="0"/>
                          <a:ea typeface="MS Mincho" panose="02020609040205080304" pitchFamily="49" charset="-128"/>
                        </a:rPr>
                        <a:t> </a:t>
                      </a:r>
                      <a:r>
                        <a:rPr lang="en-US" sz="2600" b="0" i="0" u="none" strike="noStrike" dirty="0" err="1">
                          <a:solidFill>
                            <a:srgbClr val="000000"/>
                          </a:solidFill>
                          <a:effectLst/>
                          <a:latin typeface="Times New Roman" panose="02020603050405020304" pitchFamily="18" charset="0"/>
                          <a:ea typeface="MS Mincho" panose="02020609040205080304" pitchFamily="49" charset="-128"/>
                        </a:rPr>
                        <a:t>phẩm</a:t>
                      </a:r>
                      <a:endParaRPr lang="en-US" sz="2600" b="0" i="0" u="none" strike="noStrike" dirty="0">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30000"/>
                        </a:lnSpc>
                        <a:spcBef>
                          <a:spcPts val="0"/>
                        </a:spcBef>
                        <a:spcAft>
                          <a:spcPts val="1000"/>
                        </a:spcAft>
                        <a:tabLst>
                          <a:tab pos="90170" algn="l"/>
                          <a:tab pos="180340" algn="l"/>
                        </a:tabLst>
                      </a:pPr>
                      <a:r>
                        <a:rPr lang="vi-VN" sz="2600" b="1" i="0" u="none" strike="noStrike">
                          <a:effectLst/>
                          <a:latin typeface="Times New Roman" panose="02020603050405020304" pitchFamily="18" charset="0"/>
                          <a:ea typeface="Calibri" panose="020F0502020204030204" pitchFamily="34" charset="0"/>
                        </a:rPr>
                        <a:t> </a:t>
                      </a:r>
                      <a:endParaRPr lang="vi-VN" sz="2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30000"/>
                        </a:lnSpc>
                        <a:spcBef>
                          <a:spcPts val="0"/>
                        </a:spcBef>
                        <a:spcAft>
                          <a:spcPts val="1000"/>
                        </a:spcAft>
                        <a:tabLst>
                          <a:tab pos="90170" algn="l"/>
                          <a:tab pos="180340" algn="l"/>
                        </a:tabLst>
                      </a:pPr>
                      <a:r>
                        <a:rPr lang="vi-VN" sz="2600" b="1" i="0" u="none" strike="noStrike">
                          <a:effectLst/>
                          <a:latin typeface="Times New Roman" panose="02020603050405020304" pitchFamily="18" charset="0"/>
                          <a:ea typeface="Calibri" panose="020F0502020204030204" pitchFamily="34" charset="0"/>
                        </a:rPr>
                        <a:t> </a:t>
                      </a:r>
                      <a:endParaRPr lang="vi-VN" sz="2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678503">
                <a:tc vMerge="1">
                  <a:txBody>
                    <a:bodyPr/>
                    <a:lstStyle/>
                    <a:p>
                      <a:endParaRPr lang="en-US"/>
                    </a:p>
                  </a:txBody>
                  <a:tcPr/>
                </a:tc>
                <a:tc>
                  <a:txBody>
                    <a:bodyPr/>
                    <a:lstStyle/>
                    <a:p>
                      <a:pPr algn="l" fontAlgn="t">
                        <a:lnSpc>
                          <a:spcPct val="130000"/>
                        </a:lnSpc>
                        <a:spcBef>
                          <a:spcPts val="0"/>
                        </a:spcBef>
                        <a:spcAft>
                          <a:spcPts val="1000"/>
                        </a:spcAft>
                        <a:tabLst>
                          <a:tab pos="1386840" algn="l"/>
                        </a:tabLst>
                      </a:pPr>
                      <a:r>
                        <a:rPr lang="en-US" sz="2600" b="0" i="0" u="none" strike="noStrike" dirty="0" err="1">
                          <a:solidFill>
                            <a:srgbClr val="000000"/>
                          </a:solidFill>
                          <a:effectLst/>
                          <a:latin typeface="Times New Roman" panose="02020603050405020304" pitchFamily="18" charset="0"/>
                          <a:ea typeface="MS Mincho" panose="02020609040205080304" pitchFamily="49" charset="-128"/>
                        </a:rPr>
                        <a:t>Trình</a:t>
                      </a:r>
                      <a:r>
                        <a:rPr lang="en-US" sz="2600" b="0" i="0" u="none" strike="noStrike" dirty="0">
                          <a:solidFill>
                            <a:srgbClr val="000000"/>
                          </a:solidFill>
                          <a:effectLst/>
                          <a:latin typeface="Times New Roman" panose="02020603050405020304" pitchFamily="18" charset="0"/>
                          <a:ea typeface="MS Mincho" panose="02020609040205080304" pitchFamily="49" charset="-128"/>
                        </a:rPr>
                        <a:t> </a:t>
                      </a:r>
                      <a:r>
                        <a:rPr lang="en-US" sz="2600" b="0" i="0" u="none" strike="noStrike" dirty="0" err="1">
                          <a:solidFill>
                            <a:srgbClr val="000000"/>
                          </a:solidFill>
                          <a:effectLst/>
                          <a:latin typeface="Times New Roman" panose="02020603050405020304" pitchFamily="18" charset="0"/>
                          <a:ea typeface="MS Mincho" panose="02020609040205080304" pitchFamily="49" charset="-128"/>
                        </a:rPr>
                        <a:t>bày</a:t>
                      </a:r>
                      <a:r>
                        <a:rPr lang="en-US" sz="2600" b="0" i="0" u="none" strike="noStrike" dirty="0">
                          <a:solidFill>
                            <a:srgbClr val="000000"/>
                          </a:solidFill>
                          <a:effectLst/>
                          <a:latin typeface="Times New Roman" panose="02020603050405020304" pitchFamily="18" charset="0"/>
                          <a:ea typeface="MS Mincho" panose="02020609040205080304" pitchFamily="49" charset="-128"/>
                        </a:rPr>
                        <a:t> </a:t>
                      </a:r>
                      <a:r>
                        <a:rPr lang="en-US" sz="2600" b="0" i="0" u="none" strike="noStrike" dirty="0" err="1">
                          <a:solidFill>
                            <a:srgbClr val="000000"/>
                          </a:solidFill>
                          <a:effectLst/>
                          <a:latin typeface="Times New Roman" panose="02020603050405020304" pitchFamily="18" charset="0"/>
                          <a:ea typeface="MS Mincho" panose="02020609040205080304" pitchFamily="49" charset="-128"/>
                        </a:rPr>
                        <a:t>luận</a:t>
                      </a:r>
                      <a:r>
                        <a:rPr lang="en-US" sz="2600" b="0" i="0" u="none" strike="noStrike" dirty="0">
                          <a:solidFill>
                            <a:srgbClr val="000000"/>
                          </a:solidFill>
                          <a:effectLst/>
                          <a:latin typeface="Times New Roman" panose="02020603050405020304" pitchFamily="18" charset="0"/>
                          <a:ea typeface="MS Mincho" panose="02020609040205080304" pitchFamily="49" charset="-128"/>
                        </a:rPr>
                        <a:t> </a:t>
                      </a:r>
                      <a:r>
                        <a:rPr lang="en-US" sz="2600" b="0" i="0" u="none" strike="noStrike" dirty="0" err="1">
                          <a:solidFill>
                            <a:srgbClr val="000000"/>
                          </a:solidFill>
                          <a:effectLst/>
                          <a:latin typeface="Times New Roman" panose="02020603050405020304" pitchFamily="18" charset="0"/>
                          <a:ea typeface="MS Mincho" panose="02020609040205080304" pitchFamily="49" charset="-128"/>
                        </a:rPr>
                        <a:t>điểm</a:t>
                      </a:r>
                      <a:r>
                        <a:rPr lang="en-US" sz="2600" b="0" i="0" u="none" strike="noStrike" dirty="0">
                          <a:solidFill>
                            <a:srgbClr val="000000"/>
                          </a:solidFill>
                          <a:effectLst/>
                          <a:latin typeface="Times New Roman" panose="02020603050405020304" pitchFamily="18" charset="0"/>
                          <a:ea typeface="MS Mincho" panose="02020609040205080304" pitchFamily="49" charset="-128"/>
                        </a:rPr>
                        <a:t> về </a:t>
                      </a:r>
                      <a:r>
                        <a:rPr lang="en-US" sz="2600" b="0" i="0" u="none" strike="noStrike" dirty="0" err="1">
                          <a:solidFill>
                            <a:srgbClr val="000000"/>
                          </a:solidFill>
                          <a:effectLst/>
                          <a:latin typeface="Times New Roman" panose="02020603050405020304" pitchFamily="18" charset="0"/>
                          <a:ea typeface="MS Mincho" panose="02020609040205080304" pitchFamily="49" charset="-128"/>
                        </a:rPr>
                        <a:t>những</a:t>
                      </a:r>
                      <a:r>
                        <a:rPr lang="en-US" sz="2600" b="0" i="0" u="none" strike="noStrike" dirty="0">
                          <a:solidFill>
                            <a:srgbClr val="000000"/>
                          </a:solidFill>
                          <a:effectLst/>
                          <a:latin typeface="Times New Roman" panose="02020603050405020304" pitchFamily="18" charset="0"/>
                          <a:ea typeface="MS Mincho" panose="02020609040205080304" pitchFamily="49" charset="-128"/>
                        </a:rPr>
                        <a:t> </a:t>
                      </a:r>
                      <a:r>
                        <a:rPr lang="en-US" sz="2600" b="0" i="0" u="none" strike="noStrike" dirty="0" err="1">
                          <a:solidFill>
                            <a:srgbClr val="000000"/>
                          </a:solidFill>
                          <a:effectLst/>
                          <a:latin typeface="Times New Roman" panose="02020603050405020304" pitchFamily="18" charset="0"/>
                          <a:ea typeface="MS Mincho" panose="02020609040205080304" pitchFamily="49" charset="-128"/>
                        </a:rPr>
                        <a:t>nét</a:t>
                      </a:r>
                      <a:r>
                        <a:rPr lang="en-US" sz="2600" b="0" i="0" u="none" strike="noStrike" dirty="0">
                          <a:solidFill>
                            <a:srgbClr val="000000"/>
                          </a:solidFill>
                          <a:effectLst/>
                          <a:latin typeface="Times New Roman" panose="02020603050405020304" pitchFamily="18" charset="0"/>
                          <a:ea typeface="MS Mincho" panose="02020609040205080304" pitchFamily="49" charset="-128"/>
                        </a:rPr>
                        <a:t> </a:t>
                      </a:r>
                      <a:r>
                        <a:rPr lang="en-US" sz="2600" b="0" i="0" u="none" strike="noStrike" dirty="0" err="1">
                          <a:solidFill>
                            <a:srgbClr val="000000"/>
                          </a:solidFill>
                          <a:effectLst/>
                          <a:latin typeface="Times New Roman" panose="02020603050405020304" pitchFamily="18" charset="0"/>
                          <a:ea typeface="MS Mincho" panose="02020609040205080304" pitchFamily="49" charset="-128"/>
                        </a:rPr>
                        <a:t>đặc</a:t>
                      </a:r>
                      <a:r>
                        <a:rPr lang="en-US" sz="2600" b="0" i="0" u="none" strike="noStrike" dirty="0">
                          <a:solidFill>
                            <a:srgbClr val="000000"/>
                          </a:solidFill>
                          <a:effectLst/>
                          <a:latin typeface="Times New Roman" panose="02020603050405020304" pitchFamily="18" charset="0"/>
                          <a:ea typeface="MS Mincho" panose="02020609040205080304" pitchFamily="49" charset="-128"/>
                        </a:rPr>
                        <a:t> </a:t>
                      </a:r>
                      <a:r>
                        <a:rPr lang="en-US" sz="2600" b="0" i="0" u="none" strike="noStrike" dirty="0" err="1">
                          <a:solidFill>
                            <a:srgbClr val="000000"/>
                          </a:solidFill>
                          <a:effectLst/>
                          <a:latin typeface="Times New Roman" panose="02020603050405020304" pitchFamily="18" charset="0"/>
                          <a:ea typeface="MS Mincho" panose="02020609040205080304" pitchFamily="49" charset="-128"/>
                        </a:rPr>
                        <a:t>sắc</a:t>
                      </a:r>
                      <a:r>
                        <a:rPr lang="en-US" sz="2600" b="0" i="0" u="none" strike="noStrike" dirty="0">
                          <a:solidFill>
                            <a:srgbClr val="000000"/>
                          </a:solidFill>
                          <a:effectLst/>
                          <a:latin typeface="Times New Roman" panose="02020603050405020304" pitchFamily="18" charset="0"/>
                          <a:ea typeface="MS Mincho" panose="02020609040205080304" pitchFamily="49" charset="-128"/>
                        </a:rPr>
                        <a:t> </a:t>
                      </a:r>
                      <a:r>
                        <a:rPr lang="en-US" sz="2600" b="0" i="0" u="none" strike="noStrike" dirty="0" err="1">
                          <a:solidFill>
                            <a:srgbClr val="000000"/>
                          </a:solidFill>
                          <a:effectLst/>
                          <a:latin typeface="Times New Roman" panose="02020603050405020304" pitchFamily="18" charset="0"/>
                          <a:ea typeface="MS Mincho" panose="02020609040205080304" pitchFamily="49" charset="-128"/>
                        </a:rPr>
                        <a:t>nghệ</a:t>
                      </a:r>
                      <a:r>
                        <a:rPr lang="en-US" sz="2600" b="0" i="0" u="none" strike="noStrike" dirty="0">
                          <a:solidFill>
                            <a:srgbClr val="000000"/>
                          </a:solidFill>
                          <a:effectLst/>
                          <a:latin typeface="Times New Roman" panose="02020603050405020304" pitchFamily="18" charset="0"/>
                          <a:ea typeface="MS Mincho" panose="02020609040205080304" pitchFamily="49" charset="-128"/>
                        </a:rPr>
                        <a:t> </a:t>
                      </a:r>
                      <a:r>
                        <a:rPr lang="en-US" sz="2600" b="0" i="0" u="none" strike="noStrike" dirty="0" err="1">
                          <a:solidFill>
                            <a:srgbClr val="000000"/>
                          </a:solidFill>
                          <a:effectLst/>
                          <a:latin typeface="Times New Roman" panose="02020603050405020304" pitchFamily="18" charset="0"/>
                          <a:ea typeface="MS Mincho" panose="02020609040205080304" pitchFamily="49" charset="-128"/>
                        </a:rPr>
                        <a:t>thuật</a:t>
                      </a:r>
                      <a:r>
                        <a:rPr lang="en-US" sz="2600" b="0" i="0" u="none" strike="noStrike" dirty="0">
                          <a:solidFill>
                            <a:srgbClr val="000000"/>
                          </a:solidFill>
                          <a:effectLst/>
                          <a:latin typeface="Times New Roman" panose="02020603050405020304" pitchFamily="18" charset="0"/>
                          <a:ea typeface="MS Mincho" panose="02020609040205080304" pitchFamily="49" charset="-128"/>
                        </a:rPr>
                        <a:t> (</a:t>
                      </a:r>
                      <a:r>
                        <a:rPr lang="en-US" sz="2600" b="0" i="0" u="none" strike="noStrike" dirty="0" err="1">
                          <a:solidFill>
                            <a:srgbClr val="000000"/>
                          </a:solidFill>
                          <a:effectLst/>
                          <a:latin typeface="Times New Roman" panose="02020603050405020304" pitchFamily="18" charset="0"/>
                          <a:ea typeface="MS Mincho" panose="02020609040205080304" pitchFamily="49" charset="-128"/>
                        </a:rPr>
                        <a:t>tập</a:t>
                      </a:r>
                      <a:r>
                        <a:rPr lang="en-US" sz="2600" b="0" i="0" u="none" strike="noStrike" dirty="0">
                          <a:solidFill>
                            <a:srgbClr val="000000"/>
                          </a:solidFill>
                          <a:effectLst/>
                          <a:latin typeface="Times New Roman" panose="02020603050405020304" pitchFamily="18" charset="0"/>
                          <a:ea typeface="MS Mincho" panose="02020609040205080304" pitchFamily="49" charset="-128"/>
                        </a:rPr>
                        <a:t> </a:t>
                      </a:r>
                      <a:r>
                        <a:rPr lang="en-US" sz="2600" b="0" i="0" u="none" strike="noStrike" dirty="0" err="1">
                          <a:solidFill>
                            <a:srgbClr val="000000"/>
                          </a:solidFill>
                          <a:effectLst/>
                          <a:latin typeface="Times New Roman" panose="02020603050405020304" pitchFamily="18" charset="0"/>
                          <a:ea typeface="MS Mincho" panose="02020609040205080304" pitchFamily="49" charset="-128"/>
                        </a:rPr>
                        <a:t>trung</a:t>
                      </a:r>
                      <a:r>
                        <a:rPr lang="en-US" sz="2600" b="0" i="0" u="none" strike="noStrike" dirty="0">
                          <a:solidFill>
                            <a:srgbClr val="000000"/>
                          </a:solidFill>
                          <a:effectLst/>
                          <a:latin typeface="Times New Roman" panose="02020603050405020304" pitchFamily="18" charset="0"/>
                          <a:ea typeface="MS Mincho" panose="02020609040205080304" pitchFamily="49" charset="-128"/>
                        </a:rPr>
                        <a:t> </a:t>
                      </a:r>
                      <a:r>
                        <a:rPr lang="en-US" sz="2600" b="0" i="0" u="none" strike="noStrike" dirty="0" err="1">
                          <a:solidFill>
                            <a:srgbClr val="000000"/>
                          </a:solidFill>
                          <a:effectLst/>
                          <a:latin typeface="Times New Roman" panose="02020603050405020304" pitchFamily="18" charset="0"/>
                          <a:ea typeface="MS Mincho" panose="02020609040205080304" pitchFamily="49" charset="-128"/>
                        </a:rPr>
                        <a:t>vào</a:t>
                      </a:r>
                      <a:r>
                        <a:rPr lang="en-US" sz="2600" b="0" i="0" u="none" strike="noStrike" dirty="0">
                          <a:solidFill>
                            <a:srgbClr val="000000"/>
                          </a:solidFill>
                          <a:effectLst/>
                          <a:latin typeface="Times New Roman" panose="02020603050405020304" pitchFamily="18" charset="0"/>
                          <a:ea typeface="MS Mincho" panose="02020609040205080304" pitchFamily="49" charset="-128"/>
                        </a:rPr>
                        <a:t> các </a:t>
                      </a:r>
                      <a:r>
                        <a:rPr lang="en-US" sz="2600" b="0" i="0" u="none" strike="noStrike" dirty="0" err="1">
                          <a:solidFill>
                            <a:srgbClr val="000000"/>
                          </a:solidFill>
                          <a:effectLst/>
                          <a:latin typeface="Times New Roman" panose="02020603050405020304" pitchFamily="18" charset="0"/>
                          <a:ea typeface="MS Mincho" panose="02020609040205080304" pitchFamily="49" charset="-128"/>
                        </a:rPr>
                        <a:t>yếu</a:t>
                      </a:r>
                      <a:r>
                        <a:rPr lang="en-US" sz="2600" b="0" i="0" u="none" strike="noStrike" dirty="0">
                          <a:solidFill>
                            <a:srgbClr val="000000"/>
                          </a:solidFill>
                          <a:effectLst/>
                          <a:latin typeface="Times New Roman" panose="02020603050405020304" pitchFamily="18" charset="0"/>
                          <a:ea typeface="MS Mincho" panose="02020609040205080304" pitchFamily="49" charset="-128"/>
                        </a:rPr>
                        <a:t> </a:t>
                      </a:r>
                      <a:r>
                        <a:rPr lang="en-US" sz="2600" b="0" i="0" u="none" strike="noStrike" dirty="0" err="1">
                          <a:solidFill>
                            <a:srgbClr val="000000"/>
                          </a:solidFill>
                          <a:effectLst/>
                          <a:latin typeface="Times New Roman" panose="02020603050405020304" pitchFamily="18" charset="0"/>
                          <a:ea typeface="MS Mincho" panose="02020609040205080304" pitchFamily="49" charset="-128"/>
                        </a:rPr>
                        <a:t>tố</a:t>
                      </a:r>
                      <a:r>
                        <a:rPr lang="en-US" sz="2600" b="0" i="0" u="none" strike="noStrike" dirty="0">
                          <a:solidFill>
                            <a:srgbClr val="000000"/>
                          </a:solidFill>
                          <a:effectLst/>
                          <a:latin typeface="Times New Roman" panose="02020603050405020304" pitchFamily="18" charset="0"/>
                          <a:ea typeface="MS Mincho" panose="02020609040205080304" pitchFamily="49" charset="-128"/>
                        </a:rPr>
                        <a:t> </a:t>
                      </a:r>
                      <a:r>
                        <a:rPr lang="en-US" sz="2600" b="0" i="0" u="none" strike="noStrike" dirty="0" err="1">
                          <a:solidFill>
                            <a:srgbClr val="000000"/>
                          </a:solidFill>
                          <a:effectLst/>
                          <a:latin typeface="Times New Roman" panose="02020603050405020304" pitchFamily="18" charset="0"/>
                          <a:ea typeface="MS Mincho" panose="02020609040205080304" pitchFamily="49" charset="-128"/>
                        </a:rPr>
                        <a:t>tiêu</a:t>
                      </a:r>
                      <a:r>
                        <a:rPr lang="en-US" sz="2600" b="0" i="0" u="none" strike="noStrike" dirty="0">
                          <a:solidFill>
                            <a:srgbClr val="000000"/>
                          </a:solidFill>
                          <a:effectLst/>
                          <a:latin typeface="Times New Roman" panose="02020603050405020304" pitchFamily="18" charset="0"/>
                          <a:ea typeface="MS Mincho" panose="02020609040205080304" pitchFamily="49" charset="-128"/>
                        </a:rPr>
                        <a:t> </a:t>
                      </a:r>
                      <a:r>
                        <a:rPr lang="en-US" sz="2600" b="0" i="0" u="none" strike="noStrike" dirty="0" err="1">
                          <a:solidFill>
                            <a:srgbClr val="000000"/>
                          </a:solidFill>
                          <a:effectLst/>
                          <a:latin typeface="Times New Roman" panose="02020603050405020304" pitchFamily="18" charset="0"/>
                          <a:ea typeface="MS Mincho" panose="02020609040205080304" pitchFamily="49" charset="-128"/>
                        </a:rPr>
                        <a:t>biểu</a:t>
                      </a:r>
                      <a:r>
                        <a:rPr lang="en-US" sz="2600" b="0" i="0" u="none" strike="noStrike" dirty="0">
                          <a:solidFill>
                            <a:srgbClr val="000000"/>
                          </a:solidFill>
                          <a:effectLst/>
                          <a:latin typeface="Times New Roman" panose="02020603050405020304" pitchFamily="18" charset="0"/>
                          <a:ea typeface="MS Mincho" panose="02020609040205080304" pitchFamily="49" charset="-128"/>
                        </a:rPr>
                        <a:t>).</a:t>
                      </a:r>
                      <a:endParaRPr lang="en-US" sz="2600" b="0" i="0" u="none" strike="noStrike" dirty="0">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30000"/>
                        </a:lnSpc>
                        <a:spcBef>
                          <a:spcPts val="0"/>
                        </a:spcBef>
                        <a:spcAft>
                          <a:spcPts val="1000"/>
                        </a:spcAft>
                        <a:tabLst>
                          <a:tab pos="90170" algn="l"/>
                          <a:tab pos="180340" algn="l"/>
                        </a:tabLst>
                      </a:pPr>
                      <a:r>
                        <a:rPr lang="vi-VN" sz="2600" b="1" i="0" u="none" strike="noStrike">
                          <a:effectLst/>
                          <a:latin typeface="Times New Roman" panose="02020603050405020304" pitchFamily="18" charset="0"/>
                          <a:ea typeface="Calibri" panose="020F0502020204030204" pitchFamily="34" charset="0"/>
                        </a:rPr>
                        <a:t> </a:t>
                      </a:r>
                      <a:endParaRPr lang="vi-VN" sz="2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30000"/>
                        </a:lnSpc>
                        <a:spcBef>
                          <a:spcPts val="0"/>
                        </a:spcBef>
                        <a:spcAft>
                          <a:spcPts val="1000"/>
                        </a:spcAft>
                        <a:tabLst>
                          <a:tab pos="90170" algn="l"/>
                          <a:tab pos="180340" algn="l"/>
                        </a:tabLst>
                      </a:pPr>
                      <a:r>
                        <a:rPr lang="vi-VN" sz="2600" b="1" i="0" u="none" strike="noStrike">
                          <a:effectLst/>
                          <a:latin typeface="Times New Roman" panose="02020603050405020304" pitchFamily="18" charset="0"/>
                          <a:ea typeface="Calibri" panose="020F0502020204030204" pitchFamily="34" charset="0"/>
                        </a:rPr>
                        <a:t> </a:t>
                      </a:r>
                      <a:endParaRPr lang="vi-VN" sz="2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678503">
                <a:tc vMerge="1">
                  <a:txBody>
                    <a:bodyPr/>
                    <a:lstStyle/>
                    <a:p>
                      <a:endParaRPr lang="en-US"/>
                    </a:p>
                  </a:txBody>
                  <a:tcPr/>
                </a:tc>
                <a:tc>
                  <a:txBody>
                    <a:bodyPr/>
                    <a:lstStyle/>
                    <a:p>
                      <a:pPr algn="l" fontAlgn="t">
                        <a:lnSpc>
                          <a:spcPct val="130000"/>
                        </a:lnSpc>
                        <a:spcBef>
                          <a:spcPts val="0"/>
                        </a:spcBef>
                        <a:spcAft>
                          <a:spcPts val="1000"/>
                        </a:spcAft>
                        <a:tabLst>
                          <a:tab pos="1386840" algn="l"/>
                        </a:tabLst>
                      </a:pPr>
                      <a:r>
                        <a:rPr lang="en-US" sz="2600" b="0" i="0" u="none" strike="noStrike">
                          <a:solidFill>
                            <a:srgbClr val="000000"/>
                          </a:solidFill>
                          <a:effectLst/>
                          <a:latin typeface="Times New Roman" panose="02020603050405020304" pitchFamily="18" charset="0"/>
                          <a:ea typeface="MS Mincho" panose="02020609040205080304" pitchFamily="49" charset="-128"/>
                        </a:rPr>
                        <a:t>Sử dụng lí lẽ và bằng chứng thuyết phục để phân tích, làm sáng tỏ các luận điểm.</a:t>
                      </a:r>
                      <a:endParaRPr lang="en-US" sz="2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30000"/>
                        </a:lnSpc>
                        <a:spcBef>
                          <a:spcPts val="0"/>
                        </a:spcBef>
                        <a:spcAft>
                          <a:spcPts val="1000"/>
                        </a:spcAft>
                        <a:tabLst>
                          <a:tab pos="90170" algn="l"/>
                          <a:tab pos="180340" algn="l"/>
                        </a:tabLst>
                      </a:pPr>
                      <a:r>
                        <a:rPr lang="vi-VN" sz="2600" b="1" i="0" u="none" strike="noStrike">
                          <a:effectLst/>
                          <a:latin typeface="Times New Roman" panose="02020603050405020304" pitchFamily="18" charset="0"/>
                          <a:ea typeface="Calibri" panose="020F0502020204030204" pitchFamily="34" charset="0"/>
                        </a:rPr>
                        <a:t> </a:t>
                      </a:r>
                      <a:endParaRPr lang="vi-VN" sz="2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30000"/>
                        </a:lnSpc>
                        <a:spcBef>
                          <a:spcPts val="0"/>
                        </a:spcBef>
                        <a:spcAft>
                          <a:spcPts val="1000"/>
                        </a:spcAft>
                        <a:tabLst>
                          <a:tab pos="90170" algn="l"/>
                          <a:tab pos="180340" algn="l"/>
                        </a:tabLst>
                      </a:pPr>
                      <a:r>
                        <a:rPr lang="vi-VN" sz="2600" b="1" i="0" u="none" strike="noStrike">
                          <a:effectLst/>
                          <a:latin typeface="Times New Roman" panose="02020603050405020304" pitchFamily="18" charset="0"/>
                          <a:ea typeface="Calibri" panose="020F0502020204030204" pitchFamily="34" charset="0"/>
                        </a:rPr>
                        <a:t> </a:t>
                      </a:r>
                      <a:endParaRPr lang="vi-VN" sz="2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367119">
                <a:tc>
                  <a:txBody>
                    <a:bodyPr/>
                    <a:lstStyle/>
                    <a:p>
                      <a:pPr algn="ctr" fontAlgn="t">
                        <a:lnSpc>
                          <a:spcPct val="130000"/>
                        </a:lnSpc>
                        <a:spcBef>
                          <a:spcPts val="0"/>
                        </a:spcBef>
                        <a:spcAft>
                          <a:spcPts val="1000"/>
                        </a:spcAft>
                        <a:tabLst>
                          <a:tab pos="90170" algn="l"/>
                          <a:tab pos="180340" algn="l"/>
                        </a:tabLst>
                      </a:pPr>
                      <a:r>
                        <a:rPr lang="vi-VN" sz="2600" b="1" i="0" u="none" strike="noStrike">
                          <a:effectLst/>
                          <a:latin typeface="Times New Roman" panose="02020603050405020304" pitchFamily="18" charset="0"/>
                          <a:ea typeface="Calibri" panose="020F0502020204030204" pitchFamily="34" charset="0"/>
                        </a:rPr>
                        <a:t>KB</a:t>
                      </a:r>
                      <a:endParaRPr lang="vi-VN" sz="2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30000"/>
                        </a:lnSpc>
                        <a:spcBef>
                          <a:spcPts val="0"/>
                        </a:spcBef>
                        <a:spcAft>
                          <a:spcPts val="1000"/>
                        </a:spcAft>
                        <a:tabLst>
                          <a:tab pos="90170" algn="l"/>
                          <a:tab pos="180340" algn="l"/>
                        </a:tabLst>
                      </a:pPr>
                      <a:r>
                        <a:rPr lang="vi-VN" sz="2600" b="0" i="0" u="none" strike="noStrike">
                          <a:solidFill>
                            <a:srgbClr val="0D0D0D"/>
                          </a:solidFill>
                          <a:effectLst/>
                          <a:latin typeface="Times New Roman" panose="02020603050405020304" pitchFamily="18" charset="0"/>
                          <a:ea typeface="Calibri" panose="020F0502020204030204" pitchFamily="34" charset="0"/>
                        </a:rPr>
                        <a:t>Khẳng định ý nghĩa, giá trị của tác phẩm</a:t>
                      </a:r>
                      <a:endParaRPr lang="vi-VN" sz="2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30000"/>
                        </a:lnSpc>
                        <a:spcBef>
                          <a:spcPts val="0"/>
                        </a:spcBef>
                        <a:spcAft>
                          <a:spcPts val="1000"/>
                        </a:spcAft>
                        <a:tabLst>
                          <a:tab pos="90170" algn="l"/>
                          <a:tab pos="180340" algn="l"/>
                        </a:tabLst>
                      </a:pPr>
                      <a:r>
                        <a:rPr lang="vi-VN" sz="2600" b="1" i="0" u="none" strike="noStrike">
                          <a:effectLst/>
                          <a:latin typeface="Times New Roman" panose="02020603050405020304" pitchFamily="18" charset="0"/>
                          <a:ea typeface="Calibri" panose="020F0502020204030204" pitchFamily="34" charset="0"/>
                        </a:rPr>
                        <a:t> </a:t>
                      </a:r>
                      <a:endParaRPr lang="vi-VN" sz="2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30000"/>
                        </a:lnSpc>
                        <a:spcBef>
                          <a:spcPts val="0"/>
                        </a:spcBef>
                        <a:spcAft>
                          <a:spcPts val="1000"/>
                        </a:spcAft>
                        <a:tabLst>
                          <a:tab pos="90170" algn="l"/>
                          <a:tab pos="180340" algn="l"/>
                        </a:tabLst>
                      </a:pPr>
                      <a:r>
                        <a:rPr lang="vi-VN" sz="2600" b="1" i="0" u="none" strike="noStrike" dirty="0">
                          <a:effectLst/>
                          <a:latin typeface="Times New Roman" panose="02020603050405020304" pitchFamily="18" charset="0"/>
                          <a:ea typeface="Calibri" panose="020F0502020204030204" pitchFamily="34" charset="0"/>
                        </a:rPr>
                        <a:t> </a:t>
                      </a:r>
                      <a:endParaRPr lang="vi-VN" sz="2600" b="0" i="0" u="none" strike="noStrike" dirty="0">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6" name="TextBox 5"/>
          <p:cNvSpPr txBox="1"/>
          <p:nvPr/>
        </p:nvSpPr>
        <p:spPr>
          <a:xfrm>
            <a:off x="1343436" y="94899"/>
            <a:ext cx="9656855" cy="1132939"/>
          </a:xfrm>
          <a:prstGeom prst="rect">
            <a:avLst/>
          </a:prstGeom>
          <a:noFill/>
        </p:spPr>
        <p:txBody>
          <a:bodyPr wrap="square">
            <a:spAutoFit/>
          </a:bodyPr>
          <a:lstStyle/>
          <a:p>
            <a:pPr marL="0" marR="0" lvl="0" indent="457200" algn="ctr" defTabSz="914400" rtl="0" eaLnBrk="1" fontAlgn="auto" latinLnBrk="0" hangingPunct="1">
              <a:lnSpc>
                <a:spcPct val="130000"/>
              </a:lnSpc>
              <a:spcBef>
                <a:spcPts val="0"/>
              </a:spcBef>
              <a:spcAft>
                <a:spcPts val="1000"/>
              </a:spcAft>
              <a:buClrTx/>
              <a:buSzTx/>
              <a:buFontTx/>
              <a:buNone/>
              <a:tabLst>
                <a:tab pos="90170" algn="l"/>
                <a:tab pos="180340" algn="l"/>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Bảng kiểm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đánh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giá </a:t>
            </a: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kĩ năng viết bài văn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nghị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luận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phân tích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457200" algn="ctr" defTabSz="914400" rtl="0" eaLnBrk="1" fontAlgn="auto" latinLnBrk="0" hangingPunct="1">
              <a:lnSpc>
                <a:spcPct val="130000"/>
              </a:lnSpc>
              <a:spcBef>
                <a:spcPts val="0"/>
              </a:spcBef>
              <a:spcAft>
                <a:spcPts val="1000"/>
              </a:spcAft>
              <a:buClrTx/>
              <a:buSzTx/>
              <a:buFontTx/>
              <a:buNone/>
              <a:tabLst>
                <a:tab pos="90170" algn="l"/>
                <a:tab pos="180340" algn="l"/>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một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tác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phẩm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văn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học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truyện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a:ea typeface="+mn-ea"/>
              <a:cs typeface="+mn-cs"/>
            </a:endParaRPr>
          </a:p>
        </p:txBody>
      </p:sp>
      <p:grpSp>
        <p:nvGrpSpPr>
          <p:cNvPr id="11" name="Group 10"/>
          <p:cNvGrpSpPr>
            <a:grpSpLocks noGrp="1" noUngrp="1" noRot="1" noChangeAspect="1" noMove="1" noResize="1"/>
          </p:cNvGrpSpPr>
          <p:nvPr/>
        </p:nvGrpSpPr>
        <p:grpSpPr>
          <a:xfrm flipH="1">
            <a:off x="10964637" y="2358"/>
            <a:ext cx="1876653" cy="1766008"/>
            <a:chOff x="-648769" y="2358"/>
            <a:chExt cx="1876653" cy="1766008"/>
          </a:xfrm>
        </p:grpSpPr>
        <p:sp>
          <p:nvSpPr>
            <p:cNvPr id="12" name="Freeform: Shape 11"/>
            <p:cNvSpPr/>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13" name="Rectangle 12"/>
            <p:cNvSpPr/>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grpSp>
      <p:sp>
        <p:nvSpPr>
          <p:cNvPr id="15" name="Rectangle 14"/>
          <p:cNvSpPr>
            <a:spLocks noGrp="1" noRot="1" noChangeAspect="1" noMove="1" noResize="1" noEditPoints="1" noAdjustHandles="1" noChangeArrowheads="1" noChangeShapeType="1" noTextEdit="1"/>
          </p:cNvSpPr>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17" name="Isosceles Triangle 16"/>
          <p:cNvSpPr>
            <a:spLocks noGrp="1" noRot="1" noChangeAspect="1" noMove="1" noResize="1" noEditPoints="1" noAdjustHandles="1" noChangeArrowheads="1" noChangeShapeType="1" noTextEdit="1"/>
          </p:cNvSpPr>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graphicFrame>
        <p:nvGraphicFramePr>
          <p:cNvPr id="4" name="Table 3"/>
          <p:cNvGraphicFramePr>
            <a:graphicFrameLocks noGrp="1"/>
          </p:cNvGraphicFramePr>
          <p:nvPr/>
        </p:nvGraphicFramePr>
        <p:xfrm>
          <a:off x="252498" y="2742349"/>
          <a:ext cx="11687003" cy="2930294"/>
        </p:xfrm>
        <a:graphic>
          <a:graphicData uri="http://schemas.openxmlformats.org/drawingml/2006/table">
            <a:tbl>
              <a:tblPr firstRow="1" firstCol="1" bandRow="1"/>
              <a:tblGrid>
                <a:gridCol w="1770117">
                  <a:extLst>
                    <a:ext uri="{9D8B030D-6E8A-4147-A177-3AD203B41FA5}">
                      <a16:colId xmlns:a16="http://schemas.microsoft.com/office/drawing/2014/main" val="20000"/>
                    </a:ext>
                  </a:extLst>
                </a:gridCol>
                <a:gridCol w="7847911">
                  <a:extLst>
                    <a:ext uri="{9D8B030D-6E8A-4147-A177-3AD203B41FA5}">
                      <a16:colId xmlns:a16="http://schemas.microsoft.com/office/drawing/2014/main" val="20001"/>
                    </a:ext>
                  </a:extLst>
                </a:gridCol>
                <a:gridCol w="842582">
                  <a:extLst>
                    <a:ext uri="{9D8B030D-6E8A-4147-A177-3AD203B41FA5}">
                      <a16:colId xmlns:a16="http://schemas.microsoft.com/office/drawing/2014/main" val="20002"/>
                    </a:ext>
                  </a:extLst>
                </a:gridCol>
                <a:gridCol w="1226393">
                  <a:extLst>
                    <a:ext uri="{9D8B030D-6E8A-4147-A177-3AD203B41FA5}">
                      <a16:colId xmlns:a16="http://schemas.microsoft.com/office/drawing/2014/main" val="20003"/>
                    </a:ext>
                  </a:extLst>
                </a:gridCol>
              </a:tblGrid>
              <a:tr h="466154">
                <a:tc gridSpan="2">
                  <a:txBody>
                    <a:bodyPr/>
                    <a:lstStyle/>
                    <a:p>
                      <a:pPr algn="ctr" fontAlgn="t">
                        <a:lnSpc>
                          <a:spcPct val="130000"/>
                        </a:lnSpc>
                        <a:spcBef>
                          <a:spcPts val="0"/>
                        </a:spcBef>
                        <a:spcAft>
                          <a:spcPts val="1000"/>
                        </a:spcAft>
                        <a:tabLst>
                          <a:tab pos="90170" algn="l"/>
                          <a:tab pos="180340" algn="l"/>
                        </a:tabLst>
                      </a:pPr>
                      <a:r>
                        <a:rPr lang="vi-VN" sz="2800" b="1" i="0" u="none" strike="noStrike" dirty="0">
                          <a:effectLst/>
                          <a:latin typeface="Times New Roman" panose="02020603050405020304" pitchFamily="18" charset="0"/>
                          <a:ea typeface="Calibri" panose="020F0502020204030204" pitchFamily="34" charset="0"/>
                        </a:rPr>
                        <a:t>Tiêu chí</a:t>
                      </a:r>
                      <a:endParaRPr lang="vi-VN" sz="3600" b="0" i="0" u="none" strike="noStrike" dirty="0">
                        <a:effectLst/>
                        <a:latin typeface="Arial" panose="020B0604020202020204" pitchFamily="34" charset="0"/>
                      </a:endParaRPr>
                    </a:p>
                  </a:txBody>
                  <a:tcPr marL="110550" marR="110550" marT="55275" marB="552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ctr" fontAlgn="t">
                        <a:lnSpc>
                          <a:spcPct val="130000"/>
                        </a:lnSpc>
                        <a:spcBef>
                          <a:spcPts val="0"/>
                        </a:spcBef>
                        <a:spcAft>
                          <a:spcPts val="1000"/>
                        </a:spcAft>
                        <a:tabLst>
                          <a:tab pos="90170" algn="l"/>
                          <a:tab pos="180340" algn="l"/>
                        </a:tabLst>
                      </a:pPr>
                      <a:r>
                        <a:rPr lang="vi-VN" sz="2800" b="1" i="0" u="none" strike="noStrike">
                          <a:effectLst/>
                          <a:latin typeface="Times New Roman" panose="02020603050405020304" pitchFamily="18" charset="0"/>
                          <a:ea typeface="Calibri" panose="020F0502020204030204" pitchFamily="34" charset="0"/>
                        </a:rPr>
                        <a:t>Đạt</a:t>
                      </a:r>
                      <a:endParaRPr lang="vi-VN" sz="3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30000"/>
                        </a:lnSpc>
                        <a:spcBef>
                          <a:spcPts val="0"/>
                        </a:spcBef>
                        <a:spcAft>
                          <a:spcPts val="1000"/>
                        </a:spcAft>
                        <a:tabLst>
                          <a:tab pos="90170" algn="l"/>
                          <a:tab pos="180340" algn="l"/>
                        </a:tabLst>
                      </a:pPr>
                      <a:r>
                        <a:rPr lang="en-US" sz="2800" b="1" i="0" u="none" strike="noStrike" dirty="0">
                          <a:effectLst/>
                          <a:latin typeface="Times New Roman" panose="02020603050405020304" pitchFamily="18" charset="0"/>
                          <a:ea typeface="Calibri" panose="020F0502020204030204" pitchFamily="34" charset="0"/>
                        </a:rPr>
                        <a:t>CĐ</a:t>
                      </a:r>
                      <a:endParaRPr lang="vi-VN" sz="3600" b="0" i="0" u="none" strike="noStrike" dirty="0">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67119">
                <a:tc rowSpan="4">
                  <a:txBody>
                    <a:bodyPr/>
                    <a:lstStyle/>
                    <a:p>
                      <a:pPr algn="ctr" fontAlgn="t">
                        <a:lnSpc>
                          <a:spcPct val="130000"/>
                        </a:lnSpc>
                        <a:spcBef>
                          <a:spcPts val="0"/>
                        </a:spcBef>
                        <a:spcAft>
                          <a:spcPts val="1000"/>
                        </a:spcAft>
                        <a:tabLst>
                          <a:tab pos="90170" algn="l"/>
                        </a:tabLst>
                      </a:pPr>
                      <a:r>
                        <a:rPr lang="nl-NL" sz="2800" b="1" i="0" u="none" strike="noStrike">
                          <a:solidFill>
                            <a:srgbClr val="000000"/>
                          </a:solidFill>
                          <a:effectLst/>
                          <a:latin typeface="Times New Roman" panose="02020603050405020304" pitchFamily="18" charset="0"/>
                          <a:ea typeface="Calibri" panose="020F0502020204030204" pitchFamily="34" charset="0"/>
                        </a:rPr>
                        <a:t>Kĩ năng, trình bày diễn đạt</a:t>
                      </a:r>
                      <a:endParaRPr lang="nl-NL" sz="3600" b="0" i="0" u="none" strike="noStrike">
                        <a:effectLst/>
                        <a:latin typeface="Arial" panose="020B0604020202020204" pitchFamily="34" charset="0"/>
                      </a:endParaRPr>
                    </a:p>
                  </a:txBody>
                  <a:tcPr marL="110550" marR="110550" marT="55275" marB="552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30000"/>
                        </a:lnSpc>
                        <a:spcBef>
                          <a:spcPts val="0"/>
                        </a:spcBef>
                        <a:spcAft>
                          <a:spcPts val="1000"/>
                        </a:spcAft>
                        <a:tabLst>
                          <a:tab pos="90170" algn="l"/>
                        </a:tabLst>
                      </a:pPr>
                      <a:r>
                        <a:rPr lang="nl-NL" sz="2800" b="0" i="0" u="none" strike="noStrike">
                          <a:solidFill>
                            <a:srgbClr val="000000"/>
                          </a:solidFill>
                          <a:effectLst/>
                          <a:latin typeface="Times New Roman" panose="02020603050405020304" pitchFamily="18" charset="0"/>
                          <a:ea typeface="Calibri" panose="020F0502020204030204" pitchFamily="34" charset="0"/>
                        </a:rPr>
                        <a:t>Sắp xếp các ý triển khai và dẫn chứng hợp lí.</a:t>
                      </a:r>
                      <a:endParaRPr lang="nl-NL" sz="3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30000"/>
                        </a:lnSpc>
                        <a:spcBef>
                          <a:spcPts val="0"/>
                        </a:spcBef>
                        <a:spcAft>
                          <a:spcPts val="1000"/>
                        </a:spcAft>
                        <a:tabLst>
                          <a:tab pos="90170" algn="l"/>
                        </a:tabLst>
                      </a:pPr>
                      <a:r>
                        <a:rPr lang="nl-NL" sz="2800" b="0" i="0" u="none" strike="noStrike">
                          <a:solidFill>
                            <a:srgbClr val="000000"/>
                          </a:solidFill>
                          <a:effectLst/>
                          <a:latin typeface="Times New Roman" panose="02020603050405020304" pitchFamily="18" charset="0"/>
                          <a:ea typeface="Calibri" panose="020F0502020204030204" pitchFamily="34" charset="0"/>
                        </a:rPr>
                        <a:t> </a:t>
                      </a:r>
                      <a:endParaRPr lang="nl-NL" sz="3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30000"/>
                        </a:lnSpc>
                        <a:spcBef>
                          <a:spcPts val="0"/>
                        </a:spcBef>
                        <a:spcAft>
                          <a:spcPts val="1000"/>
                        </a:spcAft>
                        <a:tabLst>
                          <a:tab pos="90170" algn="l"/>
                        </a:tabLst>
                      </a:pPr>
                      <a:r>
                        <a:rPr lang="nl-NL" sz="2800" b="0" i="0" u="none" strike="noStrike" dirty="0">
                          <a:solidFill>
                            <a:srgbClr val="000000"/>
                          </a:solidFill>
                          <a:effectLst/>
                          <a:latin typeface="Times New Roman" panose="02020603050405020304" pitchFamily="18" charset="0"/>
                          <a:ea typeface="Calibri" panose="020F0502020204030204" pitchFamily="34" charset="0"/>
                        </a:rPr>
                        <a:t> </a:t>
                      </a:r>
                      <a:endParaRPr lang="nl-NL" sz="3600" b="0" i="0" u="none" strike="noStrike" dirty="0">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67119">
                <a:tc vMerge="1">
                  <a:txBody>
                    <a:bodyPr/>
                    <a:lstStyle/>
                    <a:p>
                      <a:endParaRPr lang="en-US"/>
                    </a:p>
                  </a:txBody>
                  <a:tcPr/>
                </a:tc>
                <a:tc>
                  <a:txBody>
                    <a:bodyPr/>
                    <a:lstStyle/>
                    <a:p>
                      <a:pPr algn="l" fontAlgn="t">
                        <a:lnSpc>
                          <a:spcPct val="130000"/>
                        </a:lnSpc>
                        <a:spcBef>
                          <a:spcPts val="0"/>
                        </a:spcBef>
                        <a:spcAft>
                          <a:spcPts val="1000"/>
                        </a:spcAft>
                        <a:tabLst>
                          <a:tab pos="90170" algn="l"/>
                        </a:tabLst>
                      </a:pPr>
                      <a:r>
                        <a:rPr lang="nl-NL" sz="2800" b="0" i="0" u="none" strike="noStrike">
                          <a:solidFill>
                            <a:srgbClr val="000000"/>
                          </a:solidFill>
                          <a:effectLst/>
                          <a:latin typeface="Times New Roman" panose="02020603050405020304" pitchFamily="18" charset="0"/>
                          <a:ea typeface="Calibri" panose="020F0502020204030204" pitchFamily="34" charset="0"/>
                        </a:rPr>
                        <a:t>Bố cục chặt chẽ, trình bày mạch lạc.</a:t>
                      </a:r>
                      <a:endParaRPr lang="nl-NL" sz="3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30000"/>
                        </a:lnSpc>
                        <a:spcBef>
                          <a:spcPts val="0"/>
                        </a:spcBef>
                        <a:spcAft>
                          <a:spcPts val="1000"/>
                        </a:spcAft>
                        <a:tabLst>
                          <a:tab pos="90170" algn="l"/>
                        </a:tabLst>
                      </a:pPr>
                      <a:r>
                        <a:rPr lang="nl-NL" sz="2800" b="0" i="0" u="none" strike="noStrike">
                          <a:solidFill>
                            <a:srgbClr val="000000"/>
                          </a:solidFill>
                          <a:effectLst/>
                          <a:latin typeface="Times New Roman" panose="02020603050405020304" pitchFamily="18" charset="0"/>
                          <a:ea typeface="Calibri" panose="020F0502020204030204" pitchFamily="34" charset="0"/>
                        </a:rPr>
                        <a:t> </a:t>
                      </a:r>
                      <a:endParaRPr lang="nl-NL" sz="3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30000"/>
                        </a:lnSpc>
                        <a:spcBef>
                          <a:spcPts val="0"/>
                        </a:spcBef>
                        <a:spcAft>
                          <a:spcPts val="1000"/>
                        </a:spcAft>
                        <a:tabLst>
                          <a:tab pos="90170" algn="l"/>
                        </a:tabLst>
                      </a:pPr>
                      <a:r>
                        <a:rPr lang="nl-NL" sz="2800" b="0" i="0" u="none" strike="noStrike">
                          <a:solidFill>
                            <a:srgbClr val="000000"/>
                          </a:solidFill>
                          <a:effectLst/>
                          <a:latin typeface="Times New Roman" panose="02020603050405020304" pitchFamily="18" charset="0"/>
                          <a:ea typeface="Calibri" panose="020F0502020204030204" pitchFamily="34" charset="0"/>
                        </a:rPr>
                        <a:t> </a:t>
                      </a:r>
                      <a:endParaRPr lang="nl-NL" sz="3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67119">
                <a:tc vMerge="1">
                  <a:txBody>
                    <a:bodyPr/>
                    <a:lstStyle/>
                    <a:p>
                      <a:endParaRPr lang="en-US"/>
                    </a:p>
                  </a:txBody>
                  <a:tcPr/>
                </a:tc>
                <a:tc>
                  <a:txBody>
                    <a:bodyPr/>
                    <a:lstStyle/>
                    <a:p>
                      <a:pPr algn="l" fontAlgn="t">
                        <a:lnSpc>
                          <a:spcPct val="130000"/>
                        </a:lnSpc>
                        <a:spcBef>
                          <a:spcPts val="0"/>
                        </a:spcBef>
                        <a:spcAft>
                          <a:spcPts val="1000"/>
                        </a:spcAft>
                        <a:tabLst>
                          <a:tab pos="90170" algn="l"/>
                        </a:tabLst>
                      </a:pPr>
                      <a:r>
                        <a:rPr lang="nl-NL" sz="2800" b="0" i="0" u="none" strike="noStrike" dirty="0">
                          <a:solidFill>
                            <a:srgbClr val="000000"/>
                          </a:solidFill>
                          <a:effectLst/>
                          <a:latin typeface="Times New Roman" panose="02020603050405020304" pitchFamily="18" charset="0"/>
                          <a:ea typeface="Calibri" panose="020F0502020204030204" pitchFamily="34" charset="0"/>
                        </a:rPr>
                        <a:t>Đảm bảo chính tả, dùng từ và diễn đạt.</a:t>
                      </a:r>
                      <a:endParaRPr lang="nl-NL" sz="3600" b="0" i="0" u="none" strike="noStrike" dirty="0">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30000"/>
                        </a:lnSpc>
                        <a:spcBef>
                          <a:spcPts val="0"/>
                        </a:spcBef>
                        <a:spcAft>
                          <a:spcPts val="1000"/>
                        </a:spcAft>
                        <a:tabLst>
                          <a:tab pos="90170" algn="l"/>
                        </a:tabLst>
                      </a:pPr>
                      <a:r>
                        <a:rPr lang="nl-NL" sz="2800" b="0" i="0" u="none" strike="noStrike">
                          <a:solidFill>
                            <a:srgbClr val="000000"/>
                          </a:solidFill>
                          <a:effectLst/>
                          <a:latin typeface="Times New Roman" panose="02020603050405020304" pitchFamily="18" charset="0"/>
                          <a:ea typeface="Calibri" panose="020F0502020204030204" pitchFamily="34" charset="0"/>
                        </a:rPr>
                        <a:t> </a:t>
                      </a:r>
                      <a:endParaRPr lang="nl-NL" sz="3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30000"/>
                        </a:lnSpc>
                        <a:spcBef>
                          <a:spcPts val="0"/>
                        </a:spcBef>
                        <a:spcAft>
                          <a:spcPts val="1000"/>
                        </a:spcAft>
                        <a:tabLst>
                          <a:tab pos="90170" algn="l"/>
                        </a:tabLst>
                      </a:pPr>
                      <a:r>
                        <a:rPr lang="nl-NL" sz="2800" b="0" i="0" u="none" strike="noStrike">
                          <a:solidFill>
                            <a:srgbClr val="000000"/>
                          </a:solidFill>
                          <a:effectLst/>
                          <a:latin typeface="Times New Roman" panose="02020603050405020304" pitchFamily="18" charset="0"/>
                          <a:ea typeface="Calibri" panose="020F0502020204030204" pitchFamily="34" charset="0"/>
                        </a:rPr>
                        <a:t> </a:t>
                      </a:r>
                      <a:endParaRPr lang="nl-NL" sz="3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67119">
                <a:tc vMerge="1">
                  <a:txBody>
                    <a:bodyPr/>
                    <a:lstStyle/>
                    <a:p>
                      <a:endParaRPr lang="en-US"/>
                    </a:p>
                  </a:txBody>
                  <a:tcPr/>
                </a:tc>
                <a:tc>
                  <a:txBody>
                    <a:bodyPr/>
                    <a:lstStyle/>
                    <a:p>
                      <a:pPr algn="l" fontAlgn="t">
                        <a:lnSpc>
                          <a:spcPct val="130000"/>
                        </a:lnSpc>
                        <a:spcBef>
                          <a:spcPts val="0"/>
                        </a:spcBef>
                        <a:spcAft>
                          <a:spcPts val="1000"/>
                        </a:spcAft>
                        <a:tabLst>
                          <a:tab pos="90170" algn="l"/>
                        </a:tabLst>
                      </a:pPr>
                      <a:r>
                        <a:rPr lang="nl-NL" sz="2800" b="0" i="0" u="none" strike="noStrike">
                          <a:solidFill>
                            <a:srgbClr val="000000"/>
                          </a:solidFill>
                          <a:effectLst/>
                          <a:latin typeface="Times New Roman" panose="02020603050405020304" pitchFamily="18" charset="0"/>
                          <a:ea typeface="Calibri" panose="020F0502020204030204" pitchFamily="34" charset="0"/>
                        </a:rPr>
                        <a:t>Sử dụng các từ ngữ, câu văn để liên kết các ý.</a:t>
                      </a:r>
                      <a:endParaRPr lang="nl-NL" sz="3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30000"/>
                        </a:lnSpc>
                        <a:spcBef>
                          <a:spcPts val="0"/>
                        </a:spcBef>
                        <a:spcAft>
                          <a:spcPts val="1000"/>
                        </a:spcAft>
                        <a:tabLst>
                          <a:tab pos="90170" algn="l"/>
                        </a:tabLst>
                      </a:pPr>
                      <a:r>
                        <a:rPr lang="nl-NL" sz="2800" b="0" i="0" u="none" strike="noStrike">
                          <a:solidFill>
                            <a:srgbClr val="000000"/>
                          </a:solidFill>
                          <a:effectLst/>
                          <a:latin typeface="Times New Roman" panose="02020603050405020304" pitchFamily="18" charset="0"/>
                          <a:ea typeface="Calibri" panose="020F0502020204030204" pitchFamily="34" charset="0"/>
                        </a:rPr>
                        <a:t> </a:t>
                      </a:r>
                      <a:endParaRPr lang="nl-NL" sz="3600" b="0" i="0" u="none" strike="noStrike">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30000"/>
                        </a:lnSpc>
                        <a:spcBef>
                          <a:spcPts val="0"/>
                        </a:spcBef>
                        <a:spcAft>
                          <a:spcPts val="1000"/>
                        </a:spcAft>
                        <a:tabLst>
                          <a:tab pos="90170" algn="l"/>
                        </a:tabLst>
                      </a:pPr>
                      <a:r>
                        <a:rPr lang="nl-NL" sz="2800" b="0" i="0" u="none" strike="noStrike" dirty="0">
                          <a:solidFill>
                            <a:srgbClr val="000000"/>
                          </a:solidFill>
                          <a:effectLst/>
                          <a:latin typeface="Times New Roman" panose="02020603050405020304" pitchFamily="18" charset="0"/>
                          <a:ea typeface="Calibri" panose="020F0502020204030204" pitchFamily="34" charset="0"/>
                        </a:rPr>
                        <a:t> </a:t>
                      </a:r>
                      <a:endParaRPr lang="nl-NL" sz="3600" b="0" i="0" u="none" strike="noStrike" dirty="0">
                        <a:effectLst/>
                        <a:latin typeface="Arial" panose="020B0604020202020204" pitchFamily="34" charset="0"/>
                      </a:endParaRPr>
                    </a:p>
                  </a:txBody>
                  <a:tcPr marL="82913" marR="82913" marT="115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6" name="TextBox 5"/>
          <p:cNvSpPr txBox="1"/>
          <p:nvPr/>
        </p:nvSpPr>
        <p:spPr>
          <a:xfrm>
            <a:off x="576943" y="790666"/>
            <a:ext cx="10874829" cy="1284967"/>
          </a:xfrm>
          <a:prstGeom prst="rect">
            <a:avLst/>
          </a:prstGeom>
          <a:noFill/>
        </p:spPr>
        <p:txBody>
          <a:bodyPr wrap="square">
            <a:spAutoFit/>
          </a:bodyPr>
          <a:lstStyle/>
          <a:p>
            <a:pPr marL="0" marR="0" lvl="0" indent="457200" algn="ctr" defTabSz="914400" rtl="0" eaLnBrk="1" fontAlgn="auto" latinLnBrk="0" hangingPunct="1">
              <a:lnSpc>
                <a:spcPct val="130000"/>
              </a:lnSpc>
              <a:spcBef>
                <a:spcPts val="0"/>
              </a:spcBef>
              <a:spcAft>
                <a:spcPts val="1000"/>
              </a:spcAft>
              <a:buClrTx/>
              <a:buSzTx/>
              <a:buFontTx/>
              <a:buNone/>
              <a:tabLst>
                <a:tab pos="90170" algn="l"/>
                <a:tab pos="180340" algn="l"/>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Bảng kiểm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đánh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giá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kĩ năng viết bài văn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nghị</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luận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phân tích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457200" algn="ctr" defTabSz="914400" rtl="0" eaLnBrk="1" fontAlgn="auto" latinLnBrk="0" hangingPunct="1">
              <a:lnSpc>
                <a:spcPct val="130000"/>
              </a:lnSpc>
              <a:spcBef>
                <a:spcPts val="0"/>
              </a:spcBef>
              <a:spcAft>
                <a:spcPts val="1000"/>
              </a:spcAft>
              <a:buClrTx/>
              <a:buSzTx/>
              <a:buFontTx/>
              <a:buNone/>
              <a:tabLst>
                <a:tab pos="90170" algn="l"/>
                <a:tab pos="180340" algn="l"/>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một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tác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phẩm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học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truyện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a:ea typeface="+mn-ea"/>
              <a:cs typeface="+mn-cs"/>
            </a:endParaRPr>
          </a:p>
        </p:txBody>
      </p:sp>
      <p:grpSp>
        <p:nvGrpSpPr>
          <p:cNvPr id="11" name="Group 10"/>
          <p:cNvGrpSpPr>
            <a:grpSpLocks noGrp="1" noUngrp="1" noRot="1" noChangeAspect="1" noMove="1" noResize="1"/>
          </p:cNvGrpSpPr>
          <p:nvPr/>
        </p:nvGrpSpPr>
        <p:grpSpPr>
          <a:xfrm flipH="1">
            <a:off x="10964637" y="2358"/>
            <a:ext cx="1876653" cy="1766008"/>
            <a:chOff x="-648769" y="2358"/>
            <a:chExt cx="1876653" cy="1766008"/>
          </a:xfrm>
        </p:grpSpPr>
        <p:sp>
          <p:nvSpPr>
            <p:cNvPr id="12" name="Freeform: Shape 11"/>
            <p:cNvSpPr/>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13" name="Rectangle 12"/>
            <p:cNvSpPr/>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grpSp>
      <p:sp>
        <p:nvSpPr>
          <p:cNvPr id="15" name="Rectangle 14"/>
          <p:cNvSpPr>
            <a:spLocks noGrp="1" noRot="1" noChangeAspect="1" noMove="1" noResize="1" noEditPoints="1" noAdjustHandles="1" noChangeArrowheads="1" noChangeShapeType="1" noTextEdit="1"/>
          </p:cNvSpPr>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17" name="Isosceles Triangle 16"/>
          <p:cNvSpPr>
            <a:spLocks noGrp="1" noRot="1" noChangeAspect="1" noMove="1" noResize="1" noEditPoints="1" noAdjustHandles="1" noChangeArrowheads="1" noChangeShapeType="1" noTextEdit="1"/>
          </p:cNvSpPr>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6" name="TextBox 5"/>
          <p:cNvSpPr txBox="1"/>
          <p:nvPr/>
        </p:nvSpPr>
        <p:spPr>
          <a:xfrm>
            <a:off x="576943" y="790666"/>
            <a:ext cx="10874829" cy="596574"/>
          </a:xfrm>
          <a:prstGeom prst="rect">
            <a:avLst/>
          </a:prstGeom>
          <a:noFill/>
        </p:spPr>
        <p:txBody>
          <a:bodyPr wrap="square">
            <a:spAutoFit/>
          </a:bodyPr>
          <a:lstStyle/>
          <a:p>
            <a:pPr marL="0" marR="0" lvl="0" indent="457200" algn="ctr" defTabSz="914400" rtl="0" eaLnBrk="1" fontAlgn="auto" latinLnBrk="0" hangingPunct="1">
              <a:lnSpc>
                <a:spcPct val="130000"/>
              </a:lnSpc>
              <a:spcBef>
                <a:spcPts val="0"/>
              </a:spcBef>
              <a:spcAft>
                <a:spcPts val="1000"/>
              </a:spcAft>
              <a:buClrTx/>
              <a:buSzTx/>
              <a:buFontTx/>
              <a:buNone/>
              <a:tabLst>
                <a:tab pos="90170" algn="l"/>
                <a:tab pos="180340" algn="l"/>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PHIẾU CHỈNH SỬA BÀI 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graphicFrame>
        <p:nvGraphicFramePr>
          <p:cNvPr id="2" name="Table 1"/>
          <p:cNvGraphicFramePr>
            <a:graphicFrameLocks noGrp="1"/>
          </p:cNvGraphicFramePr>
          <p:nvPr/>
        </p:nvGraphicFramePr>
        <p:xfrm>
          <a:off x="576943" y="2152515"/>
          <a:ext cx="10994572" cy="4050284"/>
        </p:xfrm>
        <a:graphic>
          <a:graphicData uri="http://schemas.openxmlformats.org/drawingml/2006/table">
            <a:tbl>
              <a:tblPr firstRow="1" firstCol="1" bandRow="1">
                <a:tableStyleId>{D27102A9-8310-4765-A935-A1911B00CA55}</a:tableStyleId>
              </a:tblPr>
              <a:tblGrid>
                <a:gridCol w="2667634">
                  <a:extLst>
                    <a:ext uri="{9D8B030D-6E8A-4147-A177-3AD203B41FA5}">
                      <a16:colId xmlns:a16="http://schemas.microsoft.com/office/drawing/2014/main" val="20000"/>
                    </a:ext>
                  </a:extLst>
                </a:gridCol>
                <a:gridCol w="4163469">
                  <a:extLst>
                    <a:ext uri="{9D8B030D-6E8A-4147-A177-3AD203B41FA5}">
                      <a16:colId xmlns:a16="http://schemas.microsoft.com/office/drawing/2014/main" val="20001"/>
                    </a:ext>
                  </a:extLst>
                </a:gridCol>
                <a:gridCol w="4163469">
                  <a:extLst>
                    <a:ext uri="{9D8B030D-6E8A-4147-A177-3AD203B41FA5}">
                      <a16:colId xmlns:a16="http://schemas.microsoft.com/office/drawing/2014/main" val="20002"/>
                    </a:ext>
                  </a:extLst>
                </a:gridCol>
              </a:tblGrid>
              <a:tr h="0">
                <a:tc gridSpan="2">
                  <a:txBody>
                    <a:bodyPr/>
                    <a:lstStyle/>
                    <a:p>
                      <a:pPr algn="ctr">
                        <a:lnSpc>
                          <a:spcPct val="130000"/>
                        </a:lnSpc>
                        <a:spcAft>
                          <a:spcPts val="1000"/>
                        </a:spcAft>
                      </a:pPr>
                      <a:r>
                        <a:rPr lang="en-US" sz="2800">
                          <a:effectLst/>
                        </a:rPr>
                        <a:t>Nội dung lỗi cần sửa</a:t>
                      </a:r>
                      <a:endParaRPr lang="en-US"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lnSpc>
                          <a:spcPct val="130000"/>
                        </a:lnSpc>
                        <a:spcAft>
                          <a:spcPts val="1000"/>
                        </a:spcAft>
                      </a:pPr>
                      <a:r>
                        <a:rPr lang="en-US" sz="2800">
                          <a:effectLst/>
                        </a:rPr>
                        <a:t>Sửa lỗi</a:t>
                      </a:r>
                      <a:endParaRPr lang="en-US"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rowSpan="4">
                  <a:txBody>
                    <a:bodyPr/>
                    <a:lstStyle/>
                    <a:p>
                      <a:pPr>
                        <a:lnSpc>
                          <a:spcPct val="130000"/>
                        </a:lnSpc>
                        <a:spcAft>
                          <a:spcPts val="1000"/>
                        </a:spcAft>
                      </a:pPr>
                      <a:r>
                        <a:rPr lang="en-US" sz="2800">
                          <a:effectLst/>
                        </a:rPr>
                        <a:t>Phát hiện và sửa ý và trình tự triển khai ý</a:t>
                      </a:r>
                      <a:endParaRPr lang="en-US"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800">
                          <a:effectLst/>
                        </a:rPr>
                        <a:t>Thiếu ý</a:t>
                      </a:r>
                      <a:endParaRPr lang="en-US"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800">
                          <a:effectLst/>
                        </a:rPr>
                        <a:t> </a:t>
                      </a:r>
                      <a:endParaRPr lang="en-US"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vMerge="1">
                  <a:txBody>
                    <a:bodyPr/>
                    <a:lstStyle/>
                    <a:p>
                      <a:endParaRPr lang="en-US"/>
                    </a:p>
                  </a:txBody>
                  <a:tcPr/>
                </a:tc>
                <a:tc>
                  <a:txBody>
                    <a:bodyPr/>
                    <a:lstStyle/>
                    <a:p>
                      <a:pPr>
                        <a:lnSpc>
                          <a:spcPct val="130000"/>
                        </a:lnSpc>
                        <a:spcAft>
                          <a:spcPts val="1000"/>
                        </a:spcAft>
                      </a:pPr>
                      <a:r>
                        <a:rPr lang="en-US" sz="2800">
                          <a:effectLst/>
                        </a:rPr>
                        <a:t>Sắp xếp lại ý lộn xộn</a:t>
                      </a:r>
                      <a:endParaRPr lang="en-US"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800">
                          <a:effectLst/>
                        </a:rPr>
                        <a:t> </a:t>
                      </a:r>
                      <a:endParaRPr lang="en-US"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vMerge="1">
                  <a:txBody>
                    <a:bodyPr/>
                    <a:lstStyle/>
                    <a:p>
                      <a:endParaRPr lang="en-US"/>
                    </a:p>
                  </a:txBody>
                  <a:tcPr/>
                </a:tc>
                <a:tc>
                  <a:txBody>
                    <a:bodyPr/>
                    <a:lstStyle/>
                    <a:p>
                      <a:pPr>
                        <a:lnSpc>
                          <a:spcPct val="130000"/>
                        </a:lnSpc>
                        <a:spcAft>
                          <a:spcPts val="1000"/>
                        </a:spcAft>
                      </a:pPr>
                      <a:r>
                        <a:rPr lang="en-US" sz="2800">
                          <a:effectLst/>
                        </a:rPr>
                        <a:t>Sửa lại các ý lạc đề</a:t>
                      </a:r>
                      <a:endParaRPr lang="en-US"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800">
                          <a:effectLst/>
                        </a:rPr>
                        <a:t> </a:t>
                      </a:r>
                      <a:endParaRPr lang="en-US"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vMerge="1">
                  <a:txBody>
                    <a:bodyPr/>
                    <a:lstStyle/>
                    <a:p>
                      <a:endParaRPr lang="en-US"/>
                    </a:p>
                  </a:txBody>
                  <a:tcPr/>
                </a:tc>
                <a:tc>
                  <a:txBody>
                    <a:bodyPr/>
                    <a:lstStyle/>
                    <a:p>
                      <a:pPr>
                        <a:lnSpc>
                          <a:spcPct val="130000"/>
                        </a:lnSpc>
                        <a:spcAft>
                          <a:spcPts val="1000"/>
                        </a:spcAft>
                      </a:pPr>
                      <a:r>
                        <a:rPr lang="en-US" sz="2800">
                          <a:effectLst/>
                        </a:rPr>
                        <a:t>Sửa lại các ý tản mạn</a:t>
                      </a:r>
                      <a:endParaRPr lang="en-US"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800">
                          <a:effectLst/>
                        </a:rPr>
                        <a:t> </a:t>
                      </a:r>
                      <a:endParaRPr lang="en-US"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rowSpan="2">
                  <a:txBody>
                    <a:bodyPr/>
                    <a:lstStyle/>
                    <a:p>
                      <a:pPr>
                        <a:lnSpc>
                          <a:spcPct val="130000"/>
                        </a:lnSpc>
                        <a:spcAft>
                          <a:spcPts val="1000"/>
                        </a:spcAft>
                      </a:pPr>
                      <a:r>
                        <a:rPr lang="en-US" sz="2800" dirty="0" err="1">
                          <a:effectLst/>
                        </a:rPr>
                        <a:t>Phát</a:t>
                      </a:r>
                      <a:r>
                        <a:rPr lang="en-US" sz="2800" dirty="0">
                          <a:effectLst/>
                        </a:rPr>
                        <a:t> </a:t>
                      </a:r>
                      <a:r>
                        <a:rPr lang="en-US" sz="2800" dirty="0" err="1">
                          <a:effectLst/>
                        </a:rPr>
                        <a:t>hiện</a:t>
                      </a:r>
                      <a:r>
                        <a:rPr lang="en-US" sz="2800" dirty="0">
                          <a:effectLst/>
                        </a:rPr>
                        <a:t> </a:t>
                      </a:r>
                      <a:r>
                        <a:rPr lang="en-US" sz="2800" dirty="0" err="1">
                          <a:effectLst/>
                        </a:rPr>
                        <a:t>sửa</a:t>
                      </a:r>
                      <a:r>
                        <a:rPr lang="en-US" sz="2800" dirty="0">
                          <a:effectLst/>
                        </a:rPr>
                        <a:t>  </a:t>
                      </a:r>
                      <a:r>
                        <a:rPr lang="en-US" sz="2800" dirty="0" err="1">
                          <a:effectLst/>
                        </a:rPr>
                        <a:t>lỗi</a:t>
                      </a:r>
                      <a:r>
                        <a:rPr lang="en-US" sz="2800" dirty="0">
                          <a:effectLst/>
                        </a:rPr>
                        <a:t> </a:t>
                      </a:r>
                      <a:r>
                        <a:rPr lang="en-US" sz="2800" dirty="0" err="1">
                          <a:effectLst/>
                        </a:rPr>
                        <a:t>diễn</a:t>
                      </a:r>
                      <a:r>
                        <a:rPr lang="en-US" sz="2800" dirty="0">
                          <a:effectLst/>
                        </a:rPr>
                        <a:t> </a:t>
                      </a:r>
                      <a:r>
                        <a:rPr lang="en-US" sz="2800" dirty="0" err="1">
                          <a:effectLst/>
                        </a:rPr>
                        <a:t>đạt</a:t>
                      </a:r>
                      <a:endParaRPr lang="en-US" sz="3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800">
                          <a:effectLst/>
                        </a:rPr>
                        <a:t>Lỗi dùng từ</a:t>
                      </a:r>
                      <a:endParaRPr lang="en-US"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800">
                          <a:effectLst/>
                        </a:rPr>
                        <a:t> </a:t>
                      </a:r>
                      <a:endParaRPr lang="en-US"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vMerge="1">
                  <a:txBody>
                    <a:bodyPr/>
                    <a:lstStyle/>
                    <a:p>
                      <a:endParaRPr lang="en-US"/>
                    </a:p>
                  </a:txBody>
                  <a:tcPr/>
                </a:tc>
                <a:tc>
                  <a:txBody>
                    <a:bodyPr/>
                    <a:lstStyle/>
                    <a:p>
                      <a:pPr>
                        <a:lnSpc>
                          <a:spcPct val="130000"/>
                        </a:lnSpc>
                        <a:spcAft>
                          <a:spcPts val="1000"/>
                        </a:spcAft>
                      </a:pPr>
                      <a:r>
                        <a:rPr lang="en-US" sz="2800">
                          <a:effectLst/>
                        </a:rPr>
                        <a:t>Lỗi viết câu</a:t>
                      </a:r>
                      <a:endParaRPr lang="en-US"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800">
                          <a:effectLst/>
                        </a:rPr>
                        <a:t> </a:t>
                      </a:r>
                      <a:endParaRPr lang="en-US"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nSpc>
                          <a:spcPct val="130000"/>
                        </a:lnSpc>
                        <a:spcAft>
                          <a:spcPts val="1000"/>
                        </a:spcAft>
                      </a:pPr>
                      <a:r>
                        <a:rPr lang="en-US" sz="2800">
                          <a:effectLst/>
                        </a:rPr>
                        <a:t>Lỗi chính tả</a:t>
                      </a:r>
                      <a:endParaRPr lang="en-US"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800">
                          <a:effectLst/>
                        </a:rPr>
                        <a:t>Lỗi chính tả</a:t>
                      </a:r>
                      <a:endParaRPr lang="en-US"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800" dirty="0">
                          <a:effectLst/>
                        </a:rPr>
                        <a:t> </a:t>
                      </a:r>
                      <a:endParaRPr lang="en-US" sz="3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A06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nk clouds and flowers&#10;&#10;Description automatically generate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879940"/>
            <a:ext cx="10905066" cy="5098119"/>
          </a:xfrm>
          <a:prstGeom prst="rect">
            <a:avLst/>
          </a:prstGeom>
        </p:spPr>
      </p:pic>
      <p:sp>
        <p:nvSpPr>
          <p:cNvPr id="6" name="TextBox 5"/>
          <p:cNvSpPr txBox="1"/>
          <p:nvPr/>
        </p:nvSpPr>
        <p:spPr>
          <a:xfrm>
            <a:off x="3804671" y="4039067"/>
            <a:ext cx="5647038" cy="1938992"/>
          </a:xfrm>
          <a:prstGeom prst="rect">
            <a:avLst/>
          </a:prstGeom>
          <a:noFill/>
        </p:spPr>
        <p:txBody>
          <a:bodyPr wrap="square" rtlCol="0">
            <a:spAutoFit/>
          </a:bodyPr>
          <a:lstStyle/>
          <a:p>
            <a:r>
              <a:rPr lang="en-US" sz="6000" b="1" dirty="0">
                <a:solidFill>
                  <a:srgbClr val="FF0000"/>
                </a:solidFill>
                <a:effectLst/>
                <a:latin typeface="#9Slide03 AmpleSoft Bold" panose="02000000000000000000" pitchFamily="2" charset="0"/>
                <a:ea typeface="Calibri" panose="020F0502020204030204" pitchFamily="34" charset="0"/>
              </a:rPr>
              <a:t>I. LÝ THUYẾT</a:t>
            </a:r>
            <a:endParaRPr lang="en-US" sz="6000" dirty="0">
              <a:effectLst/>
              <a:latin typeface="#9Slide03 AmpleSoft Bold" panose="02000000000000000000" pitchFamily="2" charset="0"/>
              <a:ea typeface="Calibri" panose="020F0502020204030204" pitchFamily="34" charset="0"/>
            </a:endParaRPr>
          </a:p>
          <a:p>
            <a:endParaRPr lang="en-US" sz="6000" dirty="0">
              <a:latin typeface="#9Slide03 AmpleSoft Bold"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608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green line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922" y="1281423"/>
            <a:ext cx="10905066" cy="3925822"/>
          </a:xfrm>
          <a:prstGeom prst="rect">
            <a:avLst/>
          </a:prstGeom>
        </p:spPr>
      </p:pic>
      <p:sp>
        <p:nvSpPr>
          <p:cNvPr id="7" name="TextBox 6"/>
          <p:cNvSpPr txBox="1"/>
          <p:nvPr/>
        </p:nvSpPr>
        <p:spPr>
          <a:xfrm>
            <a:off x="3568013" y="2562645"/>
            <a:ext cx="6098058" cy="1107996"/>
          </a:xfrm>
          <a:prstGeom prst="rect">
            <a:avLst/>
          </a:prstGeom>
          <a:noFill/>
        </p:spPr>
        <p:txBody>
          <a:bodyPr wrap="square">
            <a:spAutoFit/>
          </a:bodyPr>
          <a:lstStyle/>
          <a:p>
            <a:r>
              <a:rPr lang="en-US" sz="6600" b="1" dirty="0">
                <a:solidFill>
                  <a:srgbClr val="FF0000"/>
                </a:solidFill>
                <a:effectLst/>
                <a:latin typeface="#9Slide03 AmpleSoft Bold" panose="02000000000000000000" pitchFamily="2" charset="0"/>
                <a:ea typeface="MS Mincho" panose="02020609040205080304" pitchFamily="49" charset="-128"/>
              </a:rPr>
              <a:t>TRẢ BÀI</a:t>
            </a:r>
            <a:endParaRPr lang="en-US" sz="6600" dirty="0">
              <a:solidFill>
                <a:srgbClr val="FF0000"/>
              </a:solidFill>
              <a:latin typeface="#9Slide03 AmpleSoft Bold"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608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4719" y="629009"/>
            <a:ext cx="11138339" cy="5791073"/>
          </a:xfrm>
          <a:prstGeom prst="rect">
            <a:avLst/>
          </a:prstGeom>
          <a:noFill/>
        </p:spPr>
        <p:txBody>
          <a:bodyPr wrap="square">
            <a:spAutoFit/>
          </a:bodyPr>
          <a:lstStyle/>
          <a:p>
            <a:pPr algn="just">
              <a:lnSpc>
                <a:spcPct val="130000"/>
              </a:lnSpc>
              <a:spcAft>
                <a:spcPts val="1000"/>
              </a:spcAft>
              <a:tabLst>
                <a:tab pos="1386840" algn="l"/>
              </a:tabLst>
            </a:pPr>
            <a:r>
              <a:rPr lang="vi-VN" sz="3200" b="1" dirty="0">
                <a:solidFill>
                  <a:srgbClr val="000000"/>
                </a:solidFill>
                <a:effectLst/>
                <a:latin typeface="Times New Roman" panose="02020603050405020304" pitchFamily="18" charset="0"/>
                <a:ea typeface="Microsoft Sans Serif" panose="020B0604020202020204" pitchFamily="34" charset="0"/>
              </a:rPr>
              <a:t>a. Yêu cầu của kiểu bài</a:t>
            </a:r>
            <a:endParaRPr lang="en-US" sz="3200" dirty="0">
              <a:effectLst/>
              <a:latin typeface="Times New Roman" panose="02020603050405020304" pitchFamily="18" charset="0"/>
              <a:ea typeface="Calibri" panose="020F0502020204030204" pitchFamily="34" charset="0"/>
            </a:endParaRPr>
          </a:p>
          <a:p>
            <a:pPr algn="just">
              <a:lnSpc>
                <a:spcPct val="130000"/>
              </a:lnSpc>
              <a:spcAft>
                <a:spcPts val="1000"/>
              </a:spcAft>
              <a:tabLst>
                <a:tab pos="1386840" algn="l"/>
              </a:tabLst>
            </a:pPr>
            <a:r>
              <a:rPr lang="vi-VN" sz="3200" b="1" dirty="0">
                <a:effectLst/>
                <a:latin typeface="Times New Roman" panose="02020603050405020304" pitchFamily="18" charset="0"/>
                <a:ea typeface="MS Mincho" panose="02020609040205080304" pitchFamily="49" charset="-128"/>
              </a:rPr>
              <a:t>b. Nhận xét</a:t>
            </a:r>
            <a:endParaRPr lang="en-US" sz="3200" dirty="0">
              <a:effectLst/>
              <a:latin typeface="Times New Roman" panose="02020603050405020304" pitchFamily="18" charset="0"/>
              <a:ea typeface="Calibri" panose="020F0502020204030204" pitchFamily="34" charset="0"/>
            </a:endParaRPr>
          </a:p>
          <a:p>
            <a:pPr algn="just">
              <a:lnSpc>
                <a:spcPct val="130000"/>
              </a:lnSpc>
              <a:spcAft>
                <a:spcPts val="1000"/>
              </a:spcAft>
              <a:tabLst>
                <a:tab pos="1386840" algn="l"/>
              </a:tabLst>
            </a:pPr>
            <a:r>
              <a:rPr lang="vi-VN" sz="3200" dirty="0">
                <a:effectLst/>
                <a:latin typeface="Times New Roman" panose="02020603050405020304" pitchFamily="18" charset="0"/>
                <a:ea typeface="MS Mincho" panose="02020609040205080304" pitchFamily="49" charset="-128"/>
              </a:rPr>
              <a:t>- Ưu điểm:</a:t>
            </a:r>
            <a:r>
              <a:rPr lang="en-US" sz="3200" dirty="0">
                <a:effectLst/>
                <a:latin typeface="Times New Roman" panose="02020603050405020304" pitchFamily="18" charset="0"/>
                <a:ea typeface="MS Mincho" panose="02020609040205080304" pitchFamily="49" charset="-128"/>
              </a:rPr>
              <a:t>…………………</a:t>
            </a:r>
            <a:endParaRPr lang="en-US" sz="3200" dirty="0">
              <a:effectLst/>
              <a:latin typeface="Times New Roman" panose="02020603050405020304" pitchFamily="18" charset="0"/>
              <a:ea typeface="Calibri" panose="020F0502020204030204" pitchFamily="34" charset="0"/>
            </a:endParaRPr>
          </a:p>
          <a:p>
            <a:pPr algn="just">
              <a:lnSpc>
                <a:spcPct val="130000"/>
              </a:lnSpc>
              <a:spcAft>
                <a:spcPts val="1000"/>
              </a:spcAft>
              <a:tabLst>
                <a:tab pos="1386840" algn="l"/>
              </a:tabLst>
            </a:pPr>
            <a:r>
              <a:rPr lang="vi-VN" sz="3200" dirty="0">
                <a:effectLst/>
                <a:latin typeface="Times New Roman" panose="02020603050405020304" pitchFamily="18" charset="0"/>
                <a:ea typeface="MS Mincho" panose="02020609040205080304" pitchFamily="49" charset="-128"/>
              </a:rPr>
              <a:t>- Hạn chế</a:t>
            </a:r>
            <a:r>
              <a:rPr lang="en-US" sz="3200" dirty="0">
                <a:effectLst/>
                <a:latin typeface="Times New Roman" panose="02020603050405020304" pitchFamily="18" charset="0"/>
                <a:ea typeface="MS Mincho" panose="02020609040205080304" pitchFamily="49" charset="-128"/>
              </a:rPr>
              <a:t>:………………….</a:t>
            </a:r>
            <a:endParaRPr lang="en-US" sz="3200" dirty="0">
              <a:effectLst/>
              <a:latin typeface="Times New Roman" panose="02020603050405020304" pitchFamily="18" charset="0"/>
              <a:ea typeface="Calibri" panose="020F0502020204030204" pitchFamily="34" charset="0"/>
            </a:endParaRPr>
          </a:p>
          <a:p>
            <a:pPr algn="just">
              <a:lnSpc>
                <a:spcPct val="130000"/>
              </a:lnSpc>
              <a:spcAft>
                <a:spcPts val="1000"/>
              </a:spcAft>
              <a:tabLst>
                <a:tab pos="1386840" algn="l"/>
              </a:tabLst>
            </a:pPr>
            <a:r>
              <a:rPr lang="vi-VN" sz="3200" b="1" dirty="0">
                <a:effectLst/>
                <a:latin typeface="Times New Roman" panose="02020603050405020304" pitchFamily="18" charset="0"/>
                <a:ea typeface="MS Mincho" panose="02020609040205080304" pitchFamily="49" charset="-128"/>
              </a:rPr>
              <a:t>c. Chỉnh sửa và hoàn thiện</a:t>
            </a:r>
            <a:endParaRPr lang="en-US" sz="3200" dirty="0">
              <a:effectLst/>
              <a:latin typeface="Times New Roman" panose="02020603050405020304" pitchFamily="18" charset="0"/>
              <a:ea typeface="Calibri" panose="020F0502020204030204" pitchFamily="34" charset="0"/>
            </a:endParaRPr>
          </a:p>
          <a:p>
            <a:pPr marL="30480" marR="30480" algn="just">
              <a:lnSpc>
                <a:spcPct val="130000"/>
              </a:lnSpc>
            </a:pPr>
            <a:r>
              <a:rPr lang="vi-VN" sz="3200" dirty="0">
                <a:solidFill>
                  <a:srgbClr val="000000"/>
                </a:solidFill>
                <a:effectLst/>
                <a:latin typeface="Times New Roman" panose="02020603050405020304" pitchFamily="18" charset="0"/>
                <a:ea typeface="Times New Roman" panose="02020603050405020304" pitchFamily="18" charset="0"/>
              </a:rPr>
              <a:t>Đọc lại bài viết, căn cứ vào yêu cầu của bài văn phân tích một tác phẩm truyện và dàn ý đã lập để chỉnh sửa các phần. Việc chỉnh sửa cần chú ý các vấn đề sau:</a:t>
            </a:r>
            <a:r>
              <a:rPr lang="en-US" sz="2800" dirty="0">
                <a:effectLst/>
                <a:latin typeface="Times New Roman" panose="02020603050405020304" pitchFamily="18" charset="0"/>
                <a:ea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608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4719" y="629009"/>
            <a:ext cx="11138339" cy="5766194"/>
          </a:xfrm>
          <a:prstGeom prst="rect">
            <a:avLst/>
          </a:prstGeom>
          <a:noFill/>
        </p:spPr>
        <p:txBody>
          <a:bodyPr wrap="square">
            <a:spAutoFit/>
          </a:bodyPr>
          <a:lstStyle/>
          <a:p>
            <a:pPr algn="just">
              <a:lnSpc>
                <a:spcPct val="130000"/>
              </a:lnSpc>
              <a:spcAft>
                <a:spcPts val="1000"/>
              </a:spcAft>
              <a:tabLst>
                <a:tab pos="1386840" algn="l"/>
              </a:tabLst>
            </a:pPr>
            <a:r>
              <a:rPr lang="vi-VN" sz="2800" b="1" dirty="0">
                <a:effectLst/>
                <a:latin typeface="Times New Roman" panose="02020603050405020304" pitchFamily="18" charset="0"/>
                <a:ea typeface="MS Mincho" panose="02020609040205080304" pitchFamily="49" charset="-128"/>
              </a:rPr>
              <a:t>c. Chỉnh sửa và hoàn thiện</a:t>
            </a:r>
            <a:endParaRPr lang="en-US" sz="2800" dirty="0">
              <a:effectLst/>
              <a:latin typeface="Times New Roman" panose="02020603050405020304" pitchFamily="18" charset="0"/>
              <a:ea typeface="Calibri" panose="020F0502020204030204" pitchFamily="34" charset="0"/>
            </a:endParaRPr>
          </a:p>
          <a:p>
            <a:pPr marL="30480" marR="30480" algn="just">
              <a:lnSpc>
                <a:spcPct val="130000"/>
              </a:lnSpc>
            </a:pPr>
            <a:r>
              <a:rPr lang="vi-VN" sz="2800" dirty="0">
                <a:solidFill>
                  <a:srgbClr val="000000"/>
                </a:solidFill>
                <a:effectLst/>
                <a:latin typeface="Times New Roman" panose="02020603050405020304" pitchFamily="18" charset="0"/>
                <a:ea typeface="Times New Roman" panose="02020603050405020304" pitchFamily="18" charset="0"/>
              </a:rPr>
              <a:t>- Nếu thiếu các thông tin giới thiệu tác giả, tác phẩm (đoạn trích) thì cần bổ sung.</a:t>
            </a:r>
            <a:endParaRPr lang="en-US" sz="2400" dirty="0">
              <a:effectLst/>
              <a:latin typeface="Times New Roman" panose="02020603050405020304" pitchFamily="18" charset="0"/>
              <a:ea typeface="Times New Roman" panose="02020603050405020304" pitchFamily="18" charset="0"/>
            </a:endParaRPr>
          </a:p>
          <a:p>
            <a:pPr marL="30480" marR="30480" algn="just">
              <a:lnSpc>
                <a:spcPct val="130000"/>
              </a:lnSpc>
            </a:pPr>
            <a:r>
              <a:rPr lang="vi-VN" sz="2800" dirty="0">
                <a:solidFill>
                  <a:srgbClr val="000000"/>
                </a:solidFill>
                <a:effectLst/>
                <a:latin typeface="Times New Roman" panose="02020603050405020304" pitchFamily="18" charset="0"/>
                <a:ea typeface="Times New Roman" panose="02020603050405020304" pitchFamily="18" charset="0"/>
              </a:rPr>
              <a:t>- Nếu việc phân tích nội dung chủ đề và các yếu tố nghệ thuật đặc sắc của tác phẩm chưa đủ rõ, chưa chính xác thì cần chỉnh sửa.</a:t>
            </a:r>
            <a:endParaRPr lang="en-US" sz="2400" dirty="0">
              <a:effectLst/>
              <a:latin typeface="Times New Roman" panose="02020603050405020304" pitchFamily="18" charset="0"/>
              <a:ea typeface="Times New Roman" panose="02020603050405020304" pitchFamily="18" charset="0"/>
            </a:endParaRPr>
          </a:p>
          <a:p>
            <a:pPr marL="30480" marR="30480" algn="just">
              <a:lnSpc>
                <a:spcPct val="130000"/>
              </a:lnSpc>
            </a:pPr>
            <a:r>
              <a:rPr lang="vi-VN" sz="2800" dirty="0">
                <a:solidFill>
                  <a:srgbClr val="000000"/>
                </a:solidFill>
                <a:effectLst/>
                <a:latin typeface="Times New Roman" panose="02020603050405020304" pitchFamily="18" charset="0"/>
                <a:ea typeface="Times New Roman" panose="02020603050405020304" pitchFamily="18" charset="0"/>
              </a:rPr>
              <a:t>- Nếu các luận điểm chưa chặt chẽ, lí lẽ và bằng chứng chưa đạt yêu cầu, thiếu sức thuyết phục thì cần chỉnh sửa.</a:t>
            </a:r>
            <a:endParaRPr lang="en-US" sz="2400" dirty="0">
              <a:effectLst/>
              <a:latin typeface="Times New Roman" panose="02020603050405020304" pitchFamily="18" charset="0"/>
              <a:ea typeface="Times New Roman" panose="02020603050405020304" pitchFamily="18" charset="0"/>
            </a:endParaRPr>
          </a:p>
          <a:p>
            <a:pPr marL="30480" marR="30480" algn="just">
              <a:lnSpc>
                <a:spcPct val="130000"/>
              </a:lnSpc>
            </a:pPr>
            <a:r>
              <a:rPr lang="vi-VN" sz="2800" dirty="0">
                <a:solidFill>
                  <a:srgbClr val="000000"/>
                </a:solidFill>
                <a:effectLst/>
                <a:latin typeface="Times New Roman" panose="02020603050405020304" pitchFamily="18" charset="0"/>
                <a:ea typeface="Times New Roman" panose="02020603050405020304" pitchFamily="18" charset="0"/>
              </a:rPr>
              <a:t>- Điều chỉnh dung lượng các ý để đảm bảo bài viết có bố cục hợp lí.</a:t>
            </a:r>
            <a:endParaRPr lang="en-US" sz="2400" dirty="0">
              <a:effectLst/>
              <a:latin typeface="Times New Roman" panose="02020603050405020304" pitchFamily="18" charset="0"/>
              <a:ea typeface="Times New Roman" panose="02020603050405020304" pitchFamily="18" charset="0"/>
            </a:endParaRPr>
          </a:p>
          <a:p>
            <a:pPr marL="30480" marR="30480" algn="just">
              <a:lnSpc>
                <a:spcPct val="130000"/>
              </a:lnSpc>
            </a:pPr>
            <a:r>
              <a:rPr lang="vi-VN" sz="2800" dirty="0">
                <a:solidFill>
                  <a:srgbClr val="000000"/>
                </a:solidFill>
                <a:effectLst/>
                <a:latin typeface="Times New Roman" panose="02020603050405020304" pitchFamily="18" charset="0"/>
                <a:ea typeface="Times New Roman" panose="02020603050405020304" pitchFamily="18" charset="0"/>
              </a:rPr>
              <a:t>- Rà soát và chỉnh sửa lỗi chính tả, diễn đạt để đảm bảo chuẩn mực về ngôn ngữ.</a:t>
            </a:r>
            <a:endParaRPr lang="en-US" sz="24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Flowers on top of a book&#10;&#10;Description automatically generated"/>
          <p:cNvPicPr>
            <a:picLocks noChangeAspect="1"/>
          </p:cNvPicPr>
          <p:nvPr/>
        </p:nvPicPr>
        <p:blipFill>
          <a:blip r:embed="rId2">
            <a:extLst>
              <a:ext uri="{28A0092B-C50C-407E-A947-70E740481C1C}">
                <a14:useLocalDpi xmlns:a14="http://schemas.microsoft.com/office/drawing/2010/main" val="0"/>
              </a:ext>
            </a:extLst>
          </a:blip>
          <a:srcRect l="26405" r="8385"/>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itle 1"/>
          <p:cNvSpPr txBox="1"/>
          <p:nvPr/>
        </p:nvSpPr>
        <p:spPr>
          <a:xfrm>
            <a:off x="362743" y="3262436"/>
            <a:ext cx="6321489" cy="117156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defRPr/>
            </a:pPr>
            <a:r>
              <a:rPr kumimoji="0" lang="en-US" sz="4400" b="0" i="0" u="none" strike="noStrike" kern="1200" cap="none" spc="0" normalizeH="0" baseline="0" noProof="0" dirty="0">
                <a:ln>
                  <a:noFill/>
                </a:ln>
                <a:solidFill>
                  <a:srgbClr val="FF0000"/>
                </a:solidFill>
                <a:effectLst/>
                <a:uLnTx/>
                <a:uFillTx/>
                <a:latin typeface="#9Slide03 AmpleSoft Bold" panose="02000000000000000000" pitchFamily="2" charset="0"/>
                <a:ea typeface="+mj-ea"/>
                <a:cs typeface="+mj-cs"/>
              </a:rPr>
              <a:t>HOẠT ĐỘNG 4</a:t>
            </a:r>
            <a:br>
              <a:rPr kumimoji="0" lang="en-US" sz="4400" b="0" i="0" u="none" strike="noStrike" kern="1200" cap="none" spc="0" normalizeH="0" baseline="0" noProof="0" dirty="0">
                <a:ln>
                  <a:noFill/>
                </a:ln>
                <a:solidFill>
                  <a:srgbClr val="FF0000"/>
                </a:solidFill>
                <a:effectLst/>
                <a:uLnTx/>
                <a:uFillTx/>
                <a:latin typeface="#9Slide03 AmpleSoft Bold" panose="02000000000000000000" pitchFamily="2" charset="0"/>
                <a:ea typeface="+mj-ea"/>
                <a:cs typeface="+mj-cs"/>
              </a:rPr>
            </a:br>
            <a:r>
              <a:rPr kumimoji="0" lang="en-US" sz="8000" b="0" i="0" u="none" strike="noStrike" kern="1200" cap="none" spc="0" normalizeH="0" baseline="0" noProof="0" dirty="0">
                <a:ln>
                  <a:noFill/>
                </a:ln>
                <a:solidFill>
                  <a:srgbClr val="0B9764"/>
                </a:solidFill>
                <a:effectLst/>
                <a:uLnTx/>
                <a:uFillTx/>
                <a:latin typeface="#9Slide03 AmpleSoft Bold" panose="02000000000000000000" pitchFamily="2" charset="0"/>
                <a:ea typeface="+mj-ea"/>
                <a:cs typeface="+mj-cs"/>
              </a:rPr>
              <a:t>VẬN DỤNG </a:t>
            </a:r>
            <a:endParaRPr kumimoji="0" lang="en-US" sz="4400" b="0" i="0" u="none" strike="noStrike" kern="1200" cap="none" spc="0" normalizeH="0" baseline="0" noProof="0" dirty="0">
              <a:ln>
                <a:noFill/>
              </a:ln>
              <a:solidFill>
                <a:srgbClr val="0B9764"/>
              </a:solidFill>
              <a:effectLst/>
              <a:uLnTx/>
              <a:uFillTx/>
              <a:latin typeface="#9Slide03 AmpleSoft Bold" panose="02000000000000000000" pitchFamily="2"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envelopes and a pen&#10;&#10;Description automatically generated"/>
          <p:cNvPicPr>
            <a:picLocks noChangeAspect="1"/>
          </p:cNvPicPr>
          <p:nvPr/>
        </p:nvPicPr>
        <p:blipFill>
          <a:blip r:embed="rId2">
            <a:extLst>
              <a:ext uri="{28A0092B-C50C-407E-A947-70E740481C1C}">
                <a14:useLocalDpi xmlns:a14="http://schemas.microsoft.com/office/drawing/2010/main" val="0"/>
              </a:ext>
            </a:extLst>
          </a:blip>
          <a:srcRect r="5533" b="2"/>
          <a:stretch>
            <a:fillRect/>
          </a:stretch>
        </p:blipFill>
        <p:spPr>
          <a:xfrm>
            <a:off x="1" y="10"/>
            <a:ext cx="9669642" cy="6857990"/>
          </a:xfrm>
          <a:prstGeom prst="rect">
            <a:avLst/>
          </a:prstGeom>
        </p:spPr>
      </p:pic>
      <p:sp>
        <p:nvSpPr>
          <p:cNvPr id="14" name="Rectangle 13"/>
          <p:cNvSpPr>
            <a:spLocks noGrp="1" noRot="1" noChangeAspect="1" noMove="1" noResize="1" noEditPoints="1" noAdjustHandles="1" noChangeArrowheads="1" noChangeShapeType="1" noTextEdit="1"/>
          </p:cNvSpPr>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794423" y="420914"/>
            <a:ext cx="7066978" cy="5790047"/>
          </a:xfrm>
          <a:prstGeom prst="rect">
            <a:avLst/>
          </a:prstGeom>
          <a:noFill/>
        </p:spPr>
        <p:txBody>
          <a:bodyPr wrap="square">
            <a:spAutoFit/>
          </a:bodyPr>
          <a:lstStyle/>
          <a:p>
            <a:pPr marL="914400" indent="-457200" algn="just">
              <a:lnSpc>
                <a:spcPct val="130000"/>
              </a:lnSpc>
              <a:buFont typeface="Wingdings" panose="05000000000000000000" pitchFamily="2" charset="2"/>
              <a:buChar char="ü"/>
              <a:tabLst>
                <a:tab pos="672465" algn="l"/>
              </a:tabLst>
            </a:pPr>
            <a:r>
              <a:rPr lang="en-US" sz="3200" dirty="0" err="1">
                <a:effectLst/>
                <a:latin typeface="Times New Roman" panose="02020603050405020304" pitchFamily="18" charset="0"/>
                <a:ea typeface="Times New Roman" panose="02020603050405020304" pitchFamily="18" charset="0"/>
              </a:rPr>
              <a:t>Dựa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những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góp</a:t>
            </a:r>
            <a:r>
              <a:rPr lang="en-US" sz="3200" dirty="0">
                <a:effectLst/>
                <a:latin typeface="Times New Roman" panose="02020603050405020304" pitchFamily="18" charset="0"/>
                <a:ea typeface="Times New Roman" panose="02020603050405020304" pitchFamily="18" charset="0"/>
              </a:rPr>
              <a:t> ý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bạn </a:t>
            </a:r>
            <a:r>
              <a:rPr lang="en-US" sz="3200" dirty="0" err="1">
                <a:effectLst/>
                <a:latin typeface="Times New Roman" panose="02020603050405020304" pitchFamily="18" charset="0"/>
                <a:ea typeface="Times New Roman" panose="02020603050405020304" pitchFamily="18" charset="0"/>
              </a:rPr>
              <a:t>theo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nhóm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đôi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tự</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chỉnh</a:t>
            </a:r>
            <a:r>
              <a:rPr lang="en-US" sz="3200" spc="-5"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sửa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rPr>
              <a:t> </a:t>
            </a:r>
            <a:r>
              <a:rPr lang="en-US" sz="3200" spc="-10" dirty="0">
                <a:effectLst/>
                <a:latin typeface="Times New Roman" panose="02020603050405020304" pitchFamily="18" charset="0"/>
                <a:ea typeface="Times New Roman" panose="02020603050405020304" pitchFamily="18" charset="0"/>
              </a:rPr>
              <a:t>viết </a:t>
            </a:r>
            <a:r>
              <a:rPr lang="en-US" sz="3200" spc="-10" dirty="0" err="1">
                <a:effectLst/>
                <a:latin typeface="Times New Roman" panose="02020603050405020304" pitchFamily="18" charset="0"/>
                <a:ea typeface="Times New Roman" panose="02020603050405020304" pitchFamily="18" charset="0"/>
              </a:rPr>
              <a:t>của</a:t>
            </a:r>
            <a:r>
              <a:rPr lang="en-US" sz="3200" spc="-10" dirty="0">
                <a:effectLst/>
                <a:latin typeface="Times New Roman" panose="02020603050405020304" pitchFamily="18" charset="0"/>
                <a:ea typeface="Times New Roman" panose="02020603050405020304" pitchFamily="18" charset="0"/>
              </a:rPr>
              <a:t> </a:t>
            </a:r>
            <a:r>
              <a:rPr lang="en-US" sz="3200" spc="-10" dirty="0" err="1">
                <a:effectLst/>
                <a:latin typeface="Times New Roman" panose="02020603050405020304" pitchFamily="18" charset="0"/>
                <a:ea typeface="Times New Roman" panose="02020603050405020304" pitchFamily="18" charset="0"/>
              </a:rPr>
              <a:t>bản</a:t>
            </a:r>
            <a:r>
              <a:rPr lang="en-US" sz="3200" spc="-10" dirty="0">
                <a:effectLst/>
                <a:latin typeface="Times New Roman" panose="02020603050405020304" pitchFamily="18" charset="0"/>
                <a:ea typeface="Times New Roman" panose="02020603050405020304" pitchFamily="18" charset="0"/>
              </a:rPr>
              <a:t> </a:t>
            </a:r>
            <a:r>
              <a:rPr lang="en-US" sz="3200" spc="-10" dirty="0" err="1">
                <a:effectLst/>
                <a:latin typeface="Times New Roman" panose="02020603050405020304" pitchFamily="18" charset="0"/>
                <a:ea typeface="Times New Roman" panose="02020603050405020304" pitchFamily="18" charset="0"/>
              </a:rPr>
              <a:t>thân</a:t>
            </a:r>
            <a:r>
              <a:rPr lang="en-US" sz="3200" spc="-1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914400" indent="-457200" algn="just">
              <a:lnSpc>
                <a:spcPct val="130000"/>
              </a:lnSpc>
              <a:buFont typeface="Wingdings" panose="05000000000000000000" pitchFamily="2" charset="2"/>
              <a:buChar char="ü"/>
              <a:tabLst>
                <a:tab pos="672465" algn="l"/>
              </a:tabLst>
            </a:pPr>
            <a:r>
              <a:rPr lang="en-US" sz="3200" dirty="0" err="1">
                <a:effectLst/>
                <a:latin typeface="Times New Roman" panose="02020603050405020304" pitchFamily="18" charset="0"/>
                <a:ea typeface="Times New Roman" panose="02020603050405020304" pitchFamily="18" charset="0"/>
              </a:rPr>
              <a:t>Nhận</a:t>
            </a:r>
            <a:r>
              <a:rPr lang="en-US" sz="3200" spc="-5"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rPr>
              <a:t> viết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một</a:t>
            </a:r>
            <a:r>
              <a:rPr lang="en-US" sz="3200" spc="-5" dirty="0">
                <a:effectLst/>
                <a:latin typeface="Times New Roman" panose="02020603050405020304" pitchFamily="18" charset="0"/>
                <a:ea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rPr>
              <a:t>bạn </a:t>
            </a:r>
            <a:r>
              <a:rPr lang="en-US" sz="3200" dirty="0" err="1">
                <a:effectLst/>
                <a:latin typeface="Times New Roman" panose="02020603050405020304" pitchFamily="18" charset="0"/>
                <a:ea typeface="Times New Roman" panose="02020603050405020304" pitchFamily="18" charset="0"/>
              </a:rPr>
              <a:t>khác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lớp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góp</a:t>
            </a:r>
            <a:r>
              <a:rPr lang="en-US" sz="3200" spc="-5" dirty="0">
                <a:effectLst/>
                <a:latin typeface="Times New Roman" panose="02020603050405020304" pitchFamily="18" charset="0"/>
                <a:ea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rPr>
              <a:t>ý </a:t>
            </a:r>
            <a:r>
              <a:rPr lang="en-US" sz="3200" dirty="0" err="1">
                <a:effectLst/>
                <a:latin typeface="Times New Roman" panose="02020603050405020304" pitchFamily="18" charset="0"/>
                <a:ea typeface="Times New Roman" panose="02020603050405020304" pitchFamily="18" charset="0"/>
              </a:rPr>
              <a:t>dựa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trên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kiểm</a:t>
            </a:r>
            <a:r>
              <a:rPr lang="en-US" sz="3200" dirty="0">
                <a:effectLst/>
                <a:latin typeface="Times New Roman" panose="02020603050405020304" pitchFamily="18" charset="0"/>
                <a:ea typeface="Times New Roman" panose="02020603050405020304" pitchFamily="18" charset="0"/>
              </a:rPr>
              <a:t> GV </a:t>
            </a:r>
            <a:r>
              <a:rPr lang="en-US" sz="3200" dirty="0" err="1">
                <a:effectLst/>
                <a:latin typeface="Times New Roman" panose="02020603050405020304" pitchFamily="18" charset="0"/>
                <a:ea typeface="Times New Roman" panose="02020603050405020304" pitchFamily="18" charset="0"/>
              </a:rPr>
              <a:t>cung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cấp</a:t>
            </a:r>
            <a:r>
              <a:rPr lang="en-US" sz="32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457200" indent="-457200" algn="just">
              <a:lnSpc>
                <a:spcPct val="130000"/>
              </a:lnSpc>
              <a:buFont typeface="Wingdings" panose="05000000000000000000" pitchFamily="2" charset="2"/>
              <a:buChar char="ü"/>
            </a:pPr>
            <a:r>
              <a:rPr lang="en-US" sz="3200" spc="-10" dirty="0" err="1">
                <a:effectLst/>
                <a:latin typeface="Times New Roman" panose="02020603050405020304" pitchFamily="18" charset="0"/>
                <a:ea typeface="Calibri" panose="020F0502020204030204" pitchFamily="34" charset="0"/>
              </a:rPr>
              <a:t>Tự</a:t>
            </a:r>
            <a:r>
              <a:rPr lang="en-US" sz="3200" spc="-10" dirty="0">
                <a:effectLst/>
                <a:latin typeface="Times New Roman" panose="02020603050405020304" pitchFamily="18" charset="0"/>
                <a:ea typeface="Calibri" panose="020F0502020204030204" pitchFamily="34" charset="0"/>
              </a:rPr>
              <a:t> </a:t>
            </a:r>
            <a:r>
              <a:rPr lang="en-US" sz="3200" spc="-10" dirty="0" err="1">
                <a:effectLst/>
                <a:latin typeface="Times New Roman" panose="02020603050405020304" pitchFamily="18" charset="0"/>
                <a:ea typeface="Calibri" panose="020F0502020204030204" pitchFamily="34" charset="0"/>
              </a:rPr>
              <a:t>thực</a:t>
            </a:r>
            <a:r>
              <a:rPr lang="en-US" sz="3200" spc="-10" dirty="0">
                <a:effectLst/>
                <a:latin typeface="Times New Roman" panose="02020603050405020304" pitchFamily="18" charset="0"/>
                <a:ea typeface="Calibri" panose="020F0502020204030204" pitchFamily="34" charset="0"/>
              </a:rPr>
              <a:t> </a:t>
            </a:r>
            <a:r>
              <a:rPr lang="en-US" sz="3200" spc="-10" dirty="0" err="1">
                <a:effectLst/>
                <a:latin typeface="Times New Roman" panose="02020603050405020304" pitchFamily="18" charset="0"/>
                <a:ea typeface="Calibri" panose="020F0502020204030204" pitchFamily="34" charset="0"/>
              </a:rPr>
              <a:t>hiện</a:t>
            </a:r>
            <a:r>
              <a:rPr lang="en-US" sz="3200" spc="-10" dirty="0">
                <a:effectLst/>
                <a:latin typeface="Times New Roman" panose="02020603050405020304" pitchFamily="18" charset="0"/>
                <a:ea typeface="Calibri" panose="020F0502020204030204" pitchFamily="34" charset="0"/>
              </a:rPr>
              <a:t> các </a:t>
            </a:r>
            <a:r>
              <a:rPr lang="en-US" sz="3200" spc="-10" dirty="0" err="1">
                <a:effectLst/>
                <a:latin typeface="Times New Roman" panose="02020603050405020304" pitchFamily="18" charset="0"/>
                <a:ea typeface="Calibri" panose="020F0502020204030204" pitchFamily="34" charset="0"/>
              </a:rPr>
              <a:t>bước</a:t>
            </a:r>
            <a:r>
              <a:rPr lang="en-US" sz="3200" spc="-10" dirty="0">
                <a:effectLst/>
                <a:latin typeface="Times New Roman" panose="02020603050405020304" pitchFamily="18" charset="0"/>
                <a:ea typeface="Calibri" panose="020F0502020204030204" pitchFamily="34" charset="0"/>
              </a:rPr>
              <a:t> </a:t>
            </a:r>
            <a:r>
              <a:rPr lang="en-US" sz="3200" spc="-10" dirty="0" err="1">
                <a:effectLst/>
                <a:latin typeface="Times New Roman" panose="02020603050405020304" pitchFamily="18" charset="0"/>
                <a:ea typeface="Calibri" panose="020F0502020204030204" pitchFamily="34" charset="0"/>
              </a:rPr>
              <a:t>chuẩn</a:t>
            </a:r>
            <a:r>
              <a:rPr lang="en-US" sz="3200" spc="-10" dirty="0">
                <a:effectLst/>
                <a:latin typeface="Times New Roman" panose="02020603050405020304" pitchFamily="18" charset="0"/>
                <a:ea typeface="Calibri" panose="020F0502020204030204" pitchFamily="34" charset="0"/>
              </a:rPr>
              <a:t> </a:t>
            </a:r>
            <a:r>
              <a:rPr lang="en-US" sz="3200" spc="-10" dirty="0" err="1">
                <a:effectLst/>
                <a:latin typeface="Times New Roman" panose="02020603050405020304" pitchFamily="18" charset="0"/>
                <a:ea typeface="Calibri" panose="020F0502020204030204" pitchFamily="34" charset="0"/>
              </a:rPr>
              <a:t>bị</a:t>
            </a:r>
            <a:r>
              <a:rPr lang="en-US" sz="3200" spc="-10" dirty="0">
                <a:effectLst/>
                <a:latin typeface="Times New Roman" panose="02020603050405020304" pitchFamily="18" charset="0"/>
                <a:ea typeface="Calibri" panose="020F0502020204030204" pitchFamily="34" charset="0"/>
              </a:rPr>
              <a:t>, </a:t>
            </a:r>
            <a:r>
              <a:rPr lang="en-US" sz="3200" spc="-10" dirty="0" err="1">
                <a:effectLst/>
                <a:latin typeface="Times New Roman" panose="02020603050405020304" pitchFamily="18" charset="0"/>
                <a:ea typeface="Calibri" panose="020F0502020204030204" pitchFamily="34" charset="0"/>
              </a:rPr>
              <a:t>tìm</a:t>
            </a:r>
            <a:r>
              <a:rPr lang="en-US" sz="3200" spc="-10" dirty="0">
                <a:effectLst/>
                <a:latin typeface="Times New Roman" panose="02020603050405020304" pitchFamily="18" charset="0"/>
                <a:ea typeface="Calibri" panose="020F0502020204030204" pitchFamily="34" charset="0"/>
              </a:rPr>
              <a:t> ý,  </a:t>
            </a:r>
            <a:r>
              <a:rPr lang="en-US" sz="3200" spc="-10" dirty="0" err="1">
                <a:effectLst/>
                <a:latin typeface="Times New Roman" panose="02020603050405020304" pitchFamily="18" charset="0"/>
                <a:ea typeface="Calibri" panose="020F0502020204030204" pitchFamily="34" charset="0"/>
              </a:rPr>
              <a:t>lập</a:t>
            </a:r>
            <a:r>
              <a:rPr lang="en-US" sz="3200" spc="-10" dirty="0">
                <a:effectLst/>
                <a:latin typeface="Times New Roman" panose="02020603050405020304" pitchFamily="18" charset="0"/>
                <a:ea typeface="Calibri" panose="020F0502020204030204" pitchFamily="34" charset="0"/>
              </a:rPr>
              <a:t> </a:t>
            </a:r>
            <a:r>
              <a:rPr lang="en-US" sz="3200" spc="-10" dirty="0" err="1">
                <a:effectLst/>
                <a:latin typeface="Times New Roman" panose="02020603050405020304" pitchFamily="18" charset="0"/>
                <a:ea typeface="Calibri" panose="020F0502020204030204" pitchFamily="34" charset="0"/>
              </a:rPr>
              <a:t>dàn</a:t>
            </a:r>
            <a:r>
              <a:rPr lang="en-US" sz="3200" spc="-10" dirty="0">
                <a:effectLst/>
                <a:latin typeface="Times New Roman" panose="02020603050405020304" pitchFamily="18" charset="0"/>
                <a:ea typeface="Calibri" panose="020F0502020204030204" pitchFamily="34" charset="0"/>
              </a:rPr>
              <a:t> ý </a:t>
            </a:r>
            <a:r>
              <a:rPr lang="en-US" sz="3200" spc="-10" dirty="0" err="1">
                <a:effectLst/>
                <a:latin typeface="Times New Roman" panose="02020603050405020304" pitchFamily="18" charset="0"/>
                <a:ea typeface="Calibri" panose="020F0502020204030204" pitchFamily="34" charset="0"/>
              </a:rPr>
              <a:t>rồi</a:t>
            </a:r>
            <a:r>
              <a:rPr lang="en-US" sz="3200" spc="-10" dirty="0">
                <a:effectLst/>
                <a:latin typeface="Times New Roman" panose="02020603050405020304" pitchFamily="18" charset="0"/>
                <a:ea typeface="Calibri" panose="020F0502020204030204" pitchFamily="34" charset="0"/>
              </a:rPr>
              <a:t> viết </a:t>
            </a:r>
            <a:r>
              <a:rPr lang="en-US" sz="3200" spc="-10" dirty="0" err="1">
                <a:effectLst/>
                <a:latin typeface="Times New Roman" panose="02020603050405020304" pitchFamily="18" charset="0"/>
                <a:ea typeface="Calibri" panose="020F0502020204030204" pitchFamily="34" charset="0"/>
              </a:rPr>
              <a:t>bài</a:t>
            </a:r>
            <a:r>
              <a:rPr lang="en-US" sz="3200" spc="-10" dirty="0">
                <a:effectLst/>
                <a:latin typeface="Times New Roman" panose="02020603050405020304" pitchFamily="18" charset="0"/>
                <a:ea typeface="Calibri" panose="020F0502020204030204" pitchFamily="34" charset="0"/>
              </a:rPr>
              <a:t> </a:t>
            </a:r>
            <a:r>
              <a:rPr lang="en-US" sz="3200" spc="-10" dirty="0" err="1">
                <a:effectLst/>
                <a:latin typeface="Times New Roman" panose="02020603050405020304" pitchFamily="18" charset="0"/>
                <a:ea typeface="Calibri" panose="020F0502020204030204" pitchFamily="34" charset="0"/>
              </a:rPr>
              <a:t>phân</a:t>
            </a:r>
            <a:r>
              <a:rPr lang="en-US" sz="3200" spc="-10" dirty="0">
                <a:effectLst/>
                <a:latin typeface="Times New Roman" panose="02020603050405020304" pitchFamily="18" charset="0"/>
                <a:ea typeface="Calibri" panose="020F0502020204030204" pitchFamily="34" charset="0"/>
              </a:rPr>
              <a:t> </a:t>
            </a:r>
            <a:r>
              <a:rPr lang="en-US" sz="3200" spc="-10" dirty="0" err="1">
                <a:effectLst/>
                <a:latin typeface="Times New Roman" panose="02020603050405020304" pitchFamily="18" charset="0"/>
                <a:ea typeface="Calibri" panose="020F0502020204030204" pitchFamily="34" charset="0"/>
              </a:rPr>
              <a:t>tích</a:t>
            </a:r>
            <a:r>
              <a:rPr lang="en-US" sz="3200" spc="-10" dirty="0">
                <a:effectLst/>
                <a:latin typeface="Times New Roman" panose="02020603050405020304" pitchFamily="18" charset="0"/>
                <a:ea typeface="Calibri" panose="020F0502020204030204" pitchFamily="34" charset="0"/>
              </a:rPr>
              <a:t> </a:t>
            </a:r>
            <a:r>
              <a:rPr lang="en-US" sz="3200" spc="-10" dirty="0" err="1">
                <a:effectLst/>
                <a:latin typeface="Times New Roman" panose="02020603050405020304" pitchFamily="18" charset="0"/>
                <a:ea typeface="Calibri" panose="020F0502020204030204" pitchFamily="34" charset="0"/>
              </a:rPr>
              <a:t>một</a:t>
            </a:r>
            <a:r>
              <a:rPr lang="en-US" sz="3200" spc="-10" dirty="0">
                <a:effectLst/>
                <a:latin typeface="Times New Roman" panose="02020603050405020304" pitchFamily="18" charset="0"/>
                <a:ea typeface="Calibri" panose="020F0502020204030204" pitchFamily="34" charset="0"/>
              </a:rPr>
              <a:t> </a:t>
            </a:r>
            <a:r>
              <a:rPr lang="en-US" sz="3200" spc="-10" dirty="0" err="1">
                <a:effectLst/>
                <a:latin typeface="Times New Roman" panose="02020603050405020304" pitchFamily="18" charset="0"/>
                <a:ea typeface="Calibri" panose="020F0502020204030204" pitchFamily="34" charset="0"/>
              </a:rPr>
              <a:t>tác</a:t>
            </a:r>
            <a:r>
              <a:rPr lang="en-US" sz="3200" spc="-10" dirty="0">
                <a:effectLst/>
                <a:latin typeface="Times New Roman" panose="02020603050405020304" pitchFamily="18" charset="0"/>
                <a:ea typeface="Calibri" panose="020F0502020204030204" pitchFamily="34" charset="0"/>
              </a:rPr>
              <a:t> </a:t>
            </a:r>
            <a:r>
              <a:rPr lang="en-US" sz="3200" spc="-10" dirty="0" err="1">
                <a:effectLst/>
                <a:latin typeface="Times New Roman" panose="02020603050405020304" pitchFamily="18" charset="0"/>
                <a:ea typeface="Calibri" panose="020F0502020204030204" pitchFamily="34" charset="0"/>
              </a:rPr>
              <a:t>phẩm</a:t>
            </a:r>
            <a:r>
              <a:rPr lang="en-US" sz="3200" spc="-10" dirty="0">
                <a:effectLst/>
                <a:latin typeface="Times New Roman" panose="02020603050405020304" pitchFamily="18" charset="0"/>
                <a:ea typeface="Calibri" panose="020F0502020204030204" pitchFamily="34" charset="0"/>
              </a:rPr>
              <a:t> </a:t>
            </a:r>
            <a:r>
              <a:rPr lang="en-US" sz="3200" spc="-10" dirty="0" err="1">
                <a:effectLst/>
                <a:latin typeface="Times New Roman" panose="02020603050405020304" pitchFamily="18" charset="0"/>
                <a:ea typeface="Calibri" panose="020F0502020204030204" pitchFamily="34" charset="0"/>
              </a:rPr>
              <a:t>truyện</a:t>
            </a:r>
            <a:r>
              <a:rPr lang="en-US" sz="3200" spc="-10" dirty="0">
                <a:effectLst/>
                <a:latin typeface="Times New Roman" panose="02020603050405020304" pitchFamily="18" charset="0"/>
                <a:ea typeface="Calibri" panose="020F0502020204030204" pitchFamily="34" charset="0"/>
              </a:rPr>
              <a:t> </a:t>
            </a:r>
            <a:r>
              <a:rPr lang="en-US" sz="3200" spc="-10" dirty="0" err="1">
                <a:effectLst/>
                <a:latin typeface="Times New Roman" panose="02020603050405020304" pitchFamily="18" charset="0"/>
                <a:ea typeface="Calibri" panose="020F0502020204030204" pitchFamily="34" charset="0"/>
              </a:rPr>
              <a:t>khác</a:t>
            </a:r>
            <a:r>
              <a:rPr lang="en-US" sz="3200" spc="-10" dirty="0">
                <a:effectLst/>
                <a:latin typeface="Times New Roman" panose="02020603050405020304" pitchFamily="18" charset="0"/>
                <a:ea typeface="Calibri" panose="020F0502020204030204" pitchFamily="34" charset="0"/>
              </a:rPr>
              <a:t> mà </a:t>
            </a:r>
            <a:r>
              <a:rPr lang="en-US" sz="3200" spc="-10" dirty="0" err="1">
                <a:effectLst/>
                <a:latin typeface="Times New Roman" panose="02020603050405020304" pitchFamily="18" charset="0"/>
                <a:ea typeface="Calibri" panose="020F0502020204030204" pitchFamily="34" charset="0"/>
              </a:rPr>
              <a:t>em</a:t>
            </a:r>
            <a:r>
              <a:rPr lang="en-US" sz="3200" spc="-10" dirty="0">
                <a:effectLst/>
                <a:latin typeface="Times New Roman" panose="02020603050405020304" pitchFamily="18" charset="0"/>
                <a:ea typeface="Calibri" panose="020F0502020204030204" pitchFamily="34" charset="0"/>
              </a:rPr>
              <a:t> </a:t>
            </a:r>
            <a:r>
              <a:rPr lang="en-US" sz="3200" spc="-10" dirty="0" err="1">
                <a:effectLst/>
                <a:latin typeface="Times New Roman" panose="02020603050405020304" pitchFamily="18" charset="0"/>
                <a:ea typeface="Calibri" panose="020F0502020204030204" pitchFamily="34" charset="0"/>
              </a:rPr>
              <a:t>tự</a:t>
            </a:r>
            <a:r>
              <a:rPr lang="en-US" sz="3200" spc="-10" dirty="0">
                <a:effectLst/>
                <a:latin typeface="Times New Roman" panose="02020603050405020304" pitchFamily="18" charset="0"/>
                <a:ea typeface="Calibri" panose="020F0502020204030204" pitchFamily="34" charset="0"/>
              </a:rPr>
              <a:t> </a:t>
            </a:r>
            <a:r>
              <a:rPr lang="en-US" sz="3200" spc="-10" dirty="0" err="1">
                <a:effectLst/>
                <a:latin typeface="Times New Roman" panose="02020603050405020304" pitchFamily="18" charset="0"/>
                <a:ea typeface="Calibri" panose="020F0502020204030204" pitchFamily="34" charset="0"/>
              </a:rPr>
              <a:t>tìm</a:t>
            </a:r>
            <a:r>
              <a:rPr lang="en-US" sz="3200" spc="-10" dirty="0">
                <a:effectLst/>
                <a:latin typeface="Times New Roman" panose="02020603050405020304" pitchFamily="18" charset="0"/>
                <a:ea typeface="Calibri" panose="020F0502020204030204" pitchFamily="34" charset="0"/>
              </a:rPr>
              <a:t> </a:t>
            </a:r>
            <a:r>
              <a:rPr lang="en-US" sz="3200" spc="-10" dirty="0" err="1">
                <a:effectLst/>
                <a:latin typeface="Times New Roman" panose="02020603050405020304" pitchFamily="18" charset="0"/>
                <a:ea typeface="Calibri" panose="020F0502020204030204" pitchFamily="34" charset="0"/>
              </a:rPr>
              <a:t>đọc</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bunch of purple flowers&#10;&#10;Description automatically generated"/>
          <p:cNvPicPr>
            <a:picLocks noChangeAspect="1"/>
          </p:cNvPicPr>
          <p:nvPr/>
        </p:nvPicPr>
        <p:blipFill>
          <a:blip r:embed="rId2">
            <a:extLst>
              <a:ext uri="{28A0092B-C50C-407E-A947-70E740481C1C}">
                <a14:useLocalDpi xmlns:a14="http://schemas.microsoft.com/office/drawing/2010/main" val="0"/>
              </a:ext>
            </a:extLst>
          </a:blip>
          <a:srcRect r="5533" b="2"/>
          <a:stretch>
            <a:fillRect/>
          </a:stretch>
        </p:blipFill>
        <p:spPr>
          <a:xfrm>
            <a:off x="1" y="10"/>
            <a:ext cx="6561437" cy="6857990"/>
          </a:xfrm>
          <a:prstGeom prst="rect">
            <a:avLst/>
          </a:prstGeom>
        </p:spPr>
      </p:pic>
      <p:sp>
        <p:nvSpPr>
          <p:cNvPr id="16" name="Rectangle 15"/>
          <p:cNvSpPr>
            <a:spLocks noGrp="1" noRot="1" noChangeAspect="1" noMove="1" noResize="1" noEditPoints="1" noAdjustHandles="1" noChangeArrowheads="1" noChangeShapeType="1" noTextEdit="1"/>
          </p:cNvSpPr>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oud 7"/>
          <p:cNvSpPr/>
          <p:nvPr/>
        </p:nvSpPr>
        <p:spPr>
          <a:xfrm>
            <a:off x="4448432" y="976184"/>
            <a:ext cx="7376983" cy="3954162"/>
          </a:xfrm>
          <a:prstGeom prst="clou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30000"/>
              </a:lnSpc>
              <a:spcAft>
                <a:spcPts val="1000"/>
              </a:spcAft>
              <a:tabLst>
                <a:tab pos="1386840" algn="l"/>
              </a:tabLst>
            </a:pPr>
            <a:r>
              <a:rPr lang="en-US" sz="2800">
                <a:solidFill>
                  <a:srgbClr val="FF0000"/>
                </a:solidFill>
                <a:effectLst/>
                <a:latin typeface="Times New Roman" panose="02020603050405020304" pitchFamily="18" charset="0"/>
                <a:ea typeface="MS Mincho" panose="02020609040205080304" pitchFamily="49" charset="-128"/>
              </a:rPr>
              <a:t>Theo dõi SHS/ tr103, cho biết:</a:t>
            </a:r>
            <a:endParaRPr lang="en-US" sz="2800">
              <a:solidFill>
                <a:srgbClr val="FF0000"/>
              </a:solidFill>
              <a:effectLst/>
              <a:latin typeface="Times New Roman" panose="02020603050405020304" pitchFamily="18" charset="0"/>
              <a:ea typeface="Calibri" panose="020F0502020204030204" pitchFamily="34" charset="0"/>
            </a:endParaRPr>
          </a:p>
          <a:p>
            <a:pPr>
              <a:lnSpc>
                <a:spcPct val="130000"/>
              </a:lnSpc>
              <a:spcAft>
                <a:spcPts val="1000"/>
              </a:spcAft>
              <a:tabLst>
                <a:tab pos="1386840" algn="l"/>
              </a:tabLst>
            </a:pPr>
            <a:r>
              <a:rPr lang="en-US" sz="2800" i="1">
                <a:solidFill>
                  <a:srgbClr val="FF0000"/>
                </a:solidFill>
                <a:effectLst/>
                <a:latin typeface="Times New Roman" panose="02020603050405020304" pitchFamily="18" charset="0"/>
                <a:ea typeface="MS Mincho" panose="02020609040205080304" pitchFamily="49" charset="-128"/>
              </a:rPr>
              <a:t>? B</a:t>
            </a:r>
            <a:r>
              <a:rPr lang="vi-VN" sz="2800" i="1">
                <a:solidFill>
                  <a:srgbClr val="FF0000"/>
                </a:solidFill>
                <a:effectLst/>
                <a:latin typeface="Times New Roman" panose="02020603050405020304" pitchFamily="18" charset="0"/>
                <a:ea typeface="Calibri" panose="020F0502020204030204" pitchFamily="34" charset="0"/>
              </a:rPr>
              <a:t>ài văn </a:t>
            </a:r>
            <a:r>
              <a:rPr lang="en-US" sz="2800" i="1">
                <a:solidFill>
                  <a:srgbClr val="FF0000"/>
                </a:solidFill>
                <a:effectLst/>
                <a:latin typeface="Times New Roman" panose="02020603050405020304" pitchFamily="18" charset="0"/>
                <a:ea typeface="Calibri" panose="020F0502020204030204" pitchFamily="34" charset="0"/>
              </a:rPr>
              <a:t>nghị luận </a:t>
            </a:r>
            <a:r>
              <a:rPr lang="vi-VN" sz="2800" i="1">
                <a:solidFill>
                  <a:srgbClr val="FF0000"/>
                </a:solidFill>
                <a:effectLst/>
                <a:latin typeface="Times New Roman" panose="02020603050405020304" pitchFamily="18" charset="0"/>
                <a:ea typeface="Calibri" panose="020F0502020204030204" pitchFamily="34" charset="0"/>
              </a:rPr>
              <a:t>phân tích một </a:t>
            </a:r>
            <a:r>
              <a:rPr lang="en-US" sz="2800" i="1">
                <a:solidFill>
                  <a:srgbClr val="FF0000"/>
                </a:solidFill>
                <a:effectLst/>
                <a:latin typeface="Times New Roman" panose="02020603050405020304" pitchFamily="18" charset="0"/>
                <a:ea typeface="Calibri" panose="020F0502020204030204" pitchFamily="34" charset="0"/>
              </a:rPr>
              <a:t>tác phẩm truyện </a:t>
            </a:r>
            <a:r>
              <a:rPr lang="vi-VN" sz="2800" i="1">
                <a:solidFill>
                  <a:srgbClr val="FF0000"/>
                </a:solidFill>
                <a:effectLst/>
                <a:latin typeface="Times New Roman" panose="02020603050405020304" pitchFamily="18" charset="0"/>
                <a:ea typeface="Calibri" panose="020F0502020204030204" pitchFamily="34" charset="0"/>
              </a:rPr>
              <a:t>cần đáp ứng những yêu cầu gì?</a:t>
            </a:r>
            <a:endParaRPr lang="en-US" sz="2800">
              <a:solidFill>
                <a:srgbClr val="FF0000"/>
              </a:solidFill>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frame of flowers and birds&#10;&#10;Description automatically generated"/>
          <p:cNvPicPr>
            <a:picLocks noChangeAspect="1"/>
          </p:cNvPicPr>
          <p:nvPr/>
        </p:nvPicPr>
        <p:blipFill>
          <a:blip r:embed="rId2">
            <a:extLst>
              <a:ext uri="{28A0092B-C50C-407E-A947-70E740481C1C}">
                <a14:useLocalDpi xmlns:a14="http://schemas.microsoft.com/office/drawing/2010/main" val="0"/>
              </a:ext>
            </a:extLst>
          </a:blip>
          <a:srcRect l="111"/>
          <a:stretch>
            <a:fillRect/>
          </a:stretch>
        </p:blipFill>
        <p:spPr>
          <a:xfrm>
            <a:off x="2522356" y="10"/>
            <a:ext cx="9669642" cy="6857990"/>
          </a:xfrm>
          <a:prstGeom prst="rect">
            <a:avLst/>
          </a:prstGeom>
        </p:spPr>
      </p:pic>
      <p:sp>
        <p:nvSpPr>
          <p:cNvPr id="14" name="Rectangle 13"/>
          <p:cNvSpPr>
            <a:spLocks noGrp="1" noRot="1" noChangeAspect="1" noMove="1" noResize="1" noEditPoints="1" noAdjustHandles="1" noChangeArrowheads="1" noChangeShapeType="1" noTextEdit="1"/>
          </p:cNvSpPr>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45990" y="992680"/>
            <a:ext cx="10157254" cy="5462521"/>
          </a:xfrm>
          <a:prstGeom prst="rect">
            <a:avLst/>
          </a:prstGeom>
          <a:noFill/>
        </p:spPr>
        <p:txBody>
          <a:bodyPr wrap="square">
            <a:spAutoFit/>
          </a:bodyPr>
          <a:lstStyle/>
          <a:p>
            <a:pPr>
              <a:lnSpc>
                <a:spcPct val="130000"/>
              </a:lnSpc>
              <a:spcAft>
                <a:spcPts val="1000"/>
              </a:spcAft>
            </a:pPr>
            <a:r>
              <a:rPr lang="en-US" sz="2800" b="1" dirty="0">
                <a:solidFill>
                  <a:srgbClr val="0070C0"/>
                </a:solidFill>
                <a:effectLst/>
                <a:latin typeface="Times New Roman" panose="02020603050405020304" pitchFamily="18" charset="0"/>
                <a:ea typeface="Calibri" panose="020F0502020204030204" pitchFamily="34" charset="0"/>
              </a:rPr>
              <a:t>1. </a:t>
            </a:r>
            <a:r>
              <a:rPr lang="en-US" sz="2800" b="1" dirty="0" err="1">
                <a:solidFill>
                  <a:srgbClr val="0070C0"/>
                </a:solidFill>
                <a:effectLst/>
                <a:latin typeface="Times New Roman" panose="02020603050405020304" pitchFamily="18" charset="0"/>
                <a:ea typeface="Calibri" panose="020F0502020204030204" pitchFamily="34" charset="0"/>
              </a:rPr>
              <a:t>Yêu</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cầu</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của</a:t>
            </a:r>
            <a:r>
              <a:rPr lang="en-US" sz="2800" b="1" dirty="0">
                <a:solidFill>
                  <a:srgbClr val="0070C0"/>
                </a:solidFill>
                <a:effectLst/>
                <a:latin typeface="Times New Roman" panose="02020603050405020304" pitchFamily="18" charset="0"/>
                <a:ea typeface="Calibri" panose="020F0502020204030204" pitchFamily="34" charset="0"/>
              </a:rPr>
              <a:t> kiểu </a:t>
            </a:r>
            <a:r>
              <a:rPr lang="en-US" sz="2800" b="1" dirty="0" err="1">
                <a:solidFill>
                  <a:srgbClr val="0070C0"/>
                </a:solidFill>
                <a:effectLst/>
                <a:latin typeface="Times New Roman" panose="02020603050405020304" pitchFamily="18" charset="0"/>
                <a:ea typeface="Calibri" panose="020F0502020204030204" pitchFamily="34" charset="0"/>
              </a:rPr>
              <a:t>bài</a:t>
            </a:r>
            <a:endParaRPr lang="en-US" sz="2800" dirty="0">
              <a:effectLst/>
              <a:latin typeface="Times New Roman" panose="02020603050405020304" pitchFamily="18" charset="0"/>
              <a:ea typeface="Calibri" panose="020F0502020204030204" pitchFamily="34" charset="0"/>
            </a:endParaRPr>
          </a:p>
          <a:p>
            <a:pPr algn="just">
              <a:lnSpc>
                <a:spcPct val="130000"/>
              </a:lnSpc>
              <a:spcAft>
                <a:spcPts val="1000"/>
              </a:spcAft>
            </a:pP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thiệu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quát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phẩm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truyện</a:t>
            </a:r>
            <a:r>
              <a:rPr lang="en-US" sz="2800" dirty="0">
                <a:effectLst/>
                <a:latin typeface="Times New Roman" panose="02020603050405020304" pitchFamily="18" charset="0"/>
                <a:ea typeface="Calibri" panose="020F0502020204030204" pitchFamily="34" charset="0"/>
              </a:rPr>
              <a:t> cần </a:t>
            </a:r>
            <a:r>
              <a:rPr lang="en-US" sz="2800" dirty="0" err="1">
                <a:effectLst/>
                <a:latin typeface="Times New Roman" panose="02020603050405020304" pitchFamily="18" charset="0"/>
                <a:ea typeface="Calibri" panose="020F0502020204030204" pitchFamily="34" charset="0"/>
              </a:rPr>
              <a:t>phân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tích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nhan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loại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nêu</a:t>
            </a:r>
            <a:r>
              <a:rPr lang="en-US" sz="2800" dirty="0">
                <a:effectLst/>
                <a:latin typeface="Times New Roman" panose="02020603050405020304" pitchFamily="18" charset="0"/>
                <a:ea typeface="Calibri" panose="020F0502020204030204" pitchFamily="34" charset="0"/>
              </a:rPr>
              <a:t> nhận </a:t>
            </a:r>
            <a:r>
              <a:rPr lang="en-US" sz="2800" dirty="0" err="1">
                <a:effectLst/>
                <a:latin typeface="Times New Roman" panose="02020603050405020304" pitchFamily="18" charset="0"/>
                <a:ea typeface="Calibri" panose="020F0502020204030204" pitchFamily="34" charset="0"/>
              </a:rPr>
              <a:t>xét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chung</a:t>
            </a:r>
            <a:r>
              <a:rPr lang="en-US" sz="2800" dirty="0">
                <a:effectLst/>
                <a:latin typeface="Times New Roman" panose="02020603050405020304" pitchFamily="18" charset="0"/>
                <a:ea typeface="Calibri" panose="020F0502020204030204" pitchFamily="34" charset="0"/>
              </a:rPr>
              <a:t> về </a:t>
            </a: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phẩm</a:t>
            </a:r>
            <a:r>
              <a:rPr lang="en-US" sz="2800" dirty="0">
                <a:effectLst/>
                <a:latin typeface="Times New Roman" panose="02020603050405020304" pitchFamily="18" charset="0"/>
                <a:ea typeface="Calibri" panose="020F0502020204030204" pitchFamily="34" charset="0"/>
              </a:rPr>
              <a:t>.</a:t>
            </a:r>
          </a:p>
          <a:p>
            <a:pPr algn="just">
              <a:lnSpc>
                <a:spcPct val="130000"/>
              </a:lnSpc>
              <a:spcAft>
                <a:spcPts val="1000"/>
              </a:spcAft>
            </a:pPr>
            <a:r>
              <a:rPr lang="en-US" sz="2800" dirty="0">
                <a:effectLst/>
                <a:latin typeface="Times New Roman" panose="02020603050405020304" pitchFamily="18" charset="0"/>
                <a:ea typeface="Calibri" panose="020F0502020204030204" pitchFamily="34" charset="0"/>
              </a:rPr>
              <a:t>- Làm </a:t>
            </a:r>
            <a:r>
              <a:rPr lang="en-US" sz="2800" dirty="0" err="1">
                <a:effectLst/>
                <a:latin typeface="Times New Roman" panose="02020603050405020304" pitchFamily="18" charset="0"/>
                <a:ea typeface="Calibri" panose="020F0502020204030204" pitchFamily="34" charset="0"/>
              </a:rPr>
              <a:t>rõ</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được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nội</a:t>
            </a:r>
            <a:r>
              <a:rPr lang="en-US" sz="2800" dirty="0">
                <a:effectLst/>
                <a:latin typeface="Times New Roman" panose="02020603050405020304" pitchFamily="18" charset="0"/>
                <a:ea typeface="Calibri" panose="020F0502020204030204" pitchFamily="34" charset="0"/>
              </a:rPr>
              <a:t> dung </a:t>
            </a:r>
            <a:r>
              <a:rPr lang="en-US" sz="2800" dirty="0" err="1">
                <a:effectLst/>
                <a:latin typeface="Times New Roman" panose="02020603050405020304" pitchFamily="18" charset="0"/>
                <a:ea typeface="Calibri" panose="020F0502020204030204" pitchFamily="34" charset="0"/>
              </a:rPr>
              <a:t>chủ</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phẩm</a:t>
            </a:r>
            <a:r>
              <a:rPr lang="en-US" sz="2800" dirty="0">
                <a:effectLst/>
                <a:latin typeface="Times New Roman" panose="02020603050405020304" pitchFamily="18" charset="0"/>
                <a:ea typeface="Calibri" panose="020F0502020204030204" pitchFamily="34" charset="0"/>
              </a:rPr>
              <a:t>.</a:t>
            </a:r>
          </a:p>
          <a:p>
            <a:pPr algn="just">
              <a:lnSpc>
                <a:spcPct val="130000"/>
              </a:lnSpc>
              <a:spcAft>
                <a:spcPts val="1000"/>
              </a:spcAft>
            </a:pP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Phân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tích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được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những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nét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đặc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sắc</a:t>
            </a:r>
            <a:r>
              <a:rPr lang="en-US" sz="2800" dirty="0">
                <a:effectLst/>
                <a:latin typeface="Times New Roman" panose="02020603050405020304" pitchFamily="18" charset="0"/>
                <a:ea typeface="Calibri" panose="020F0502020204030204" pitchFamily="34" charset="0"/>
              </a:rPr>
              <a:t> về hình </a:t>
            </a:r>
            <a:r>
              <a:rPr lang="en-US" sz="2800" dirty="0" err="1">
                <a:effectLst/>
                <a:latin typeface="Times New Roman" panose="02020603050405020304" pitchFamily="18" charset="0"/>
                <a:ea typeface="Calibri" panose="020F0502020204030204" pitchFamily="34" charset="0"/>
              </a:rPr>
              <a:t>thức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nghệ</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thuật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phẩm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truyện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cốt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truyện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nghệ</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thuật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xây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dựng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nhân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vật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ngôi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ngôn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ngữ</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chuyện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không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gian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gian</a:t>
            </a:r>
            <a:r>
              <a:rPr lang="en-US" sz="2800" dirty="0">
                <a:effectLst/>
                <a:latin typeface="Times New Roman" panose="02020603050405020304" pitchFamily="18" charset="0"/>
                <a:ea typeface="Calibri" panose="020F0502020204030204" pitchFamily="34" charset="0"/>
              </a:rPr>
              <a:t>, chi </a:t>
            </a:r>
            <a:r>
              <a:rPr lang="en-US" sz="2800" dirty="0" err="1">
                <a:effectLst/>
                <a:latin typeface="Times New Roman" panose="02020603050405020304" pitchFamily="18" charset="0"/>
                <a:ea typeface="Calibri" panose="020F0502020204030204" pitchFamily="34" charset="0"/>
              </a:rPr>
              <a:t>tiết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tiêu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hiệu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quả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thẩm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mĩ</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chúng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tập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trung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một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số</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yếu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tố</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nghệ</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thuật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nổi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bật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phẩm</a:t>
            </a:r>
            <a:r>
              <a:rPr lang="en-US" sz="2800" dirty="0">
                <a:effectLst/>
                <a:latin typeface="Times New Roman" panose="02020603050405020304" pitchFamily="18" charset="0"/>
                <a:ea typeface="Calibri" panose="020F050202020403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frame of flowers and birds&#10;&#10;Description automatically generated"/>
          <p:cNvPicPr>
            <a:picLocks noChangeAspect="1"/>
          </p:cNvPicPr>
          <p:nvPr/>
        </p:nvPicPr>
        <p:blipFill>
          <a:blip r:embed="rId2">
            <a:extLst>
              <a:ext uri="{28A0092B-C50C-407E-A947-70E740481C1C}">
                <a14:useLocalDpi xmlns:a14="http://schemas.microsoft.com/office/drawing/2010/main" val="0"/>
              </a:ext>
            </a:extLst>
          </a:blip>
          <a:srcRect l="111"/>
          <a:stretch>
            <a:fillRect/>
          </a:stretch>
        </p:blipFill>
        <p:spPr>
          <a:xfrm>
            <a:off x="2522356" y="10"/>
            <a:ext cx="9669642" cy="6857990"/>
          </a:xfrm>
          <a:prstGeom prst="rect">
            <a:avLst/>
          </a:prstGeom>
        </p:spPr>
      </p:pic>
      <p:sp>
        <p:nvSpPr>
          <p:cNvPr id="14" name="Rectangle 13"/>
          <p:cNvSpPr>
            <a:spLocks noGrp="1" noRot="1" noChangeAspect="1" noMove="1" noResize="1" noEditPoints="1" noAdjustHandles="1" noChangeArrowheads="1" noChangeShapeType="1" noTextEdit="1"/>
          </p:cNvSpPr>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45990" y="992680"/>
            <a:ext cx="10157254" cy="2533514"/>
          </a:xfrm>
          <a:prstGeom prst="rect">
            <a:avLst/>
          </a:prstGeom>
          <a:noFill/>
        </p:spPr>
        <p:txBody>
          <a:bodyPr wrap="square">
            <a:spAutoFit/>
          </a:bodyPr>
          <a:lstStyle/>
          <a:p>
            <a:pPr>
              <a:lnSpc>
                <a:spcPct val="130000"/>
              </a:lnSpc>
              <a:spcAft>
                <a:spcPts val="1000"/>
              </a:spcAft>
            </a:pPr>
            <a:r>
              <a:rPr lang="en-US" sz="2800" b="1" dirty="0">
                <a:solidFill>
                  <a:srgbClr val="0070C0"/>
                </a:solidFill>
                <a:effectLst/>
                <a:latin typeface="Times New Roman" panose="02020603050405020304" pitchFamily="18" charset="0"/>
                <a:ea typeface="Calibri" panose="020F0502020204030204" pitchFamily="34" charset="0"/>
              </a:rPr>
              <a:t>1. </a:t>
            </a:r>
            <a:r>
              <a:rPr lang="en-US" sz="2800" b="1" dirty="0" err="1">
                <a:solidFill>
                  <a:srgbClr val="0070C0"/>
                </a:solidFill>
                <a:effectLst/>
                <a:latin typeface="Times New Roman" panose="02020603050405020304" pitchFamily="18" charset="0"/>
                <a:ea typeface="Calibri" panose="020F0502020204030204" pitchFamily="34" charset="0"/>
              </a:rPr>
              <a:t>Yêu</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cầu</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của</a:t>
            </a:r>
            <a:r>
              <a:rPr lang="en-US" sz="2800" b="1" dirty="0">
                <a:solidFill>
                  <a:srgbClr val="0070C0"/>
                </a:solidFill>
                <a:effectLst/>
                <a:latin typeface="Times New Roman" panose="02020603050405020304" pitchFamily="18" charset="0"/>
                <a:ea typeface="Calibri" panose="020F0502020204030204" pitchFamily="34" charset="0"/>
              </a:rPr>
              <a:t> kiểu </a:t>
            </a:r>
            <a:r>
              <a:rPr lang="en-US" sz="2800" b="1" dirty="0" err="1">
                <a:solidFill>
                  <a:srgbClr val="0070C0"/>
                </a:solidFill>
                <a:effectLst/>
                <a:latin typeface="Times New Roman" panose="02020603050405020304" pitchFamily="18" charset="0"/>
                <a:ea typeface="Calibri" panose="020F0502020204030204" pitchFamily="34" charset="0"/>
              </a:rPr>
              <a:t>bài</a:t>
            </a:r>
            <a:endParaRPr lang="en-US" sz="2800" dirty="0">
              <a:effectLst/>
              <a:latin typeface="Times New Roman" panose="02020603050405020304" pitchFamily="18" charset="0"/>
              <a:ea typeface="Calibri" panose="020F0502020204030204" pitchFamily="34" charset="0"/>
            </a:endParaRPr>
          </a:p>
          <a:p>
            <a:pPr algn="just">
              <a:lnSpc>
                <a:spcPct val="130000"/>
              </a:lnSpc>
              <a:spcAft>
                <a:spcPts val="1000"/>
              </a:spcAft>
            </a:pP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Triển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khai</a:t>
            </a:r>
            <a:r>
              <a:rPr lang="en-US" sz="2800" dirty="0">
                <a:effectLst/>
                <a:latin typeface="Times New Roman" panose="02020603050405020304" pitchFamily="18" charset="0"/>
                <a:ea typeface="Calibri" panose="020F0502020204030204" pitchFamily="34" charset="0"/>
              </a:rPr>
              <a:t> hệ </a:t>
            </a:r>
            <a:r>
              <a:rPr lang="en-US" sz="2800" dirty="0" err="1">
                <a:effectLst/>
                <a:latin typeface="Times New Roman" panose="02020603050405020304" pitchFamily="18" charset="0"/>
                <a:ea typeface="Calibri" panose="020F0502020204030204" pitchFamily="34" charset="0"/>
              </a:rPr>
              <a:t>thống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điểm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chặt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chẽ</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dụng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lẽ</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thuyết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phục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bằng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chứng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đáng</a:t>
            </a:r>
            <a:r>
              <a:rPr lang="en-US" sz="2800" dirty="0">
                <a:effectLst/>
                <a:latin typeface="Times New Roman" panose="02020603050405020304" pitchFamily="18" charset="0"/>
                <a:ea typeface="Calibri" panose="020F0502020204030204" pitchFamily="34" charset="0"/>
              </a:rPr>
              <a:t> để làm </a:t>
            </a:r>
            <a:r>
              <a:rPr lang="en-US" sz="2800" dirty="0" err="1">
                <a:effectLst/>
                <a:latin typeface="Times New Roman" panose="02020603050405020304" pitchFamily="18" charset="0"/>
                <a:ea typeface="Calibri" panose="020F0502020204030204" pitchFamily="34" charset="0"/>
              </a:rPr>
              <a:t>sáng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tỏ</a:t>
            </a:r>
            <a:r>
              <a:rPr lang="en-US" sz="2800" dirty="0">
                <a:effectLst/>
                <a:latin typeface="Times New Roman" panose="02020603050405020304" pitchFamily="18" charset="0"/>
                <a:ea typeface="Calibri" panose="020F0502020204030204" pitchFamily="34" charset="0"/>
              </a:rPr>
              <a:t> ý </a:t>
            </a:r>
            <a:r>
              <a:rPr lang="en-US" sz="2800" dirty="0" err="1">
                <a:effectLst/>
                <a:latin typeface="Times New Roman" panose="02020603050405020304" pitchFamily="18" charset="0"/>
                <a:ea typeface="Calibri" panose="020F0502020204030204" pitchFamily="34" charset="0"/>
              </a:rPr>
              <a:t>kiến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nêu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bài</a:t>
            </a:r>
            <a:r>
              <a:rPr lang="en-US" sz="2800" dirty="0">
                <a:effectLst/>
                <a:latin typeface="Times New Roman" panose="02020603050405020304" pitchFamily="18" charset="0"/>
                <a:ea typeface="Calibri" panose="020F0502020204030204" pitchFamily="34" charset="0"/>
              </a:rPr>
              <a:t> viết.</a:t>
            </a:r>
          </a:p>
          <a:p>
            <a:pPr algn="just">
              <a:lnSpc>
                <a:spcPct val="130000"/>
              </a:lnSpc>
              <a:spcAft>
                <a:spcPts val="1000"/>
              </a:spcAft>
            </a:pP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Khẳng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định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được</a:t>
            </a:r>
            <a:r>
              <a:rPr lang="en-US" sz="2800" dirty="0">
                <a:effectLst/>
                <a:latin typeface="Times New Roman" panose="02020603050405020304" pitchFamily="18" charset="0"/>
                <a:ea typeface="Calibri" panose="020F0502020204030204" pitchFamily="34" charset="0"/>
              </a:rPr>
              <a:t> ý </a:t>
            </a:r>
            <a:r>
              <a:rPr lang="en-US" sz="2800" dirty="0" err="1">
                <a:effectLst/>
                <a:latin typeface="Times New Roman" panose="02020603050405020304" pitchFamily="18" charset="0"/>
                <a:ea typeface="Calibri" panose="020F0502020204030204" pitchFamily="34" charset="0"/>
              </a:rPr>
              <a:t>nghĩa</a:t>
            </a:r>
            <a:r>
              <a:rPr lang="en-US" sz="2800" dirty="0">
                <a:effectLst/>
                <a:latin typeface="Times New Roman" panose="02020603050405020304" pitchFamily="18" charset="0"/>
                <a:ea typeface="Calibri" panose="020F0502020204030204" pitchFamily="34" charset="0"/>
              </a:rPr>
              <a:t>, giá </a:t>
            </a:r>
            <a:r>
              <a:rPr lang="en-US" sz="2800" dirty="0" err="1">
                <a:effectLst/>
                <a:latin typeface="Times New Roman" panose="02020603050405020304" pitchFamily="18" charset="0"/>
                <a:ea typeface="Calibri" panose="020F0502020204030204" pitchFamily="34" charset="0"/>
              </a:rPr>
              <a:t>trị</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phẩm</a:t>
            </a:r>
            <a:r>
              <a:rPr lang="en-US" sz="2800" dirty="0">
                <a:effectLst/>
                <a:latin typeface="Times New Roman" panose="02020603050405020304" pitchFamily="18" charset="0"/>
                <a:ea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frame of flowers and birds&#10;&#10;Description automatically generated"/>
          <p:cNvPicPr>
            <a:picLocks noChangeAspect="1"/>
          </p:cNvPicPr>
          <p:nvPr/>
        </p:nvPicPr>
        <p:blipFill>
          <a:blip r:embed="rId2">
            <a:extLst>
              <a:ext uri="{28A0092B-C50C-407E-A947-70E740481C1C}">
                <a14:useLocalDpi xmlns:a14="http://schemas.microsoft.com/office/drawing/2010/main" val="0"/>
              </a:ext>
            </a:extLst>
          </a:blip>
          <a:srcRect l="111"/>
          <a:stretch>
            <a:fillRect/>
          </a:stretch>
        </p:blipFill>
        <p:spPr>
          <a:xfrm>
            <a:off x="2522356" y="10"/>
            <a:ext cx="9669642" cy="6857990"/>
          </a:xfrm>
          <a:prstGeom prst="rect">
            <a:avLst/>
          </a:prstGeom>
        </p:spPr>
      </p:pic>
      <p:sp>
        <p:nvSpPr>
          <p:cNvPr id="14" name="Rectangle 13"/>
          <p:cNvSpPr>
            <a:spLocks noGrp="1" noRot="1" noChangeAspect="1" noMove="1" noResize="1" noEditPoints="1" noAdjustHandles="1" noChangeArrowheads="1" noChangeShapeType="1" noTextEdit="1"/>
          </p:cNvSpPr>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45990" y="992680"/>
            <a:ext cx="10157254" cy="4804007"/>
          </a:xfrm>
          <a:prstGeom prst="rect">
            <a:avLst/>
          </a:prstGeom>
          <a:noFill/>
        </p:spPr>
        <p:txBody>
          <a:bodyPr wrap="square">
            <a:spAutoFit/>
          </a:bodyPr>
          <a:lstStyle/>
          <a:p>
            <a:pPr algn="just">
              <a:lnSpc>
                <a:spcPct val="150000"/>
              </a:lnSpc>
              <a:spcAft>
                <a:spcPts val="1000"/>
              </a:spcAft>
            </a:pPr>
            <a:r>
              <a:rPr lang="en-US" sz="2800" b="1" dirty="0">
                <a:effectLst/>
                <a:latin typeface="Times New Roman" panose="02020603050405020304" pitchFamily="18" charset="0"/>
                <a:ea typeface="Calibri" panose="020F0502020204030204" pitchFamily="34" charset="0"/>
              </a:rPr>
              <a:t>*</a:t>
            </a:r>
            <a:r>
              <a:rPr lang="en-US" sz="2800" b="1" dirty="0" err="1">
                <a:effectLst/>
                <a:latin typeface="Times New Roman" panose="02020603050405020304" pitchFamily="18" charset="0"/>
                <a:ea typeface="Calibri" panose="020F0502020204030204" pitchFamily="34" charset="0"/>
              </a:rPr>
              <a:t>Lưu</a:t>
            </a:r>
            <a:r>
              <a:rPr lang="en-US" sz="2800" b="1" dirty="0">
                <a:effectLst/>
                <a:latin typeface="Times New Roman" panose="02020603050405020304" pitchFamily="18" charset="0"/>
                <a:ea typeface="Calibri" panose="020F0502020204030204" pitchFamily="34" charset="0"/>
              </a:rPr>
              <a:t> ý:</a:t>
            </a:r>
            <a:endParaRPr lang="en-US" sz="2800" dirty="0">
              <a:effectLst/>
              <a:latin typeface="Times New Roman" panose="02020603050405020304" pitchFamily="18" charset="0"/>
              <a:ea typeface="Calibri" panose="020F0502020204030204" pitchFamily="34" charset="0"/>
            </a:endParaRPr>
          </a:p>
          <a:p>
            <a:pPr algn="just">
              <a:lnSpc>
                <a:spcPct val="150000"/>
              </a:lnSpc>
              <a:spcAft>
                <a:spcPts val="1000"/>
              </a:spcAft>
            </a:pPr>
            <a:r>
              <a:rPr lang="en-US" sz="2800" b="1"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Phân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tích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phẩm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truyện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không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phải</a:t>
            </a:r>
            <a:r>
              <a:rPr lang="en-US" sz="2800" dirty="0">
                <a:effectLst/>
                <a:latin typeface="Times New Roman" panose="02020603050405020304" pitchFamily="18" charset="0"/>
                <a:ea typeface="Calibri" panose="020F0502020204030204" pitchFamily="34" charset="0"/>
              </a:rPr>
              <a:t> là </a:t>
            </a:r>
            <a:r>
              <a:rPr lang="en-US" sz="2800" dirty="0" err="1">
                <a:effectLst/>
                <a:latin typeface="Times New Roman" panose="02020603050405020304" pitchFamily="18" charset="0"/>
                <a:ea typeface="Calibri" panose="020F0502020204030204" pitchFamily="34" charset="0"/>
              </a:rPr>
              <a:t>kể</a:t>
            </a:r>
            <a:r>
              <a:rPr lang="en-US" sz="2800" dirty="0">
                <a:effectLst/>
                <a:latin typeface="Times New Roman" panose="02020603050405020304" pitchFamily="18" charset="0"/>
                <a:ea typeface="Calibri" panose="020F0502020204030204" pitchFamily="34" charset="0"/>
              </a:rPr>
              <a:t> lại </a:t>
            </a:r>
            <a:r>
              <a:rPr lang="en-US" sz="2800" dirty="0" err="1">
                <a:effectLst/>
                <a:latin typeface="Times New Roman" panose="02020603050405020304" pitchFamily="18" charset="0"/>
                <a:ea typeface="Calibri" panose="020F0502020204030204" pitchFamily="34" charset="0"/>
              </a:rPr>
              <a:t>nội</a:t>
            </a:r>
            <a:r>
              <a:rPr lang="en-US" sz="2800" dirty="0">
                <a:effectLst/>
                <a:latin typeface="Times New Roman" panose="02020603050405020304" pitchFamily="18" charset="0"/>
                <a:ea typeface="Calibri" panose="020F0502020204030204" pitchFamily="34" charset="0"/>
              </a:rPr>
              <a:t> dung hay </a:t>
            </a:r>
            <a:r>
              <a:rPr lang="en-US" sz="2800" dirty="0" err="1">
                <a:effectLst/>
                <a:latin typeface="Times New Roman" panose="02020603050405020304" pitchFamily="18" charset="0"/>
                <a:ea typeface="Calibri" panose="020F0502020204030204" pitchFamily="34" charset="0"/>
              </a:rPr>
              <a:t>diễn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xuôi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phẩm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theo</a:t>
            </a:r>
            <a:r>
              <a:rPr lang="en-US" sz="2800" dirty="0">
                <a:effectLst/>
                <a:latin typeface="Times New Roman" panose="02020603050405020304" pitchFamily="18" charset="0"/>
                <a:ea typeface="Calibri" panose="020F0502020204030204" pitchFamily="34" charset="0"/>
              </a:rPr>
              <a:t> ý </a:t>
            </a:r>
            <a:r>
              <a:rPr lang="en-US" sz="2800" dirty="0" err="1">
                <a:effectLst/>
                <a:latin typeface="Times New Roman" panose="02020603050405020304" pitchFamily="18" charset="0"/>
                <a:ea typeface="Calibri" panose="020F0502020204030204" pitchFamily="34" charset="0"/>
              </a:rPr>
              <a:t>hiểu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mình</a:t>
            </a:r>
            <a:r>
              <a:rPr lang="en-US" sz="2800" dirty="0">
                <a:effectLst/>
                <a:latin typeface="Times New Roman" panose="02020603050405020304" pitchFamily="18" charset="0"/>
                <a:ea typeface="Calibri" panose="020F0502020204030204" pitchFamily="34" charset="0"/>
              </a:rPr>
              <a:t>, mà cần </a:t>
            </a:r>
            <a:r>
              <a:rPr lang="en-US" sz="2800" dirty="0" err="1">
                <a:effectLst/>
                <a:latin typeface="Times New Roman" panose="02020603050405020304" pitchFamily="18" charset="0"/>
                <a:ea typeface="Calibri" panose="020F0502020204030204" pitchFamily="34" charset="0"/>
              </a:rPr>
              <a:t>nêu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được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tạo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lập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điểm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hướng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trọng</a:t>
            </a:r>
            <a:r>
              <a:rPr lang="en-US" sz="2800" dirty="0">
                <a:effectLst/>
                <a:latin typeface="Times New Roman" panose="02020603050405020304" pitchFamily="18" charset="0"/>
                <a:ea typeface="Calibri" panose="020F0502020204030204" pitchFamily="34" charset="0"/>
              </a:rPr>
              <a:t> tâm </a:t>
            </a:r>
            <a:r>
              <a:rPr lang="en-US" sz="2800" dirty="0" err="1">
                <a:effectLst/>
                <a:latin typeface="Times New Roman" panose="02020603050405020304" pitchFamily="18" charset="0"/>
                <a:ea typeface="Calibri" panose="020F0502020204030204" pitchFamily="34" charset="0"/>
              </a:rPr>
              <a:t>vấn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nghị</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triển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khai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điểm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bằng</a:t>
            </a:r>
            <a:r>
              <a:rPr lang="en-US" sz="2800" dirty="0">
                <a:effectLst/>
                <a:latin typeface="Times New Roman" panose="02020603050405020304" pitchFamily="18" charset="0"/>
                <a:ea typeface="Calibri" panose="020F0502020204030204" pitchFamily="34" charset="0"/>
              </a:rPr>
              <a:t> các </a:t>
            </a:r>
            <a:r>
              <a:rPr lang="en-US" sz="2800" dirty="0" err="1">
                <a:effectLst/>
                <a:latin typeface="Times New Roman" panose="02020603050405020304" pitchFamily="18" charset="0"/>
                <a:ea typeface="Calibri" panose="020F0502020204030204" pitchFamily="34" charset="0"/>
              </a:rPr>
              <a:t>lí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lẽ</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dẫn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chứng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hợp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thuyết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phục</a:t>
            </a:r>
            <a:r>
              <a:rPr lang="en-US" sz="2800" dirty="0">
                <a:effectLst/>
                <a:latin typeface="Times New Roman" panose="02020603050405020304" pitchFamily="18" charset="0"/>
                <a:ea typeface="Calibri" panose="020F0502020204030204" pitchFamily="34" charset="0"/>
              </a:rPr>
              <a:t>.</a:t>
            </a:r>
          </a:p>
          <a:p>
            <a:pPr algn="just">
              <a:lnSpc>
                <a:spcPct val="150000"/>
              </a:lnSpc>
            </a:pPr>
            <a:r>
              <a:rPr lang="en-US" sz="2800" dirty="0">
                <a:effectLst/>
                <a:latin typeface="Times New Roman" panose="02020603050405020304" pitchFamily="18" charset="0"/>
                <a:ea typeface="Calibri" panose="020F0502020204030204" pitchFamily="34" charset="0"/>
              </a:rPr>
              <a:t>+ Khi </a:t>
            </a:r>
            <a:r>
              <a:rPr lang="en-US" sz="2800" dirty="0" err="1">
                <a:effectLst/>
                <a:latin typeface="Times New Roman" panose="02020603050405020304" pitchFamily="18" charset="0"/>
                <a:ea typeface="Calibri" panose="020F0502020204030204" pitchFamily="34" charset="0"/>
              </a:rPr>
              <a:t>phân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tích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phẩm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truyện</a:t>
            </a:r>
            <a:r>
              <a:rPr lang="en-US" sz="2800" dirty="0">
                <a:effectLst/>
                <a:latin typeface="Times New Roman" panose="02020603050405020304" pitchFamily="18" charset="0"/>
                <a:ea typeface="Calibri" panose="020F0502020204030204" pitchFamily="34" charset="0"/>
              </a:rPr>
              <a:t>, cần </a:t>
            </a:r>
            <a:r>
              <a:rPr lang="en-US" sz="2800" dirty="0" err="1">
                <a:effectLst/>
                <a:latin typeface="Times New Roman" panose="02020603050405020304" pitchFamily="18" charset="0"/>
                <a:ea typeface="Calibri" panose="020F0502020204030204" pitchFamily="34" charset="0"/>
              </a:rPr>
              <a:t>bám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đặc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trưng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loại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truyện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nói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chung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cả </a:t>
            </a:r>
            <a:r>
              <a:rPr lang="en-US" sz="2800" dirty="0" err="1">
                <a:effectLst/>
                <a:latin typeface="Times New Roman" panose="02020603050405020304" pitchFamily="18" charset="0"/>
                <a:ea typeface="Calibri" panose="020F0502020204030204" pitchFamily="34" charset="0"/>
              </a:rPr>
              <a:t>đặc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trưng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từng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loại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truyện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cụ</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ẫu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4550</Words>
  <Application>Microsoft Office PowerPoint</Application>
  <PresentationFormat>Widescreen</PresentationFormat>
  <Paragraphs>270</Paragraphs>
  <Slides>54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Wingdings</vt:lpstr>
      <vt:lpstr>Times New Roman</vt:lpstr>
      <vt:lpstr>Calibri</vt:lpstr>
      <vt:lpstr>Times New Roman</vt:lpstr>
      <vt:lpstr>#9Slide03 AmpleSoft Bold</vt:lpstr>
      <vt:lpstr>Arial</vt:lpstr>
      <vt:lpstr>https://www.freeppt7.com</vt:lpstr>
      <vt:lpstr>PowerPoint Presentation</vt:lpstr>
      <vt:lpstr>HOẠT ĐỘNG 1 KHỞI ĐỘNG </vt:lpstr>
      <vt:lpstr>Đuổi hình bắt chữ Mỗi hình ảnh gợi cho chúng ta nhớ tới tác phẩm truyện hoặc đoạn trích truyện nào đã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3 LUYỆN TẬP THỰC HÀNH VIẾT THEO CÁC BƯỚC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kimhuong8784@gmail.com</dc:creator>
  <cp:lastModifiedBy>VU ANH NGOC</cp:lastModifiedBy>
  <cp:revision>19</cp:revision>
  <dcterms:created xsi:type="dcterms:W3CDTF">2024-08-02T09:32:00Z</dcterms:created>
  <dcterms:modified xsi:type="dcterms:W3CDTF">2026-01-15T14:01:34Z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51565E99949E40F79C1BCC462BF128BB_12</vt:lpwstr>
  </property>
  <property fmtid="{D5CDD505-2E9C-101B-9397-08002B2CF9AE}" pid="3" name="KSOProductBuildVer">
    <vt:lpwstr>2057-12.2.0.23155</vt:lpwstr>
  </property>
</Properties>
</file>